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3" r:id="rId5"/>
    <p:sldMasterId id="2147483648" r:id="rId6"/>
  </p:sldMasterIdLst>
  <p:notesMasterIdLst>
    <p:notesMasterId r:id="rId11"/>
  </p:notesMasterIdLst>
  <p:handoutMasterIdLst>
    <p:handoutMasterId r:id="rId12"/>
  </p:handoutMasterIdLst>
  <p:sldIdLst>
    <p:sldId id="297" r:id="rId7"/>
    <p:sldId id="296" r:id="rId8"/>
    <p:sldId id="298" r:id="rId9"/>
    <p:sldId id="29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2F5"/>
    <a:srgbClr val="44546A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97" autoAdjust="0"/>
  </p:normalViewPr>
  <p:slideViewPr>
    <p:cSldViewPr showGuides="1">
      <p:cViewPr varScale="1">
        <p:scale>
          <a:sx n="74" d="100"/>
          <a:sy n="74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80285797608631E-2"/>
          <c:y val="0.13763481269386782"/>
          <c:w val="0.86976537023781131"/>
          <c:h val="0.634495546011294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 Complete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 Complete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5</c:v>
                </c:pt>
                <c:pt idx="10">
                  <c:v>7</c:v>
                </c:pt>
                <c:pt idx="11">
                  <c:v>7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 Complete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5">
                  <c:v>1</c:v>
                </c:pt>
                <c:pt idx="9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Sheet1!$H$2:$H$15</c:f>
              <c:numCache>
                <c:formatCode>General</c:formatCode>
                <c:ptCount val="14"/>
                <c:pt idx="4">
                  <c:v>1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Sheet1!$I$2:$I$15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134894584"/>
        <c:axId val="134894192"/>
      </c:barChart>
      <c:catAx>
        <c:axId val="134894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894192"/>
        <c:crosses val="autoZero"/>
        <c:auto val="1"/>
        <c:lblAlgn val="ctr"/>
        <c:lblOffset val="100"/>
        <c:noMultiLvlLbl val="0"/>
      </c:catAx>
      <c:valAx>
        <c:axId val="13489419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#</a:t>
                </a:r>
                <a:r>
                  <a:rPr lang="en-US" sz="1200" baseline="0" dirty="0" smtClean="0"/>
                  <a:t> Items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4416607015032217"/>
              <c:y val="4.48484848484848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894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9011506137490394E-2"/>
          <c:y val="0.83275769506084463"/>
          <c:w val="0.88859420981468218"/>
          <c:h val="0.167242304939155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3496961528458E-2"/>
          <c:y val="0.16764753837588484"/>
          <c:w val="0.88135974557234398"/>
          <c:h val="0.6474809114769745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 Complete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100</c:v>
                </c:pt>
                <c:pt idx="2">
                  <c:v>25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 Complete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6">
                  <c:v>33</c:v>
                </c:pt>
                <c:pt idx="7">
                  <c:v>100</c:v>
                </c:pt>
                <c:pt idx="8">
                  <c:v>100</c:v>
                </c:pt>
                <c:pt idx="9">
                  <c:v>83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 Complete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1">
                  <c:v>100</c:v>
                </c:pt>
                <c:pt idx="2">
                  <c:v>75</c:v>
                </c:pt>
                <c:pt idx="3">
                  <c:v>100</c:v>
                </c:pt>
                <c:pt idx="5">
                  <c:v>50</c:v>
                </c:pt>
                <c:pt idx="9">
                  <c:v>17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Sheet1!$H$2:$H$15</c:f>
              <c:numCache>
                <c:formatCode>General</c:formatCode>
                <c:ptCount val="14"/>
                <c:pt idx="4">
                  <c:v>50</c:v>
                </c:pt>
                <c:pt idx="6">
                  <c:v>17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Sheet1!$I$2:$I$15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3289440"/>
        <c:axId val="163285520"/>
      </c:barChart>
      <c:catAx>
        <c:axId val="163289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85520"/>
        <c:crosses val="autoZero"/>
        <c:auto val="0"/>
        <c:lblAlgn val="ctr"/>
        <c:lblOffset val="100"/>
        <c:noMultiLvlLbl val="0"/>
      </c:catAx>
      <c:valAx>
        <c:axId val="16328552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Items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951526329479086"/>
              <c:y val="4.54545454545454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89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237048071693735E-2"/>
          <c:y val="0.85100751610594128"/>
          <c:w val="0.87207845640916493"/>
          <c:h val="0.13384096874254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80285797608631E-2"/>
          <c:y val="0.13763481269386782"/>
          <c:w val="0.86976537023781131"/>
          <c:h val="0.634495546011294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 Complete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6">
                  <c:v>1</c:v>
                </c:pt>
                <c:pt idx="9">
                  <c:v>4</c:v>
                </c:pt>
                <c:pt idx="1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 Complete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7</c:v>
                </c:pt>
                <c:pt idx="11">
                  <c:v>7</c:v>
                </c:pt>
                <c:pt idx="13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 Complete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5">
                  <c:v>1</c:v>
                </c:pt>
                <c:pt idx="9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Sheet1!$H$2:$H$15</c:f>
              <c:numCache>
                <c:formatCode>General</c:formatCode>
                <c:ptCount val="14"/>
                <c:pt idx="4">
                  <c:v>1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Sheet1!$I$2:$I$15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163283168"/>
        <c:axId val="163290224"/>
      </c:barChart>
      <c:catAx>
        <c:axId val="163283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90224"/>
        <c:crosses val="autoZero"/>
        <c:auto val="1"/>
        <c:lblAlgn val="ctr"/>
        <c:lblOffset val="100"/>
        <c:noMultiLvlLbl val="0"/>
      </c:catAx>
      <c:valAx>
        <c:axId val="1632902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#</a:t>
                </a:r>
                <a:r>
                  <a:rPr lang="en-US" sz="1200" baseline="0" dirty="0" smtClean="0"/>
                  <a:t> Items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4416607015032217"/>
              <c:y val="4.48484848484848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8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9011506137490394E-2"/>
          <c:y val="0.83275769506084463"/>
          <c:w val="0.88859420981468218"/>
          <c:h val="0.167242304939155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3496961528458E-2"/>
          <c:y val="0.16764753837588484"/>
          <c:w val="0.88135974557234398"/>
          <c:h val="0.6474809114769745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 Complete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6">
                  <c:v>17</c:v>
                </c:pt>
                <c:pt idx="9">
                  <c:v>50</c:v>
                </c:pt>
                <c:pt idx="1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 Complete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6">
                  <c:v>16</c:v>
                </c:pt>
                <c:pt idx="7">
                  <c:v>100</c:v>
                </c:pt>
                <c:pt idx="8">
                  <c:v>100</c:v>
                </c:pt>
                <c:pt idx="9">
                  <c:v>16</c:v>
                </c:pt>
                <c:pt idx="10">
                  <c:v>100</c:v>
                </c:pt>
                <c:pt idx="11">
                  <c:v>100</c:v>
                </c:pt>
                <c:pt idx="13">
                  <c:v>100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 Complete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100</c:v>
                </c:pt>
                <c:pt idx="2">
                  <c:v>25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  <c:pt idx="1">
                  <c:v>100</c:v>
                </c:pt>
                <c:pt idx="2">
                  <c:v>75</c:v>
                </c:pt>
                <c:pt idx="3">
                  <c:v>100</c:v>
                </c:pt>
                <c:pt idx="5">
                  <c:v>50</c:v>
                </c:pt>
                <c:pt idx="9">
                  <c:v>17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Sheet1!$H$2:$H$15</c:f>
              <c:numCache>
                <c:formatCode>General</c:formatCode>
                <c:ptCount val="14"/>
                <c:pt idx="4">
                  <c:v>50</c:v>
                </c:pt>
                <c:pt idx="6">
                  <c:v>17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Sheet1!$I$2:$I$15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3282776"/>
        <c:axId val="163287480"/>
      </c:barChart>
      <c:catAx>
        <c:axId val="163282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87480"/>
        <c:crosses val="autoZero"/>
        <c:auto val="0"/>
        <c:lblAlgn val="ctr"/>
        <c:lblOffset val="100"/>
        <c:noMultiLvlLbl val="0"/>
      </c:catAx>
      <c:valAx>
        <c:axId val="16328748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Items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951526329479086"/>
              <c:y val="4.54545454545454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82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237048071693735E-2"/>
          <c:y val="0.85100751610594128"/>
          <c:w val="0.87207845640916493"/>
          <c:h val="0.13384096874254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2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55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59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36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4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350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504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6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2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9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8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5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November 2018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After BESTF Meeting November 4, 2019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346886123"/>
              </p:ext>
            </p:extLst>
          </p:nvPr>
        </p:nvGraphicFramePr>
        <p:xfrm>
          <a:off x="533400" y="9144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15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After BESTF Meeting November 4, 2019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840645542"/>
              </p:ext>
            </p:extLst>
          </p:nvPr>
        </p:nvGraphicFramePr>
        <p:xfrm>
          <a:off x="381000" y="1066800"/>
          <a:ext cx="8458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923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641882736"/>
              </p:ext>
            </p:extLst>
          </p:nvPr>
        </p:nvGraphicFramePr>
        <p:xfrm>
          <a:off x="533400" y="9144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 rot="1740000">
            <a:off x="3367848" y="2179648"/>
            <a:ext cx="54168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 Discussion Purposes Only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Projected for after November 20, 2019 TAC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Projected for after November 20, 2019 TAC Meeting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097638692"/>
              </p:ext>
            </p:extLst>
          </p:nvPr>
        </p:nvGraphicFramePr>
        <p:xfrm>
          <a:off x="381000" y="1066800"/>
          <a:ext cx="8458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 rot="1740000">
            <a:off x="3216248" y="4175874"/>
            <a:ext cx="54168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 Discussion Purposes Only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90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6567</TotalTime>
  <Words>80</Words>
  <Application>Microsoft Office PowerPoint</Application>
  <PresentationFormat>On-screen Show (4:3)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1_Custom Design</vt:lpstr>
      <vt:lpstr>Custom Design</vt:lpstr>
      <vt:lpstr>Office Theme</vt:lpstr>
      <vt:lpstr>Battery Energy Task Force Status Dashboard</vt:lpstr>
      <vt:lpstr>Battery Energy Task Force Status Dashboard</vt:lpstr>
      <vt:lpstr>Battery Energy Task Force Status Dashboard</vt:lpstr>
      <vt:lpstr>Battery Energy Task Force Status Dashboard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111219</cp:lastModifiedBy>
  <cp:revision>287</cp:revision>
  <cp:lastPrinted>2019-11-14T14:03:50Z</cp:lastPrinted>
  <dcterms:created xsi:type="dcterms:W3CDTF">2016-01-21T15:20:31Z</dcterms:created>
  <dcterms:modified xsi:type="dcterms:W3CDTF">2019-11-15T14:33:17Z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