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5"/>
  </p:notesMasterIdLst>
  <p:handoutMasterIdLst>
    <p:handoutMasterId r:id="rId26"/>
  </p:handoutMasterIdLst>
  <p:sldIdLst>
    <p:sldId id="260" r:id="rId6"/>
    <p:sldId id="285" r:id="rId7"/>
    <p:sldId id="293" r:id="rId8"/>
    <p:sldId id="324" r:id="rId9"/>
    <p:sldId id="326" r:id="rId10"/>
    <p:sldId id="332" r:id="rId11"/>
    <p:sldId id="333" r:id="rId12"/>
    <p:sldId id="330" r:id="rId13"/>
    <p:sldId id="334" r:id="rId14"/>
    <p:sldId id="316" r:id="rId15"/>
    <p:sldId id="321" r:id="rId16"/>
    <p:sldId id="322" r:id="rId17"/>
    <p:sldId id="314" r:id="rId18"/>
    <p:sldId id="328" r:id="rId19"/>
    <p:sldId id="329" r:id="rId20"/>
    <p:sldId id="312" r:id="rId21"/>
    <p:sldId id="313" r:id="rId22"/>
    <p:sldId id="309" r:id="rId23"/>
    <p:sldId id="311" r:id="rId2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9" autoAdjust="0"/>
    <p:restoredTop sz="94660"/>
  </p:normalViewPr>
  <p:slideViewPr>
    <p:cSldViewPr showGuides="1">
      <p:cViewPr varScale="1">
        <p:scale>
          <a:sx n="90" d="100"/>
          <a:sy n="90" d="100"/>
        </p:scale>
        <p:origin x="426" y="9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11/14/2019</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11/14/2019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ercot.com/committee/rtctf" TargetMode="Externa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57600" y="2286000"/>
            <a:ext cx="4953000" cy="2185214"/>
          </a:xfrm>
          <a:prstGeom prst="rect">
            <a:avLst/>
          </a:prstGeom>
          <a:noFill/>
        </p:spPr>
        <p:txBody>
          <a:bodyPr wrap="square" rtlCol="0">
            <a:spAutoFit/>
          </a:bodyPr>
          <a:lstStyle/>
          <a:p>
            <a:r>
              <a:rPr lang="en-US" sz="2000" b="1" dirty="0" smtClean="0">
                <a:solidFill>
                  <a:schemeClr val="tx2"/>
                </a:solidFill>
              </a:rPr>
              <a:t>Real-Time </a:t>
            </a:r>
            <a:r>
              <a:rPr lang="en-US" sz="2000" b="1" dirty="0">
                <a:solidFill>
                  <a:schemeClr val="tx2"/>
                </a:solidFill>
              </a:rPr>
              <a:t>Co-optimization Task Force (RTCTF) Update to TAC</a:t>
            </a:r>
          </a:p>
          <a:p>
            <a:endParaRPr lang="en-US" sz="2400" dirty="0" smtClean="0">
              <a:solidFill>
                <a:schemeClr val="tx2"/>
              </a:solidFill>
            </a:endParaRPr>
          </a:p>
          <a:p>
            <a:endParaRPr lang="en-US" dirty="0">
              <a:solidFill>
                <a:schemeClr val="tx2"/>
              </a:solidFill>
            </a:endParaRPr>
          </a:p>
          <a:p>
            <a:r>
              <a:rPr lang="en-US" dirty="0" smtClean="0">
                <a:solidFill>
                  <a:schemeClr val="tx2"/>
                </a:solidFill>
              </a:rPr>
              <a:t>Matt Mereness	</a:t>
            </a:r>
            <a:endParaRPr lang="en-US" dirty="0">
              <a:solidFill>
                <a:schemeClr val="tx2"/>
              </a:solidFill>
            </a:endParaRPr>
          </a:p>
          <a:p>
            <a:endParaRPr lang="en-US" dirty="0">
              <a:solidFill>
                <a:schemeClr val="tx2"/>
              </a:solidFill>
            </a:endParaRPr>
          </a:p>
          <a:p>
            <a:r>
              <a:rPr lang="en-US" dirty="0" smtClean="0">
                <a:solidFill>
                  <a:schemeClr val="tx2"/>
                </a:solidFill>
              </a:rPr>
              <a:t>November 20, 2019</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TAC Voting Items for Key Principles</a:t>
            </a:r>
          </a:p>
        </p:txBody>
      </p:sp>
      <p:sp>
        <p:nvSpPr>
          <p:cNvPr id="3" name="Content Placeholder 2"/>
          <p:cNvSpPr>
            <a:spLocks noGrp="1"/>
          </p:cNvSpPr>
          <p:nvPr>
            <p:ph idx="1"/>
          </p:nvPr>
        </p:nvSpPr>
        <p:spPr>
          <a:xfrm>
            <a:off x="304800" y="918369"/>
            <a:ext cx="8534400" cy="5486400"/>
          </a:xfrm>
        </p:spPr>
        <p:txBody>
          <a:bodyPr/>
          <a:lstStyle/>
          <a:p>
            <a:r>
              <a:rPr lang="en-US" sz="2000" dirty="0" smtClean="0"/>
              <a:t>Requesting TAC consideration today:</a:t>
            </a:r>
          </a:p>
          <a:p>
            <a:endParaRPr lang="en-US" sz="2000" dirty="0" smtClean="0"/>
          </a:p>
          <a:p>
            <a:pPr lvl="1"/>
            <a:r>
              <a:rPr lang="en-US" sz="1800" i="1" dirty="0" smtClean="0">
                <a:solidFill>
                  <a:srgbClr val="C00000"/>
                </a:solidFill>
              </a:rPr>
              <a:t>TAC </a:t>
            </a:r>
            <a:r>
              <a:rPr lang="en-US" sz="1800" i="1" dirty="0">
                <a:solidFill>
                  <a:srgbClr val="C00000"/>
                </a:solidFill>
              </a:rPr>
              <a:t>votes to endorse </a:t>
            </a:r>
            <a:r>
              <a:rPr lang="en-US" sz="1800" i="1" dirty="0" smtClean="0">
                <a:solidFill>
                  <a:srgbClr val="C00000"/>
                </a:solidFill>
              </a:rPr>
              <a:t>the following Key Principles:</a:t>
            </a:r>
            <a:endParaRPr lang="en-US" sz="1800" i="1" dirty="0">
              <a:solidFill>
                <a:srgbClr val="C00000"/>
              </a:solidFill>
            </a:endParaRPr>
          </a:p>
          <a:p>
            <a:pPr lvl="2"/>
            <a:r>
              <a:rPr lang="en-US" sz="1600" i="1" dirty="0">
                <a:solidFill>
                  <a:srgbClr val="C00000"/>
                </a:solidFill>
              </a:rPr>
              <a:t>KP 1.3 (8)(c), (9), (12), (13)</a:t>
            </a:r>
          </a:p>
          <a:p>
            <a:pPr lvl="3"/>
            <a:r>
              <a:rPr lang="en-US" sz="1500" i="1" dirty="0">
                <a:solidFill>
                  <a:srgbClr val="C00000"/>
                </a:solidFill>
              </a:rPr>
              <a:t>Offering and Awarding Ancillary Services in Real-Time</a:t>
            </a:r>
          </a:p>
          <a:p>
            <a:pPr lvl="2"/>
            <a:r>
              <a:rPr lang="en-US" sz="1600" i="1" dirty="0">
                <a:solidFill>
                  <a:srgbClr val="C00000"/>
                </a:solidFill>
              </a:rPr>
              <a:t>KP 2 (1)-(6)</a:t>
            </a:r>
          </a:p>
          <a:p>
            <a:pPr lvl="3"/>
            <a:r>
              <a:rPr lang="en-US" sz="1500" i="1" dirty="0">
                <a:solidFill>
                  <a:srgbClr val="C00000"/>
                </a:solidFill>
              </a:rPr>
              <a:t>Suite of Ancillary Service Products</a:t>
            </a:r>
          </a:p>
          <a:p>
            <a:pPr lvl="2"/>
            <a:r>
              <a:rPr lang="en-US" sz="1600" i="1" dirty="0">
                <a:solidFill>
                  <a:srgbClr val="C00000"/>
                </a:solidFill>
              </a:rPr>
              <a:t>KP 5 (7)</a:t>
            </a:r>
          </a:p>
          <a:p>
            <a:pPr lvl="3"/>
            <a:r>
              <a:rPr lang="en-US" sz="1500" i="1" dirty="0">
                <a:solidFill>
                  <a:srgbClr val="C00000"/>
                </a:solidFill>
              </a:rPr>
              <a:t>Day-Ahead Market </a:t>
            </a:r>
          </a:p>
          <a:p>
            <a:endParaRPr lang="en-US" sz="1050" dirty="0" smtClean="0"/>
          </a:p>
          <a:p>
            <a:pPr lvl="1"/>
            <a:endParaRPr lang="en-US" sz="18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33371116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TAC Non-Voting Item for Key Principle 1.2 </a:t>
            </a:r>
          </a:p>
        </p:txBody>
      </p:sp>
      <p:sp>
        <p:nvSpPr>
          <p:cNvPr id="3" name="Content Placeholder 2"/>
          <p:cNvSpPr>
            <a:spLocks noGrp="1"/>
          </p:cNvSpPr>
          <p:nvPr>
            <p:ph idx="1"/>
          </p:nvPr>
        </p:nvSpPr>
        <p:spPr/>
        <p:txBody>
          <a:bodyPr/>
          <a:lstStyle/>
          <a:p>
            <a:r>
              <a:rPr lang="en-US" sz="2000" dirty="0"/>
              <a:t>Non-voting </a:t>
            </a:r>
            <a:r>
              <a:rPr lang="en-US" sz="2000" dirty="0" smtClean="0"/>
              <a:t>Item </a:t>
            </a:r>
            <a:r>
              <a:rPr lang="en-US" sz="2000" dirty="0"/>
              <a:t>(informational only): </a:t>
            </a:r>
          </a:p>
          <a:p>
            <a:pPr lvl="1"/>
            <a:r>
              <a:rPr lang="en-US" sz="1800" dirty="0" smtClean="0"/>
              <a:t>KP 1.3 (16</a:t>
            </a:r>
            <a:r>
              <a:rPr lang="en-US" sz="1800" dirty="0" smtClean="0"/>
              <a:t>) AS Substitution</a:t>
            </a:r>
            <a:endParaRPr lang="en-US" sz="1800" dirty="0" smtClean="0"/>
          </a:p>
          <a:p>
            <a:pPr lvl="2"/>
            <a:r>
              <a:rPr lang="en-US" sz="1800" dirty="0" smtClean="0"/>
              <a:t>Crescent </a:t>
            </a:r>
            <a:r>
              <a:rPr lang="en-US" sz="1800" dirty="0" smtClean="0"/>
              <a:t>Power proposed </a:t>
            </a:r>
            <a:r>
              <a:rPr lang="en-US" sz="1800" dirty="0" smtClean="0"/>
              <a:t>and supported this </a:t>
            </a:r>
            <a:r>
              <a:rPr lang="en-US" sz="1800" dirty="0" smtClean="0"/>
              <a:t>concept in response to the ISO Lessons Learned meeting for </a:t>
            </a:r>
            <a:r>
              <a:rPr lang="en-US" sz="1800" dirty="0" smtClean="0"/>
              <a:t>consideration </a:t>
            </a:r>
            <a:r>
              <a:rPr lang="en-US" sz="1800" dirty="0" smtClean="0"/>
              <a:t>of whether RTC should be designed to substitute </a:t>
            </a:r>
            <a:r>
              <a:rPr lang="en-US" sz="1800" dirty="0"/>
              <a:t>higher value AS with lower offer for lower value AS in SCED only (substitutes ECRS for Non-Spin; RRS or RUS for ECRS and Non-Spin</a:t>
            </a:r>
            <a:r>
              <a:rPr lang="en-US" sz="1800" dirty="0" smtClean="0"/>
              <a:t>).</a:t>
            </a:r>
          </a:p>
          <a:p>
            <a:pPr lvl="2"/>
            <a:r>
              <a:rPr lang="en-US" sz="1800" dirty="0" smtClean="0"/>
              <a:t>RTCTF discussion yielded consensus this was not needed, and the concept was removed.</a:t>
            </a:r>
          </a:p>
          <a:p>
            <a:pPr lvl="2"/>
            <a:endParaRPr lang="en-US" dirty="0"/>
          </a:p>
          <a:p>
            <a:r>
              <a:rPr lang="en-US" sz="2000" dirty="0" smtClean="0"/>
              <a:t>This design decision was captured in “RTCTF Discussion” in the KP1.3 template, but will not be considered by TAC.  It may be added </a:t>
            </a:r>
            <a:r>
              <a:rPr lang="en-US" sz="2000" dirty="0" smtClean="0"/>
              <a:t>as a line item to KP8 </a:t>
            </a:r>
            <a:r>
              <a:rPr lang="en-US" sz="2000" dirty="0" smtClean="0"/>
              <a:t>Out of </a:t>
            </a:r>
            <a:r>
              <a:rPr lang="en-US" sz="2000" dirty="0" smtClean="0"/>
              <a:t>Scope at RTCTF. </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Tree>
    <p:extLst>
      <p:ext uri="{BB962C8B-B14F-4D97-AF65-F5344CB8AC3E}">
        <p14:creationId xmlns:p14="http://schemas.microsoft.com/office/powerpoint/2010/main" val="4025859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Remaining issues to be discussed prior to the January  29, 2020, TAC meeting):</a:t>
            </a:r>
          </a:p>
          <a:p>
            <a:pPr lvl="1"/>
            <a:r>
              <a:rPr lang="en-US" dirty="0" smtClean="0"/>
              <a:t>Schedule status is in the Appendix</a:t>
            </a:r>
          </a:p>
          <a:p>
            <a:endParaRPr lang="en-US" dirty="0" smtClean="0"/>
          </a:p>
          <a:p>
            <a:r>
              <a:rPr lang="en-US" dirty="0" smtClean="0"/>
              <a:t>Four meetings remaining leading into the January 2020 TAC meeting to submit all RTC Principles.</a:t>
            </a:r>
            <a:endParaRPr lang="en-US" dirty="0"/>
          </a:p>
          <a:p>
            <a:pPr lvl="1"/>
            <a:endParaRPr lang="en-US" dirty="0" smtClean="0"/>
          </a:p>
          <a:p>
            <a:r>
              <a:rPr lang="en-US" dirty="0" smtClean="0"/>
              <a:t>Questions?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3929170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			</a:t>
            </a:r>
          </a:p>
          <a:p>
            <a:pPr marL="0" indent="0">
              <a:buNone/>
            </a:pPr>
            <a:endParaRPr lang="en-US" dirty="0" smtClean="0"/>
          </a:p>
          <a:p>
            <a:pPr marL="0" indent="0">
              <a:buNone/>
            </a:pPr>
            <a:r>
              <a:rPr lang="en-US" sz="3600" dirty="0" smtClean="0"/>
              <a:t>			APPENDIX</a:t>
            </a:r>
          </a:p>
          <a:p>
            <a:pPr marL="0" indent="0" algn="ctr">
              <a:buNone/>
            </a:pPr>
            <a:endParaRPr lang="en-US" sz="2800" dirty="0" smtClean="0"/>
          </a:p>
          <a:p>
            <a:pPr marL="0" indent="0" algn="ctr">
              <a:buNone/>
            </a:pPr>
            <a:r>
              <a:rPr lang="en-US" sz="2800" dirty="0" smtClean="0"/>
              <a:t>Review Schedule</a:t>
            </a:r>
          </a:p>
          <a:p>
            <a:pPr marL="0" indent="0" algn="ctr">
              <a:buNone/>
            </a:pPr>
            <a:r>
              <a:rPr lang="en-US" sz="2800" dirty="0" smtClean="0"/>
              <a:t>Review </a:t>
            </a:r>
            <a:r>
              <a:rPr lang="en-US" sz="2800" dirty="0"/>
              <a:t>processes for RTCTF, TAC, and Board</a:t>
            </a:r>
          </a:p>
          <a:p>
            <a:pPr marL="0" indent="0">
              <a:buNone/>
            </a:pPr>
            <a:endParaRPr lang="en-US" sz="3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spTree>
    <p:extLst>
      <p:ext uri="{BB962C8B-B14F-4D97-AF65-F5344CB8AC3E}">
        <p14:creationId xmlns:p14="http://schemas.microsoft.com/office/powerpoint/2010/main" val="5319024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RTC Discussion Points &amp; Issues Schedule</a:t>
            </a:r>
            <a:endParaRPr lang="en-US" dirty="0"/>
          </a:p>
        </p:txBody>
      </p:sp>
      <p:sp>
        <p:nvSpPr>
          <p:cNvPr id="3" name="TextBox 2"/>
          <p:cNvSpPr txBox="1"/>
          <p:nvPr/>
        </p:nvSpPr>
        <p:spPr>
          <a:xfrm>
            <a:off x="990600" y="762000"/>
            <a:ext cx="7086600" cy="307777"/>
          </a:xfrm>
          <a:prstGeom prst="rect">
            <a:avLst/>
          </a:prstGeom>
          <a:noFill/>
        </p:spPr>
        <p:txBody>
          <a:bodyPr wrap="square" rtlCol="0">
            <a:spAutoFit/>
          </a:bodyPr>
          <a:lstStyle/>
          <a:p>
            <a:r>
              <a:rPr lang="en-US" sz="1400" dirty="0" smtClean="0"/>
              <a:t>Posted in </a:t>
            </a:r>
            <a:r>
              <a:rPr lang="en-US" sz="1400" dirty="0" err="1" smtClean="0"/>
              <a:t>Keydocs</a:t>
            </a:r>
            <a:r>
              <a:rPr lang="en-US" sz="1400" dirty="0" smtClean="0"/>
              <a:t>: </a:t>
            </a:r>
            <a:r>
              <a:rPr lang="en-US" sz="1400" dirty="0">
                <a:hlinkClick r:id="rId2"/>
              </a:rPr>
              <a:t>http://</a:t>
            </a:r>
            <a:r>
              <a:rPr lang="en-US" sz="1400" dirty="0" smtClean="0">
                <a:hlinkClick r:id="rId2"/>
              </a:rPr>
              <a:t>www.ercot.com/committee/rtctf</a:t>
            </a:r>
            <a:r>
              <a:rPr lang="en-US" sz="1400" dirty="0" smtClean="0"/>
              <a:t>  </a:t>
            </a:r>
            <a:endParaRPr lang="en-US" sz="1400" dirty="0"/>
          </a:p>
        </p:txBody>
      </p:sp>
      <p:pic>
        <p:nvPicPr>
          <p:cNvPr id="4" name="Picture 3"/>
          <p:cNvPicPr>
            <a:picLocks noChangeAspect="1"/>
          </p:cNvPicPr>
          <p:nvPr/>
        </p:nvPicPr>
        <p:blipFill>
          <a:blip r:embed="rId3"/>
          <a:stretch>
            <a:fillRect/>
          </a:stretch>
        </p:blipFill>
        <p:spPr>
          <a:xfrm>
            <a:off x="1249792" y="1066800"/>
            <a:ext cx="6720615" cy="5157841"/>
          </a:xfrm>
          <a:prstGeom prst="rect">
            <a:avLst/>
          </a:prstGeom>
        </p:spPr>
      </p:pic>
      <p:sp>
        <p:nvSpPr>
          <p:cNvPr id="5" name="Slide Number Placeholder 3"/>
          <p:cNvSpPr>
            <a:spLocks noGrp="1"/>
          </p:cNvSpPr>
          <p:nvPr>
            <p:ph type="sldNum" sz="quarter" idx="4"/>
          </p:nvPr>
        </p:nvSpPr>
        <p:spPr>
          <a:xfrm>
            <a:off x="8534400" y="6561138"/>
            <a:ext cx="533400" cy="220662"/>
          </a:xfrm>
        </p:spPr>
        <p:txBody>
          <a:bodyPr/>
          <a:lstStyle/>
          <a:p>
            <a:r>
              <a:rPr lang="en-US" dirty="0" smtClean="0"/>
              <a:t>14</a:t>
            </a:r>
            <a:endParaRPr lang="en-US" dirty="0"/>
          </a:p>
        </p:txBody>
      </p:sp>
    </p:spTree>
    <p:extLst>
      <p:ext uri="{BB962C8B-B14F-4D97-AF65-F5344CB8AC3E}">
        <p14:creationId xmlns:p14="http://schemas.microsoft.com/office/powerpoint/2010/main" val="14586564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RTC Discussion Points &amp; Issues Schedule</a:t>
            </a:r>
          </a:p>
        </p:txBody>
      </p:sp>
      <p:pic>
        <p:nvPicPr>
          <p:cNvPr id="3" name="Picture 2"/>
          <p:cNvPicPr>
            <a:picLocks noChangeAspect="1"/>
          </p:cNvPicPr>
          <p:nvPr/>
        </p:nvPicPr>
        <p:blipFill>
          <a:blip r:embed="rId2"/>
          <a:stretch>
            <a:fillRect/>
          </a:stretch>
        </p:blipFill>
        <p:spPr>
          <a:xfrm>
            <a:off x="1295400" y="762000"/>
            <a:ext cx="6858000" cy="5588518"/>
          </a:xfrm>
          <a:prstGeom prst="rect">
            <a:avLst/>
          </a:prstGeom>
        </p:spPr>
      </p:pic>
      <p:sp>
        <p:nvSpPr>
          <p:cNvPr id="4" name="Slide Number Placeholder 3"/>
          <p:cNvSpPr>
            <a:spLocks noGrp="1"/>
          </p:cNvSpPr>
          <p:nvPr>
            <p:ph type="sldNum" sz="quarter" idx="4"/>
          </p:nvPr>
        </p:nvSpPr>
        <p:spPr>
          <a:xfrm>
            <a:off x="8534400" y="6561138"/>
            <a:ext cx="533400" cy="220662"/>
          </a:xfrm>
        </p:spPr>
        <p:txBody>
          <a:bodyPr/>
          <a:lstStyle/>
          <a:p>
            <a:r>
              <a:rPr lang="en-US" dirty="0" smtClean="0"/>
              <a:t>15</a:t>
            </a:r>
            <a:endParaRPr lang="en-US" dirty="0"/>
          </a:p>
        </p:txBody>
      </p:sp>
    </p:spTree>
    <p:extLst>
      <p:ext uri="{BB962C8B-B14F-4D97-AF65-F5344CB8AC3E}">
        <p14:creationId xmlns:p14="http://schemas.microsoft.com/office/powerpoint/2010/main" val="14435872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TAC Review Process</a:t>
            </a:r>
            <a:endParaRPr lang="en-US" dirty="0"/>
          </a:p>
        </p:txBody>
      </p:sp>
      <p:sp>
        <p:nvSpPr>
          <p:cNvPr id="3" name="Content Placeholder 2"/>
          <p:cNvSpPr>
            <a:spLocks noGrp="1"/>
          </p:cNvSpPr>
          <p:nvPr>
            <p:ph idx="1"/>
          </p:nvPr>
        </p:nvSpPr>
        <p:spPr>
          <a:xfrm>
            <a:off x="304800" y="838200"/>
            <a:ext cx="8534400" cy="5334000"/>
          </a:xfrm>
        </p:spPr>
        <p:txBody>
          <a:bodyPr/>
          <a:lstStyle/>
          <a:p>
            <a:r>
              <a:rPr lang="en-US" sz="1600" dirty="0" smtClean="0"/>
              <a:t>TAC serves as the stakeholder body to vote on Design Principles from the RTCTF</a:t>
            </a:r>
          </a:p>
          <a:p>
            <a:pPr lvl="1"/>
            <a:r>
              <a:rPr lang="en-US" sz="1400" dirty="0" smtClean="0"/>
              <a:t>Design Principles narrow the scope and codify design decisions to set direction for ERCOT in developing NPRRs upon completion of the Design Principles.</a:t>
            </a:r>
          </a:p>
          <a:p>
            <a:pPr lvl="1"/>
            <a:r>
              <a:rPr lang="en-US" sz="1400" dirty="0" smtClean="0"/>
              <a:t>Principle Templates are being used to capture the key dates of review, any significant contention or modifications, and the TAC vote.</a:t>
            </a:r>
          </a:p>
          <a:p>
            <a:pPr lvl="1"/>
            <a:endParaRPr lang="en-US" sz="900" dirty="0" smtClean="0"/>
          </a:p>
          <a:p>
            <a:r>
              <a:rPr lang="en-US" sz="1600" dirty="0" smtClean="0"/>
              <a:t>RTC Key </a:t>
            </a:r>
            <a:r>
              <a:rPr lang="en-US" sz="1600" dirty="0"/>
              <a:t>Principles </a:t>
            </a:r>
            <a:r>
              <a:rPr lang="en-US" sz="1600" dirty="0" smtClean="0"/>
              <a:t>are non-binding and will </a:t>
            </a:r>
            <a:r>
              <a:rPr lang="en-US" sz="1600" dirty="0"/>
              <a:t>not go directly to the Board </a:t>
            </a:r>
            <a:r>
              <a:rPr lang="en-US" sz="1600" dirty="0" smtClean="0"/>
              <a:t>after TAC consideration.</a:t>
            </a:r>
          </a:p>
          <a:p>
            <a:pPr lvl="1"/>
            <a:r>
              <a:rPr lang="en-US" sz="1400" dirty="0"/>
              <a:t>Procedures set forth in Protocol Section 21 do not apply to discussions, opinions or </a:t>
            </a:r>
            <a:r>
              <a:rPr lang="en-US" sz="1400" dirty="0" smtClean="0"/>
              <a:t>approvals </a:t>
            </a:r>
            <a:r>
              <a:rPr lang="en-US" sz="1400" dirty="0"/>
              <a:t>by TAC with respect to RTC Key Principles</a:t>
            </a:r>
            <a:r>
              <a:rPr lang="en-US" sz="1400" dirty="0" smtClean="0"/>
              <a:t>.</a:t>
            </a:r>
          </a:p>
          <a:p>
            <a:pPr lvl="1"/>
            <a:r>
              <a:rPr lang="en-US" sz="1400" dirty="0"/>
              <a:t>Section VIII of the ERCOT Board Policies and Procedures does not apply to discussions, opinions or unofficial approvals by TAC with respect to RTC Key Principles.</a:t>
            </a:r>
            <a:endParaRPr lang="en-US" sz="1400" dirty="0" smtClean="0"/>
          </a:p>
          <a:p>
            <a:pPr lvl="1"/>
            <a:endParaRPr lang="en-US" sz="1000" dirty="0"/>
          </a:p>
          <a:p>
            <a:r>
              <a:rPr lang="en-US" sz="1600" dirty="0" smtClean="0"/>
              <a:t>ERCOT </a:t>
            </a:r>
            <a:r>
              <a:rPr lang="en-US" sz="1600" dirty="0"/>
              <a:t>will hold </a:t>
            </a:r>
            <a:r>
              <a:rPr lang="en-US" sz="1600" dirty="0" smtClean="0"/>
              <a:t>(supplement) the RTC </a:t>
            </a:r>
            <a:r>
              <a:rPr lang="en-US" sz="1600" dirty="0"/>
              <a:t>Key Principles pending development and </a:t>
            </a:r>
            <a:r>
              <a:rPr lang="en-US" sz="1600" dirty="0" smtClean="0"/>
              <a:t>review of </a:t>
            </a:r>
            <a:r>
              <a:rPr lang="en-US" sz="1600" dirty="0"/>
              <a:t>all RTC Key Principles by TAC.</a:t>
            </a:r>
          </a:p>
          <a:p>
            <a:pPr lvl="1"/>
            <a:r>
              <a:rPr lang="en-US" sz="1400" dirty="0" smtClean="0"/>
              <a:t>RTC </a:t>
            </a:r>
            <a:r>
              <a:rPr lang="en-US" sz="1400" dirty="0"/>
              <a:t>Key Principle subsections will only be reconsidered if new or conflicting interdependencies are discovered. If information is added to an RTC Key Principal following TAC </a:t>
            </a:r>
            <a:r>
              <a:rPr lang="en-US" sz="1400" dirty="0" smtClean="0"/>
              <a:t>review, </a:t>
            </a:r>
            <a:r>
              <a:rPr lang="en-US" sz="1400" dirty="0"/>
              <a:t>the RTC Key Principle will be taken back to TAC </a:t>
            </a:r>
            <a:r>
              <a:rPr lang="en-US" sz="1400" dirty="0" smtClean="0"/>
              <a:t>consideration. </a:t>
            </a:r>
          </a:p>
          <a:p>
            <a:pPr lvl="1"/>
            <a:r>
              <a:rPr lang="en-US" sz="1400" dirty="0" smtClean="0"/>
              <a:t>ERCOT </a:t>
            </a:r>
            <a:r>
              <a:rPr lang="en-US" sz="1400" dirty="0"/>
              <a:t>will maintain TAC </a:t>
            </a:r>
            <a:r>
              <a:rPr lang="en-US" sz="1400" dirty="0" smtClean="0"/>
              <a:t>reviewed RTC </a:t>
            </a:r>
            <a:r>
              <a:rPr lang="en-US" sz="1400" dirty="0"/>
              <a:t>Key Principle language in template form and post in </a:t>
            </a:r>
            <a:r>
              <a:rPr lang="en-US" sz="1400" dirty="0" smtClean="0"/>
              <a:t>a central </a:t>
            </a:r>
            <a:r>
              <a:rPr lang="en-US" sz="1400" dirty="0"/>
              <a:t>location.</a:t>
            </a:r>
          </a:p>
          <a:p>
            <a:pPr lvl="1"/>
            <a:endParaRPr lang="en-US" sz="1400" dirty="0"/>
          </a:p>
          <a:p>
            <a:pPr lvl="1"/>
            <a:endParaRPr lang="en-US" sz="1600" dirty="0" smtClean="0"/>
          </a:p>
          <a:p>
            <a:pPr lvl="1"/>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a:p>
        </p:txBody>
      </p:sp>
    </p:spTree>
    <p:extLst>
      <p:ext uri="{BB962C8B-B14F-4D97-AF65-F5344CB8AC3E}">
        <p14:creationId xmlns:p14="http://schemas.microsoft.com/office/powerpoint/2010/main" val="34500596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TAC Review </a:t>
            </a:r>
            <a:r>
              <a:rPr lang="en-US" dirty="0" smtClean="0"/>
              <a:t>Process (continued)</a:t>
            </a:r>
            <a:endParaRPr lang="en-US" dirty="0"/>
          </a:p>
        </p:txBody>
      </p:sp>
      <p:sp>
        <p:nvSpPr>
          <p:cNvPr id="3" name="Content Placeholder 2"/>
          <p:cNvSpPr>
            <a:spLocks noGrp="1"/>
          </p:cNvSpPr>
          <p:nvPr>
            <p:ph idx="1"/>
          </p:nvPr>
        </p:nvSpPr>
        <p:spPr/>
        <p:txBody>
          <a:bodyPr/>
          <a:lstStyle/>
          <a:p>
            <a:r>
              <a:rPr lang="en-US" sz="1800" dirty="0" smtClean="0"/>
              <a:t>Upon </a:t>
            </a:r>
            <a:r>
              <a:rPr lang="en-US" sz="1800" dirty="0"/>
              <a:t>TAC </a:t>
            </a:r>
            <a:r>
              <a:rPr lang="en-US" sz="1800" dirty="0" smtClean="0"/>
              <a:t>review of </a:t>
            </a:r>
            <a:r>
              <a:rPr lang="en-US" sz="1800" dirty="0"/>
              <a:t>all RTC Key Principles, ERCOT will compile </a:t>
            </a:r>
            <a:r>
              <a:rPr lang="en-US" sz="1800" dirty="0" smtClean="0"/>
              <a:t>the collection of RTC </a:t>
            </a:r>
            <a:r>
              <a:rPr lang="en-US" sz="1800" dirty="0"/>
              <a:t>Key Principles into a single package, and will submit it to TAC for a </a:t>
            </a:r>
            <a:r>
              <a:rPr lang="en-US" sz="1800" dirty="0" smtClean="0"/>
              <a:t>courtesy review prior to Board submission.</a:t>
            </a:r>
            <a:endParaRPr lang="en-US" sz="1800" dirty="0"/>
          </a:p>
          <a:p>
            <a:pPr lvl="1"/>
            <a:r>
              <a:rPr lang="en-US" sz="1600" dirty="0" smtClean="0"/>
              <a:t>The </a:t>
            </a:r>
            <a:r>
              <a:rPr lang="en-US" sz="1600" dirty="0"/>
              <a:t>RTC Key Principle package will contain a full record of TAC </a:t>
            </a:r>
            <a:r>
              <a:rPr lang="en-US" sz="1600" dirty="0" smtClean="0"/>
              <a:t>votes </a:t>
            </a:r>
            <a:r>
              <a:rPr lang="en-US" sz="1600" dirty="0"/>
              <a:t>for Board discussion and consideration</a:t>
            </a:r>
            <a:r>
              <a:rPr lang="en-US" sz="1600" dirty="0" smtClean="0"/>
              <a:t>.</a:t>
            </a:r>
          </a:p>
          <a:p>
            <a:pPr lvl="1"/>
            <a:endParaRPr lang="en-US" sz="1600" dirty="0"/>
          </a:p>
          <a:p>
            <a:r>
              <a:rPr lang="en-US" sz="1800" dirty="0" smtClean="0"/>
              <a:t>Following </a:t>
            </a:r>
            <a:r>
              <a:rPr lang="en-US" sz="1800" dirty="0"/>
              <a:t>TAC review of the complete RTC Key Principles package, ERCOT will submit it to the Board for </a:t>
            </a:r>
            <a:r>
              <a:rPr lang="en-US" sz="1800" dirty="0" smtClean="0"/>
              <a:t>consideration.</a:t>
            </a:r>
            <a:endParaRPr lang="en-US" sz="1800" dirty="0"/>
          </a:p>
          <a:p>
            <a:pPr lvl="1"/>
            <a:r>
              <a:rPr lang="en-US" sz="1600" dirty="0" smtClean="0"/>
              <a:t>Any </a:t>
            </a:r>
            <a:r>
              <a:rPr lang="en-US" sz="1600" dirty="0"/>
              <a:t>stakeholder opposed to an RTC Key Principle may request Board consideration in accordance with Section VIII of the ERCOT Board Policies and Procedures</a:t>
            </a:r>
            <a:r>
              <a:rPr lang="en-US" sz="1600" dirty="0" smtClean="0"/>
              <a:t>.</a:t>
            </a:r>
          </a:p>
          <a:p>
            <a:pPr lvl="1"/>
            <a:endParaRPr lang="en-US" sz="1600" dirty="0" smtClean="0"/>
          </a:p>
          <a:p>
            <a:r>
              <a:rPr lang="en-US" sz="1800" dirty="0" smtClean="0"/>
              <a:t>The Board will review and consider the RTC Key Principles package presented by TAC.</a:t>
            </a:r>
          </a:p>
          <a:p>
            <a:endParaRPr lang="en-US" sz="11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a:p>
        </p:txBody>
      </p:sp>
    </p:spTree>
    <p:extLst>
      <p:ext uri="{BB962C8B-B14F-4D97-AF65-F5344CB8AC3E}">
        <p14:creationId xmlns:p14="http://schemas.microsoft.com/office/powerpoint/2010/main" val="34178109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Review </a:t>
            </a:r>
            <a:r>
              <a:rPr lang="en-US" sz="2400" dirty="0" smtClean="0"/>
              <a:t>Process for RTCTF</a:t>
            </a:r>
            <a:r>
              <a:rPr lang="en-US" sz="2400" dirty="0"/>
              <a:t>, TAC, and Board</a:t>
            </a:r>
          </a:p>
        </p:txBody>
      </p:sp>
      <p:sp>
        <p:nvSpPr>
          <p:cNvPr id="4" name="Slide Number Placeholder 3"/>
          <p:cNvSpPr>
            <a:spLocks noGrp="1"/>
          </p:cNvSpPr>
          <p:nvPr>
            <p:ph type="sldNum" sz="quarter" idx="4"/>
          </p:nvPr>
        </p:nvSpPr>
        <p:spPr>
          <a:xfrm>
            <a:off x="8458200" y="6561138"/>
            <a:ext cx="533400" cy="220662"/>
          </a:xfrm>
        </p:spPr>
        <p:txBody>
          <a:bodyPr/>
          <a:lstStyle/>
          <a:p>
            <a:fld id="{1D93BD3E-1E9A-4970-A6F7-E7AC52762E0C}" type="slidenum">
              <a:rPr lang="en-US" smtClean="0"/>
              <a:pPr/>
              <a:t>18</a:t>
            </a:fld>
            <a:endParaRPr lang="en-US"/>
          </a:p>
        </p:txBody>
      </p:sp>
      <p:sp>
        <p:nvSpPr>
          <p:cNvPr id="5" name="Rectangle 4"/>
          <p:cNvSpPr/>
          <p:nvPr/>
        </p:nvSpPr>
        <p:spPr>
          <a:xfrm>
            <a:off x="297024" y="990600"/>
            <a:ext cx="5646576"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PUCT: Project No. 48540 </a:t>
            </a:r>
          </a:p>
          <a:p>
            <a:pPr algn="ctr"/>
            <a:r>
              <a:rPr lang="en-US" dirty="0" smtClean="0"/>
              <a:t>and other activities/decisions </a:t>
            </a:r>
            <a:endParaRPr lang="en-US" dirty="0"/>
          </a:p>
        </p:txBody>
      </p:sp>
      <p:sp>
        <p:nvSpPr>
          <p:cNvPr id="7" name="Rectangle 6"/>
          <p:cNvSpPr/>
          <p:nvPr/>
        </p:nvSpPr>
        <p:spPr>
          <a:xfrm>
            <a:off x="307910" y="2328069"/>
            <a:ext cx="746449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RTCTF: Develop design principles and scope</a:t>
            </a:r>
            <a:endParaRPr lang="en-US" dirty="0"/>
          </a:p>
        </p:txBody>
      </p:sp>
      <p:sp>
        <p:nvSpPr>
          <p:cNvPr id="8" name="Down Arrow 7"/>
          <p:cNvSpPr/>
          <p:nvPr/>
        </p:nvSpPr>
        <p:spPr>
          <a:xfrm>
            <a:off x="228600" y="1676400"/>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a:off x="1981200" y="1676400"/>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a:off x="3886200" y="1676399"/>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a:off x="5486400" y="1684175"/>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828800" y="3657600"/>
            <a:ext cx="6640286"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TAC: Vote on design </a:t>
            </a:r>
          </a:p>
          <a:p>
            <a:pPr algn="ctr"/>
            <a:r>
              <a:rPr lang="en-US" dirty="0" smtClean="0"/>
              <a:t>principles and scope</a:t>
            </a:r>
            <a:endParaRPr lang="en-US" dirty="0"/>
          </a:p>
        </p:txBody>
      </p:sp>
      <p:sp>
        <p:nvSpPr>
          <p:cNvPr id="15" name="Down Arrow 14"/>
          <p:cNvSpPr/>
          <p:nvPr/>
        </p:nvSpPr>
        <p:spPr>
          <a:xfrm>
            <a:off x="2590800" y="3013869"/>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wn Arrow 15"/>
          <p:cNvSpPr/>
          <p:nvPr/>
        </p:nvSpPr>
        <p:spPr>
          <a:xfrm>
            <a:off x="4508241" y="3013869"/>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own Arrow 17"/>
          <p:cNvSpPr/>
          <p:nvPr/>
        </p:nvSpPr>
        <p:spPr>
          <a:xfrm>
            <a:off x="6629400" y="3005931"/>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838200" y="1764268"/>
            <a:ext cx="3670041" cy="307777"/>
          </a:xfrm>
          <a:prstGeom prst="rect">
            <a:avLst/>
          </a:prstGeom>
          <a:solidFill>
            <a:schemeClr val="bg2">
              <a:lumMod val="85000"/>
            </a:schemeClr>
          </a:solidFill>
        </p:spPr>
        <p:txBody>
          <a:bodyPr wrap="square" rtlCol="0">
            <a:spAutoFit/>
          </a:bodyPr>
          <a:lstStyle/>
          <a:p>
            <a:r>
              <a:rPr lang="en-US" sz="1400" dirty="0" smtClean="0"/>
              <a:t>Decisions that shape RTC principles/scope</a:t>
            </a:r>
            <a:endParaRPr lang="en-US" sz="1400" dirty="0"/>
          </a:p>
        </p:txBody>
      </p:sp>
      <p:sp>
        <p:nvSpPr>
          <p:cNvPr id="21" name="TextBox 20"/>
          <p:cNvSpPr txBox="1"/>
          <p:nvPr/>
        </p:nvSpPr>
        <p:spPr>
          <a:xfrm>
            <a:off x="1828801" y="3130649"/>
            <a:ext cx="6676830" cy="307777"/>
          </a:xfrm>
          <a:prstGeom prst="rect">
            <a:avLst/>
          </a:prstGeom>
          <a:solidFill>
            <a:schemeClr val="bg2">
              <a:lumMod val="85000"/>
            </a:schemeClr>
          </a:solidFill>
        </p:spPr>
        <p:txBody>
          <a:bodyPr wrap="square" rtlCol="0">
            <a:spAutoFit/>
          </a:bodyPr>
          <a:lstStyle/>
          <a:p>
            <a:r>
              <a:rPr lang="en-US" sz="1400" dirty="0" smtClean="0"/>
              <a:t>Status updates to TAC and seek endorsement of incremental principles and scope</a:t>
            </a:r>
            <a:endParaRPr lang="en-US" sz="1400" dirty="0"/>
          </a:p>
        </p:txBody>
      </p:sp>
      <p:sp>
        <p:nvSpPr>
          <p:cNvPr id="22" name="Rectangle 21"/>
          <p:cNvSpPr/>
          <p:nvPr/>
        </p:nvSpPr>
        <p:spPr>
          <a:xfrm>
            <a:off x="2351314" y="5029200"/>
            <a:ext cx="6640286"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Board: Monitor progress and </a:t>
            </a:r>
          </a:p>
          <a:p>
            <a:pPr algn="ctr"/>
            <a:r>
              <a:rPr lang="en-US" dirty="0"/>
              <a:t>c</a:t>
            </a:r>
            <a:r>
              <a:rPr lang="en-US" dirty="0" smtClean="0"/>
              <a:t>onsider final set of principles and scope</a:t>
            </a:r>
            <a:endParaRPr lang="en-US" dirty="0"/>
          </a:p>
        </p:txBody>
      </p:sp>
      <p:sp>
        <p:nvSpPr>
          <p:cNvPr id="23" name="Down Arrow 22"/>
          <p:cNvSpPr/>
          <p:nvPr/>
        </p:nvSpPr>
        <p:spPr>
          <a:xfrm>
            <a:off x="3352800" y="4343400"/>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Down Arrow 23"/>
          <p:cNvSpPr/>
          <p:nvPr/>
        </p:nvSpPr>
        <p:spPr>
          <a:xfrm>
            <a:off x="4809153" y="4366644"/>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Down Arrow 24"/>
          <p:cNvSpPr/>
          <p:nvPr/>
        </p:nvSpPr>
        <p:spPr>
          <a:xfrm>
            <a:off x="6199414" y="4366645"/>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Down Arrow 27"/>
          <p:cNvSpPr/>
          <p:nvPr/>
        </p:nvSpPr>
        <p:spPr>
          <a:xfrm>
            <a:off x="8077199" y="4355759"/>
            <a:ext cx="533400" cy="978241"/>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p:cNvSpPr txBox="1"/>
          <p:nvPr/>
        </p:nvSpPr>
        <p:spPr>
          <a:xfrm>
            <a:off x="2562808" y="4493920"/>
            <a:ext cx="5278794" cy="307777"/>
          </a:xfrm>
          <a:prstGeom prst="rect">
            <a:avLst/>
          </a:prstGeom>
          <a:solidFill>
            <a:schemeClr val="bg2">
              <a:lumMod val="85000"/>
            </a:schemeClr>
          </a:solidFill>
        </p:spPr>
        <p:txBody>
          <a:bodyPr wrap="square" rtlCol="0">
            <a:spAutoFit/>
          </a:bodyPr>
          <a:lstStyle/>
          <a:p>
            <a:r>
              <a:rPr lang="en-US" sz="1400" dirty="0" smtClean="0"/>
              <a:t>Status updates on TAC decisions and status of principles/scope</a:t>
            </a:r>
            <a:endParaRPr lang="en-US" sz="1400" dirty="0"/>
          </a:p>
        </p:txBody>
      </p:sp>
      <p:sp>
        <p:nvSpPr>
          <p:cNvPr id="30" name="TextBox 29"/>
          <p:cNvSpPr txBox="1"/>
          <p:nvPr/>
        </p:nvSpPr>
        <p:spPr>
          <a:xfrm>
            <a:off x="7896030" y="5333008"/>
            <a:ext cx="1219200" cy="1077218"/>
          </a:xfrm>
          <a:prstGeom prst="rect">
            <a:avLst/>
          </a:prstGeom>
          <a:solidFill>
            <a:schemeClr val="bg2">
              <a:lumMod val="75000"/>
            </a:schemeClr>
          </a:solidFill>
        </p:spPr>
        <p:txBody>
          <a:bodyPr wrap="square" rtlCol="0">
            <a:spAutoFit/>
          </a:bodyPr>
          <a:lstStyle/>
          <a:p>
            <a:r>
              <a:rPr lang="en-US" sz="1600" dirty="0" smtClean="0"/>
              <a:t>Board vote on final design principles</a:t>
            </a:r>
            <a:endParaRPr lang="en-US" sz="1600" dirty="0"/>
          </a:p>
        </p:txBody>
      </p:sp>
    </p:spTree>
    <p:extLst>
      <p:ext uri="{BB962C8B-B14F-4D97-AF65-F5344CB8AC3E}">
        <p14:creationId xmlns:p14="http://schemas.microsoft.com/office/powerpoint/2010/main" val="32445515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Arrow Connector 15"/>
          <p:cNvCxnSpPr/>
          <p:nvPr/>
        </p:nvCxnSpPr>
        <p:spPr>
          <a:xfrm flipV="1">
            <a:off x="1346010" y="3997845"/>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p:cNvCxnSpPr/>
          <p:nvPr/>
        </p:nvCxnSpPr>
        <p:spPr>
          <a:xfrm flipV="1">
            <a:off x="4038600" y="3997275"/>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1" name="Straight Arrow Connector 20"/>
          <p:cNvCxnSpPr/>
          <p:nvPr/>
        </p:nvCxnSpPr>
        <p:spPr>
          <a:xfrm flipV="1">
            <a:off x="6553200" y="3975951"/>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3" name="Straight Arrow Connector 22"/>
          <p:cNvCxnSpPr/>
          <p:nvPr/>
        </p:nvCxnSpPr>
        <p:spPr>
          <a:xfrm flipV="1">
            <a:off x="7596117" y="3997275"/>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a:off x="762000" y="309965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8" name="Straight Arrow Connector 17"/>
          <p:cNvCxnSpPr/>
          <p:nvPr/>
        </p:nvCxnSpPr>
        <p:spPr>
          <a:xfrm>
            <a:off x="4953000" y="309965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p:cNvCxnSpPr/>
          <p:nvPr/>
        </p:nvCxnSpPr>
        <p:spPr>
          <a:xfrm>
            <a:off x="2514600" y="309143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p:cNvCxnSpPr/>
          <p:nvPr/>
        </p:nvCxnSpPr>
        <p:spPr>
          <a:xfrm>
            <a:off x="7543800" y="309965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p:cNvCxnSpPr/>
          <p:nvPr/>
        </p:nvCxnSpPr>
        <p:spPr>
          <a:xfrm>
            <a:off x="6553200" y="309965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 name="Title 1"/>
          <p:cNvSpPr>
            <a:spLocks noGrp="1"/>
          </p:cNvSpPr>
          <p:nvPr>
            <p:ph type="title"/>
          </p:nvPr>
        </p:nvSpPr>
        <p:spPr/>
        <p:txBody>
          <a:bodyPr/>
          <a:lstStyle/>
          <a:p>
            <a:r>
              <a:rPr lang="en-US" sz="2400" dirty="0"/>
              <a:t>RTCTF </a:t>
            </a:r>
            <a:r>
              <a:rPr lang="en-US" sz="2400" dirty="0" smtClean="0"/>
              <a:t>Review Process </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a:p>
        </p:txBody>
      </p:sp>
      <p:sp>
        <p:nvSpPr>
          <p:cNvPr id="5" name="Rectangle 4"/>
          <p:cNvSpPr/>
          <p:nvPr/>
        </p:nvSpPr>
        <p:spPr>
          <a:xfrm>
            <a:off x="381000" y="998363"/>
            <a:ext cx="18288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i="1" dirty="0" smtClean="0"/>
              <a:t>Internal ERCOT draft </a:t>
            </a:r>
            <a:r>
              <a:rPr lang="en-US" sz="1400" i="1" dirty="0"/>
              <a:t>p</a:t>
            </a:r>
            <a:r>
              <a:rPr lang="en-US" sz="1400" i="1" dirty="0" smtClean="0"/>
              <a:t>rinciples and principle </a:t>
            </a:r>
            <a:r>
              <a:rPr lang="en-US" sz="1400" i="1" dirty="0"/>
              <a:t>c</a:t>
            </a:r>
            <a:r>
              <a:rPr lang="en-US" sz="1400" i="1" dirty="0" smtClean="0"/>
              <a:t>oncepts (elements)</a:t>
            </a:r>
            <a:endParaRPr lang="en-US" sz="1400" i="1" dirty="0"/>
          </a:p>
        </p:txBody>
      </p:sp>
      <p:sp>
        <p:nvSpPr>
          <p:cNvPr id="8" name="Rectangle 7"/>
          <p:cNvSpPr/>
          <p:nvPr/>
        </p:nvSpPr>
        <p:spPr>
          <a:xfrm>
            <a:off x="381000" y="1994750"/>
            <a:ext cx="1828800" cy="14477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presents concepts for meeting in presentation format</a:t>
            </a:r>
            <a:endParaRPr lang="en-US" sz="1600" dirty="0"/>
          </a:p>
        </p:txBody>
      </p:sp>
      <p:sp>
        <p:nvSpPr>
          <p:cNvPr id="9" name="Rectangle 8"/>
          <p:cNvSpPr/>
          <p:nvPr/>
        </p:nvSpPr>
        <p:spPr>
          <a:xfrm>
            <a:off x="2217577" y="1994751"/>
            <a:ext cx="1625219" cy="14477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takes feedback and posts in 2 days as initial document for MP edits</a:t>
            </a:r>
            <a:endParaRPr lang="en-US" sz="1600" dirty="0"/>
          </a:p>
        </p:txBody>
      </p:sp>
      <p:sp>
        <p:nvSpPr>
          <p:cNvPr id="10" name="Rectangle 9"/>
          <p:cNvSpPr/>
          <p:nvPr/>
        </p:nvSpPr>
        <p:spPr>
          <a:xfrm>
            <a:off x="3352800" y="4280751"/>
            <a:ext cx="2819400" cy="13335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MPs submit feedback as edits to document and any </a:t>
            </a:r>
          </a:p>
          <a:p>
            <a:pPr algn="ctr"/>
            <a:r>
              <a:rPr lang="en-US" sz="1600" dirty="0" smtClean="0"/>
              <a:t>-   Concerns  </a:t>
            </a:r>
            <a:endParaRPr lang="en-US" sz="1600" dirty="0"/>
          </a:p>
          <a:p>
            <a:pPr marL="285750" indent="-285750" algn="ctr">
              <a:buFontTx/>
              <a:buChar char="-"/>
            </a:pPr>
            <a:r>
              <a:rPr lang="en-US" sz="1600" dirty="0" smtClean="0"/>
              <a:t>Alternatives</a:t>
            </a:r>
            <a:endParaRPr lang="en-US" sz="1600" dirty="0"/>
          </a:p>
        </p:txBody>
      </p:sp>
      <p:sp>
        <p:nvSpPr>
          <p:cNvPr id="11" name="Rectangle 10"/>
          <p:cNvSpPr/>
          <p:nvPr/>
        </p:nvSpPr>
        <p:spPr>
          <a:xfrm>
            <a:off x="381000" y="4280751"/>
            <a:ext cx="1836577" cy="13335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MPs share initial feedback, concern, request for additional </a:t>
            </a:r>
            <a:r>
              <a:rPr lang="en-US" sz="1600" dirty="0" smtClean="0"/>
              <a:t>information</a:t>
            </a:r>
            <a:endParaRPr lang="en-US" sz="1600" dirty="0"/>
          </a:p>
        </p:txBody>
      </p:sp>
      <p:sp>
        <p:nvSpPr>
          <p:cNvPr id="12" name="Rectangle 11"/>
          <p:cNvSpPr/>
          <p:nvPr/>
        </p:nvSpPr>
        <p:spPr>
          <a:xfrm>
            <a:off x="6349622" y="4280751"/>
            <a:ext cx="2515168" cy="135804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MPs must document concerns and alternative approach prior to meeting, and be prepared to discuss</a:t>
            </a:r>
          </a:p>
        </p:txBody>
      </p:sp>
      <p:sp>
        <p:nvSpPr>
          <p:cNvPr id="13" name="Rectangle 12"/>
          <p:cNvSpPr/>
          <p:nvPr/>
        </p:nvSpPr>
        <p:spPr>
          <a:xfrm>
            <a:off x="6349621" y="1994750"/>
            <a:ext cx="2489580" cy="1447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provides responses to finalize supporting principle concept</a:t>
            </a:r>
            <a:endParaRPr lang="en-US" sz="1600" dirty="0"/>
          </a:p>
        </p:txBody>
      </p:sp>
      <p:sp>
        <p:nvSpPr>
          <p:cNvPr id="14" name="Right Arrow 13"/>
          <p:cNvSpPr/>
          <p:nvPr/>
        </p:nvSpPr>
        <p:spPr>
          <a:xfrm>
            <a:off x="304800" y="3518751"/>
            <a:ext cx="8686800" cy="609600"/>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Meeting #1                                 Meeting #2                             Meeting #3</a:t>
            </a:r>
            <a:endParaRPr lang="en-US" dirty="0"/>
          </a:p>
        </p:txBody>
      </p:sp>
      <p:sp>
        <p:nvSpPr>
          <p:cNvPr id="25" name="TextBox 24"/>
          <p:cNvSpPr txBox="1"/>
          <p:nvPr/>
        </p:nvSpPr>
        <p:spPr>
          <a:xfrm>
            <a:off x="6759846" y="5867400"/>
            <a:ext cx="2309883" cy="830997"/>
          </a:xfrm>
          <a:prstGeom prst="rect">
            <a:avLst/>
          </a:prstGeom>
          <a:solidFill>
            <a:schemeClr val="bg1"/>
          </a:solidFill>
          <a:ln>
            <a:solidFill>
              <a:srgbClr val="FF0000"/>
            </a:solidFill>
          </a:ln>
        </p:spPr>
        <p:txBody>
          <a:bodyPr wrap="square" rtlCol="0">
            <a:spAutoFit/>
          </a:bodyPr>
          <a:lstStyle/>
          <a:p>
            <a:r>
              <a:rPr lang="en-US" sz="1600" dirty="0" smtClean="0">
                <a:solidFill>
                  <a:srgbClr val="FF0000"/>
                </a:solidFill>
              </a:rPr>
              <a:t>Take consensus and non-consensus items to TAC for vote</a:t>
            </a:r>
            <a:endParaRPr lang="en-US" sz="1600" dirty="0">
              <a:solidFill>
                <a:srgbClr val="FF0000"/>
              </a:solidFill>
            </a:endParaRPr>
          </a:p>
        </p:txBody>
      </p:sp>
      <p:sp>
        <p:nvSpPr>
          <p:cNvPr id="26" name="Rectangle 25"/>
          <p:cNvSpPr/>
          <p:nvPr/>
        </p:nvSpPr>
        <p:spPr>
          <a:xfrm>
            <a:off x="4013012" y="1988963"/>
            <a:ext cx="2159188" cy="14535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posts all MP feedback and responds to MP redlines, concerns, alternatives</a:t>
            </a:r>
            <a:endParaRPr lang="en-US" sz="1600" dirty="0"/>
          </a:p>
        </p:txBody>
      </p:sp>
    </p:spTree>
    <p:extLst>
      <p:ext uri="{BB962C8B-B14F-4D97-AF65-F5344CB8AC3E}">
        <p14:creationId xmlns:p14="http://schemas.microsoft.com/office/powerpoint/2010/main" val="6905603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Outline of RTCTF Update </a:t>
            </a:r>
            <a:endParaRPr lang="en-US" sz="2400" dirty="0"/>
          </a:p>
        </p:txBody>
      </p:sp>
      <p:sp>
        <p:nvSpPr>
          <p:cNvPr id="3" name="Content Placeholder 2"/>
          <p:cNvSpPr>
            <a:spLocks noGrp="1"/>
          </p:cNvSpPr>
          <p:nvPr>
            <p:ph idx="1"/>
          </p:nvPr>
        </p:nvSpPr>
        <p:spPr>
          <a:xfrm>
            <a:off x="413238" y="1066800"/>
            <a:ext cx="8534400" cy="5052221"/>
          </a:xfrm>
        </p:spPr>
        <p:txBody>
          <a:bodyPr/>
          <a:lstStyle/>
          <a:p>
            <a:pPr>
              <a:spcBef>
                <a:spcPts val="1000"/>
              </a:spcBef>
              <a:spcAft>
                <a:spcPts val="1000"/>
              </a:spcAft>
            </a:pPr>
            <a:r>
              <a:rPr lang="en-US" sz="2000" dirty="0" smtClean="0"/>
              <a:t>TAC Voting Items for Key </a:t>
            </a:r>
            <a:r>
              <a:rPr lang="en-US" sz="2000" dirty="0"/>
              <a:t>Principles (KPs)</a:t>
            </a:r>
          </a:p>
          <a:p>
            <a:pPr>
              <a:spcBef>
                <a:spcPts val="1000"/>
              </a:spcBef>
              <a:spcAft>
                <a:spcPts val="1000"/>
              </a:spcAft>
            </a:pPr>
            <a:r>
              <a:rPr lang="en-US" sz="2000" dirty="0"/>
              <a:t>TAC Non-Voting KP Item (Informational)</a:t>
            </a:r>
          </a:p>
          <a:p>
            <a:pPr>
              <a:spcBef>
                <a:spcPts val="1000"/>
              </a:spcBef>
              <a:spcAft>
                <a:spcPts val="1000"/>
              </a:spcAft>
            </a:pPr>
            <a:r>
              <a:rPr lang="en-US" sz="2000" dirty="0" smtClean="0"/>
              <a:t>Next Steps</a:t>
            </a:r>
          </a:p>
          <a:p>
            <a:pPr>
              <a:spcBef>
                <a:spcPts val="1000"/>
              </a:spcBef>
              <a:spcAft>
                <a:spcPts val="1000"/>
              </a:spcAft>
            </a:pPr>
            <a:r>
              <a:rPr lang="en-US" sz="2000" dirty="0" smtClean="0"/>
              <a:t>Appendix</a:t>
            </a:r>
            <a:endParaRPr lang="en-US" sz="2000" dirty="0"/>
          </a:p>
          <a:p>
            <a:pPr lvl="1">
              <a:spcBef>
                <a:spcPts val="600"/>
              </a:spcBef>
              <a:spcAft>
                <a:spcPts val="600"/>
              </a:spcAft>
            </a:pPr>
            <a:r>
              <a:rPr lang="en-US" sz="1800" dirty="0"/>
              <a:t>RTC Discussion Points &amp; Issues </a:t>
            </a:r>
            <a:r>
              <a:rPr lang="en-US" sz="1800" dirty="0" smtClean="0"/>
              <a:t>Schedule</a:t>
            </a:r>
          </a:p>
          <a:p>
            <a:pPr lvl="1">
              <a:spcBef>
                <a:spcPts val="600"/>
              </a:spcBef>
              <a:spcAft>
                <a:spcPts val="600"/>
              </a:spcAft>
            </a:pPr>
            <a:r>
              <a:rPr lang="en-US" sz="1800" dirty="0" smtClean="0"/>
              <a:t>Reminder of review process for RTCTF</a:t>
            </a:r>
            <a:r>
              <a:rPr lang="en-US" sz="1800" dirty="0"/>
              <a:t>, TAC, and ERCOT Board</a:t>
            </a:r>
          </a:p>
          <a:p>
            <a:pPr>
              <a:spcBef>
                <a:spcPts val="1000"/>
              </a:spcBef>
              <a:spcAft>
                <a:spcPts val="1000"/>
              </a:spcAft>
            </a:pPr>
            <a:endParaRPr lang="en-US" sz="20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7754468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TAC Key Principles for Endorsement</a:t>
            </a:r>
          </a:p>
        </p:txBody>
      </p:sp>
      <p:sp>
        <p:nvSpPr>
          <p:cNvPr id="3" name="Content Placeholder 2"/>
          <p:cNvSpPr>
            <a:spLocks noGrp="1"/>
          </p:cNvSpPr>
          <p:nvPr>
            <p:ph idx="1"/>
          </p:nvPr>
        </p:nvSpPr>
        <p:spPr>
          <a:xfrm>
            <a:off x="381000" y="914400"/>
            <a:ext cx="8458200" cy="5410200"/>
          </a:xfrm>
        </p:spPr>
        <p:txBody>
          <a:bodyPr/>
          <a:lstStyle/>
          <a:p>
            <a:r>
              <a:rPr lang="en-US" sz="2000" dirty="0" smtClean="0"/>
              <a:t>TAC </a:t>
            </a:r>
            <a:r>
              <a:rPr lang="en-US" sz="2000" dirty="0"/>
              <a:t>is being asked to </a:t>
            </a:r>
            <a:r>
              <a:rPr lang="en-US" sz="2000" dirty="0" smtClean="0"/>
              <a:t>consider endorsement </a:t>
            </a:r>
            <a:r>
              <a:rPr lang="en-US" sz="2000" dirty="0"/>
              <a:t>of the following KP sections: </a:t>
            </a:r>
          </a:p>
          <a:p>
            <a:pPr lvl="1"/>
            <a:r>
              <a:rPr lang="en-US" sz="1800" dirty="0"/>
              <a:t>KP 1.3 (8)(c), (9), (</a:t>
            </a:r>
            <a:r>
              <a:rPr lang="en-US" sz="1800" dirty="0" smtClean="0"/>
              <a:t>12), (13)</a:t>
            </a:r>
          </a:p>
          <a:p>
            <a:pPr lvl="2"/>
            <a:r>
              <a:rPr lang="en-US" sz="1600" dirty="0"/>
              <a:t>Offering and Awarding Ancillary Services in Real-Time</a:t>
            </a:r>
          </a:p>
          <a:p>
            <a:pPr lvl="1"/>
            <a:r>
              <a:rPr lang="en-US" sz="1800" dirty="0" smtClean="0"/>
              <a:t>KP 2 (1)-(6)</a:t>
            </a:r>
          </a:p>
          <a:p>
            <a:pPr lvl="2"/>
            <a:r>
              <a:rPr lang="en-US" sz="1600" dirty="0"/>
              <a:t>Suite of Ancillary Service Products</a:t>
            </a:r>
          </a:p>
          <a:p>
            <a:pPr lvl="1"/>
            <a:r>
              <a:rPr lang="en-US" sz="1800" dirty="0" smtClean="0"/>
              <a:t>KP 5 (7)</a:t>
            </a:r>
          </a:p>
          <a:p>
            <a:pPr lvl="2"/>
            <a:r>
              <a:rPr lang="en-US" sz="1600" dirty="0" smtClean="0"/>
              <a:t>Day-Ahead Market </a:t>
            </a:r>
            <a:endParaRPr lang="en-US" sz="1600" dirty="0"/>
          </a:p>
          <a:p>
            <a:pPr marL="0" indent="0">
              <a:buNone/>
            </a:pPr>
            <a:endParaRPr lang="en-US" sz="1800" dirty="0" smtClean="0"/>
          </a:p>
          <a:p>
            <a:pPr marL="0" indent="0">
              <a:buNone/>
            </a:pPr>
            <a:endParaRPr lang="en-US" sz="1800" dirty="0"/>
          </a:p>
          <a:p>
            <a:pPr marL="0" indent="0">
              <a:buNone/>
            </a:pPr>
            <a:r>
              <a:rPr lang="en-US" sz="1800" dirty="0" smtClean="0"/>
              <a:t>*</a:t>
            </a:r>
            <a:r>
              <a:rPr lang="en-US" sz="1800" i="1" dirty="0" smtClean="0"/>
              <a:t>Proposed </a:t>
            </a:r>
            <a:r>
              <a:rPr lang="en-US" sz="1800" i="1" dirty="0"/>
              <a:t>TAC motion on last slide</a:t>
            </a:r>
            <a:endParaRPr lang="en-US" sz="18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24666422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r>
              <a:rPr lang="en-US" sz="2000" dirty="0"/>
              <a:t>Key Principle </a:t>
            </a:r>
            <a:r>
              <a:rPr lang="en-US" sz="2000" dirty="0" smtClean="0"/>
              <a:t>1.3: Offering </a:t>
            </a:r>
            <a:r>
              <a:rPr lang="en-US" sz="2000" dirty="0"/>
              <a:t>and Awarding Ancillary Services in Real-Time</a:t>
            </a:r>
            <a:br>
              <a:rPr lang="en-US" sz="2000" dirty="0"/>
            </a:br>
            <a:r>
              <a:rPr lang="en-US" sz="2000" dirty="0"/>
              <a:t/>
            </a:r>
            <a:br>
              <a:rPr lang="en-US" sz="2000" dirty="0"/>
            </a:br>
            <a:r>
              <a:rPr lang="en-US" sz="2000" dirty="0"/>
              <a:t/>
            </a:r>
            <a:br>
              <a:rPr lang="en-US" sz="2000" dirty="0"/>
            </a:b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5" name="Content Placeholder 2"/>
          <p:cNvSpPr>
            <a:spLocks noGrp="1"/>
          </p:cNvSpPr>
          <p:nvPr>
            <p:ph idx="1"/>
          </p:nvPr>
        </p:nvSpPr>
        <p:spPr>
          <a:xfrm>
            <a:off x="304800" y="1143000"/>
            <a:ext cx="8686800" cy="5029200"/>
          </a:xfrm>
        </p:spPr>
        <p:txBody>
          <a:bodyPr/>
          <a:lstStyle/>
          <a:p>
            <a:r>
              <a:rPr lang="en-US" sz="1800" u="sng" dirty="0" smtClean="0"/>
              <a:t>KP 1.3</a:t>
            </a:r>
            <a:r>
              <a:rPr lang="en-US" sz="1800" dirty="0" smtClean="0"/>
              <a:t> </a:t>
            </a:r>
            <a:r>
              <a:rPr lang="en-US" sz="1600" dirty="0" smtClean="0"/>
              <a:t>Defines offers and awards of Ancillary Services (AS) </a:t>
            </a:r>
            <a:r>
              <a:rPr lang="en-US" sz="1600" dirty="0"/>
              <a:t>in </a:t>
            </a:r>
            <a:r>
              <a:rPr lang="en-US" sz="1600" dirty="0" smtClean="0"/>
              <a:t>Real-Time by outlining the </a:t>
            </a:r>
            <a:r>
              <a:rPr lang="en-US" sz="1600" dirty="0"/>
              <a:t>key mechanisms and timelines for submitted AS Offers, as well as </a:t>
            </a:r>
            <a:r>
              <a:rPr lang="en-US" sz="1600" dirty="0" smtClean="0"/>
              <a:t>the Ancillary </a:t>
            </a:r>
            <a:r>
              <a:rPr lang="en-US" sz="1600" dirty="0"/>
              <a:t>S</a:t>
            </a:r>
            <a:r>
              <a:rPr lang="en-US" sz="1600" dirty="0" smtClean="0"/>
              <a:t>ervices considered </a:t>
            </a:r>
            <a:r>
              <a:rPr lang="en-US" sz="1600" dirty="0"/>
              <a:t>and awarded under RTC. </a:t>
            </a:r>
            <a:endParaRPr lang="en-US" sz="1600" dirty="0" smtClean="0"/>
          </a:p>
          <a:p>
            <a:pPr marL="0" indent="0">
              <a:buNone/>
            </a:pPr>
            <a:endParaRPr lang="en-US" sz="1050" dirty="0" smtClean="0"/>
          </a:p>
          <a:p>
            <a:r>
              <a:rPr lang="en-US" sz="1800" u="sng" dirty="0"/>
              <a:t>KP 1.3 (8)(c), (9), (12</a:t>
            </a:r>
            <a:r>
              <a:rPr lang="en-US" sz="1800" u="sng" dirty="0" smtClean="0"/>
              <a:t>), (13) (summarized)</a:t>
            </a:r>
          </a:p>
          <a:p>
            <a:pPr marL="800100" lvl="1" indent="-342900">
              <a:buFont typeface="+mj-lt"/>
              <a:buAutoNum type="arabicParenR" startAt="8"/>
            </a:pPr>
            <a:r>
              <a:rPr lang="en-US" sz="1600" dirty="0" smtClean="0"/>
              <a:t>(c) </a:t>
            </a:r>
            <a:r>
              <a:rPr lang="en-US" sz="1600" dirty="0"/>
              <a:t>All Resources providing FFR shall be considered during the RTC runs following an automatic deployment of FFR, including continued awarding of FFR and economic dispatch of the Resource up to the Resource’s </a:t>
            </a:r>
            <a:r>
              <a:rPr lang="en-US" sz="1600" dirty="0" smtClean="0"/>
              <a:t>limits.</a:t>
            </a:r>
          </a:p>
          <a:p>
            <a:pPr marL="800100" lvl="1" indent="-342900">
              <a:buFont typeface="+mj-lt"/>
              <a:buAutoNum type="arabicParenR" startAt="8"/>
            </a:pPr>
            <a:r>
              <a:rPr lang="en-US" sz="1600" dirty="0" smtClean="0"/>
              <a:t>ERCOT </a:t>
            </a:r>
            <a:r>
              <a:rPr lang="en-US" sz="1600" dirty="0"/>
              <a:t>operators will have the ability to manually reduce the amount of AS being awarded to Resources that, when deployed, may violate transmission constraints.  ERCOT will notify QSE in Real-Time of any AS capability that has been </a:t>
            </a:r>
            <a:r>
              <a:rPr lang="en-US" sz="1600" dirty="0" err="1"/>
              <a:t>derated</a:t>
            </a:r>
            <a:r>
              <a:rPr lang="en-US" sz="1600" dirty="0"/>
              <a:t> by ERCOT including unit’s new AS limit in MW.  ERCOT will exclude any such manually reduced AS amounts from the AS imbalance calculation</a:t>
            </a:r>
            <a:r>
              <a:rPr lang="en-US" sz="1600" dirty="0" smtClean="0"/>
              <a:t>.</a:t>
            </a:r>
          </a:p>
          <a:p>
            <a:pPr marL="800100" lvl="1" indent="-342900">
              <a:buFont typeface="+mj-lt"/>
              <a:buAutoNum type="arabicParenR" startAt="12"/>
            </a:pPr>
            <a:r>
              <a:rPr lang="en-US" sz="1600" dirty="0" smtClean="0"/>
              <a:t>Proxy </a:t>
            </a:r>
            <a:r>
              <a:rPr lang="en-US" sz="1600" dirty="0"/>
              <a:t>AS Offers will be created for Resources that do not have a valid AS offer curve for the entire operating range of the Resource for use in the Real-Time </a:t>
            </a:r>
            <a:r>
              <a:rPr lang="en-US" sz="1600" dirty="0" smtClean="0"/>
              <a:t>Market </a:t>
            </a:r>
            <a:r>
              <a:rPr lang="en-US" sz="1600" i="1" dirty="0" smtClean="0"/>
              <a:t>(see next slide for more details)</a:t>
            </a:r>
            <a:r>
              <a:rPr lang="en-US" sz="1600" dirty="0" smtClean="0"/>
              <a:t>.</a:t>
            </a:r>
          </a:p>
          <a:p>
            <a:pPr marL="800100" lvl="1" indent="-342900">
              <a:buFont typeface="+mj-lt"/>
              <a:buAutoNum type="arabicParenR" startAt="12"/>
            </a:pPr>
            <a:r>
              <a:rPr lang="en-US" sz="1600" dirty="0" smtClean="0"/>
              <a:t>Proxy </a:t>
            </a:r>
            <a:r>
              <a:rPr lang="en-US" sz="1600" dirty="0"/>
              <a:t>AS Offers will not be created for Resources for use in the DAM</a:t>
            </a:r>
            <a:r>
              <a:rPr lang="en-US" sz="1600" dirty="0" smtClean="0"/>
              <a:t>.</a:t>
            </a:r>
          </a:p>
        </p:txBody>
      </p:sp>
    </p:spTree>
    <p:extLst>
      <p:ext uri="{BB962C8B-B14F-4D97-AF65-F5344CB8AC3E}">
        <p14:creationId xmlns:p14="http://schemas.microsoft.com/office/powerpoint/2010/main" val="1661141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r>
              <a:rPr lang="en-US" sz="2000" dirty="0"/>
              <a:t>Key Principle </a:t>
            </a:r>
            <a:r>
              <a:rPr lang="en-US" sz="2000" dirty="0" smtClean="0"/>
              <a:t>1.3: Offering </a:t>
            </a:r>
            <a:r>
              <a:rPr lang="en-US" sz="2000" dirty="0"/>
              <a:t>and Awarding Ancillary Services in </a:t>
            </a:r>
            <a:r>
              <a:rPr lang="en-US" sz="2000" dirty="0" smtClean="0"/>
              <a:t>Real-Time (continued)</a:t>
            </a:r>
            <a:r>
              <a:rPr lang="en-US" sz="2000" dirty="0"/>
              <a:t/>
            </a:r>
            <a:br>
              <a:rPr lang="en-US" sz="2000" dirty="0"/>
            </a:br>
            <a:r>
              <a:rPr lang="en-US" sz="2000" dirty="0"/>
              <a:t/>
            </a:r>
            <a:br>
              <a:rPr lang="en-US" sz="2000" dirty="0"/>
            </a:br>
            <a:r>
              <a:rPr lang="en-US" sz="2000" dirty="0"/>
              <a:t/>
            </a:r>
            <a:br>
              <a:rPr lang="en-US" sz="2000" dirty="0"/>
            </a:b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
        <p:nvSpPr>
          <p:cNvPr id="5" name="Content Placeholder 2"/>
          <p:cNvSpPr>
            <a:spLocks noGrp="1"/>
          </p:cNvSpPr>
          <p:nvPr>
            <p:ph idx="1"/>
          </p:nvPr>
        </p:nvSpPr>
        <p:spPr>
          <a:xfrm>
            <a:off x="304800" y="990600"/>
            <a:ext cx="8686800" cy="5257800"/>
          </a:xfrm>
        </p:spPr>
        <p:txBody>
          <a:bodyPr/>
          <a:lstStyle/>
          <a:p>
            <a:r>
              <a:rPr lang="en-US" sz="1800" u="sng" dirty="0" smtClean="0"/>
              <a:t>Details of Proxy Offers (12):</a:t>
            </a:r>
          </a:p>
          <a:p>
            <a:pPr marL="457200" lvl="1" indent="0">
              <a:buNone/>
            </a:pPr>
            <a:r>
              <a:rPr lang="en-US" sz="1100" dirty="0"/>
              <a:t>a. </a:t>
            </a:r>
            <a:r>
              <a:rPr lang="en-US" sz="1100" dirty="0" smtClean="0"/>
              <a:t> The </a:t>
            </a:r>
            <a:r>
              <a:rPr lang="en-US" sz="1100" dirty="0"/>
              <a:t>proxy offer will be a linked AS Offer across all AS products for which a Resource is qualified to provide.  For Resources that are not Load Resources, the proxy offer MW will be equal to the Resource’s telemetered HSL.  For Load Resources, the proxy offer MW will be equal to the Resource’s telemetered Maximum Power Consumption (MPC).</a:t>
            </a:r>
          </a:p>
          <a:p>
            <a:pPr marL="457200" lvl="1" indent="0">
              <a:buNone/>
            </a:pPr>
            <a:r>
              <a:rPr lang="en-US" sz="1100" dirty="0"/>
              <a:t>b. </a:t>
            </a:r>
            <a:r>
              <a:rPr lang="en-US" sz="1100" dirty="0" smtClean="0"/>
              <a:t>For </a:t>
            </a:r>
            <a:r>
              <a:rPr lang="en-US" sz="1100" dirty="0"/>
              <a:t>each AS, the price in the proxy AS Offer for that AS for the Resource will be set equal to:</a:t>
            </a:r>
          </a:p>
          <a:p>
            <a:pPr marL="857250" lvl="2" indent="0">
              <a:buNone/>
            </a:pPr>
            <a:r>
              <a:rPr lang="en-US" sz="1000" dirty="0" err="1"/>
              <a:t>i</a:t>
            </a:r>
            <a:r>
              <a:rPr lang="en-US" sz="1000" dirty="0"/>
              <a:t>. </a:t>
            </a:r>
            <a:r>
              <a:rPr lang="en-US" sz="1000" dirty="0" smtClean="0"/>
              <a:t>For </a:t>
            </a:r>
            <a:r>
              <a:rPr lang="en-US" sz="1000" dirty="0" err="1"/>
              <a:t>Reg</a:t>
            </a:r>
            <a:r>
              <a:rPr lang="en-US" sz="1000" dirty="0"/>
              <a:t>-Up and RRS, the maximum of a proxy offer price floor for that AS, the Resource’s highest submitted offer price for that AS, the Resource highest price offer for ECRS (submitted or proxy), and the Resource’s highest price offer for Non-Spin (submitted or proxy).</a:t>
            </a:r>
          </a:p>
          <a:p>
            <a:pPr marL="857250" lvl="2" indent="0">
              <a:buNone/>
            </a:pPr>
            <a:r>
              <a:rPr lang="en-US" sz="1000" dirty="0" smtClean="0"/>
              <a:t>ii</a:t>
            </a:r>
            <a:r>
              <a:rPr lang="en-US" sz="1000" dirty="0"/>
              <a:t>. </a:t>
            </a:r>
            <a:r>
              <a:rPr lang="en-US" sz="1000" dirty="0" smtClean="0"/>
              <a:t>For </a:t>
            </a:r>
            <a:r>
              <a:rPr lang="en-US" sz="1000" dirty="0"/>
              <a:t>ECRS, the maximum of a proxy offer price floor for ECRS, the Resource’s highest submitted offer price for ECRS, and the Resource’s highest price offer for Non-Spin (submitted or proxy</a:t>
            </a:r>
            <a:r>
              <a:rPr lang="en-US" sz="1000" dirty="0" smtClean="0"/>
              <a:t>).</a:t>
            </a:r>
          </a:p>
          <a:p>
            <a:pPr marL="857250" lvl="2" indent="0">
              <a:buNone/>
            </a:pPr>
            <a:r>
              <a:rPr lang="en-US" sz="1000" dirty="0" smtClean="0"/>
              <a:t>iii</a:t>
            </a:r>
            <a:r>
              <a:rPr lang="en-US" sz="1000" dirty="0"/>
              <a:t>. </a:t>
            </a:r>
            <a:r>
              <a:rPr lang="en-US" sz="1000" dirty="0" smtClean="0"/>
              <a:t> For </a:t>
            </a:r>
            <a:r>
              <a:rPr lang="en-US" sz="1000" dirty="0"/>
              <a:t>Non-Spin, the maximum of a proxy offer price floor for Non-Spin and the Resource’s highest submitted offer price for Non-Spin.</a:t>
            </a:r>
          </a:p>
          <a:p>
            <a:pPr marL="857250" lvl="2" indent="0">
              <a:buNone/>
            </a:pPr>
            <a:r>
              <a:rPr lang="en-US" sz="1000" dirty="0"/>
              <a:t>iv. </a:t>
            </a:r>
            <a:r>
              <a:rPr lang="en-US" sz="1000" dirty="0" smtClean="0"/>
              <a:t> For </a:t>
            </a:r>
            <a:r>
              <a:rPr lang="en-US" sz="1000" dirty="0" err="1"/>
              <a:t>Reg</a:t>
            </a:r>
            <a:r>
              <a:rPr lang="en-US" sz="1000" dirty="0"/>
              <a:t>-Down, the maximum of a proxy offer price floor for </a:t>
            </a:r>
            <a:r>
              <a:rPr lang="en-US" sz="1000" dirty="0" err="1"/>
              <a:t>Reg</a:t>
            </a:r>
            <a:r>
              <a:rPr lang="en-US" sz="1000" dirty="0"/>
              <a:t>-Down and the Resource’s highest submitted offer price for </a:t>
            </a:r>
            <a:r>
              <a:rPr lang="en-US" sz="1000" dirty="0" err="1"/>
              <a:t>Reg</a:t>
            </a:r>
            <a:r>
              <a:rPr lang="en-US" sz="1000" dirty="0"/>
              <a:t>-Down.</a:t>
            </a:r>
          </a:p>
          <a:p>
            <a:pPr marL="457200" lvl="1" indent="0">
              <a:buNone/>
            </a:pPr>
            <a:r>
              <a:rPr lang="en-US" sz="1100" dirty="0"/>
              <a:t>c. </a:t>
            </a:r>
            <a:r>
              <a:rPr lang="en-US" sz="1100" dirty="0" smtClean="0"/>
              <a:t>Each </a:t>
            </a:r>
            <a:r>
              <a:rPr lang="en-US" sz="1100" dirty="0"/>
              <a:t>of the AS proxy offer price floors will be a separate configurable parameter that can be set equal to a defined $/MWh value.</a:t>
            </a:r>
          </a:p>
          <a:p>
            <a:pPr marL="457200" lvl="1" indent="0">
              <a:buNone/>
            </a:pPr>
            <a:r>
              <a:rPr lang="en-US" sz="1100" dirty="0"/>
              <a:t>d. </a:t>
            </a:r>
            <a:r>
              <a:rPr lang="en-US" sz="1100" dirty="0" smtClean="0"/>
              <a:t>The </a:t>
            </a:r>
            <a:r>
              <a:rPr lang="en-US" sz="1100" dirty="0"/>
              <a:t>system will be designed to allow different proxy offer price floors for instances in which the same AS can be provided by either Off-Line or On-Line Resources (i.e., the proxy offer price floor for an offline Non-Spin offer may be different than the proxy offer price floor for an online Non-Spin offer).  It will also be designed to allow different proxy offer price floors for different subcategories of AS (i.e., the proxy offer price floor for a PFR-type RRS offer may be different than the proxy offer price floor for a UFR-type RRS offer).</a:t>
            </a:r>
          </a:p>
          <a:p>
            <a:pPr marL="457200" lvl="1" indent="0">
              <a:buNone/>
            </a:pPr>
            <a:r>
              <a:rPr lang="en-US" sz="1100" dirty="0"/>
              <a:t>e. </a:t>
            </a:r>
            <a:r>
              <a:rPr lang="en-US" sz="1100" dirty="0" smtClean="0"/>
              <a:t>The </a:t>
            </a:r>
            <a:r>
              <a:rPr lang="en-US" sz="1100" dirty="0"/>
              <a:t>RTC optimization will enforce various Resource specific AS constraints to ensure the AS awards are feasible, considering both QSE submitted AS offers and RTC created proxy AS Offers</a:t>
            </a:r>
            <a:r>
              <a:rPr lang="en-US" sz="1100" dirty="0" smtClean="0"/>
              <a:t>.</a:t>
            </a:r>
          </a:p>
          <a:p>
            <a:pPr marL="457200" lvl="1" indent="0">
              <a:buNone/>
            </a:pPr>
            <a:endParaRPr lang="en-US" sz="1100" dirty="0" smtClean="0"/>
          </a:p>
          <a:p>
            <a:r>
              <a:rPr lang="en-US" sz="1800" u="sng" dirty="0"/>
              <a:t>Meetings and discussion</a:t>
            </a:r>
            <a:r>
              <a:rPr lang="en-US" sz="1800" dirty="0"/>
              <a:t>: </a:t>
            </a:r>
          </a:p>
          <a:p>
            <a:pPr lvl="1"/>
            <a:r>
              <a:rPr lang="en-US" sz="1600" dirty="0"/>
              <a:t>RTCTF discussion </a:t>
            </a:r>
            <a:r>
              <a:rPr lang="en-US" sz="1600" dirty="0" smtClean="0"/>
              <a:t>Sep 19, Oct 9, Oct 30.</a:t>
            </a:r>
            <a:endParaRPr lang="en-US" sz="1600" dirty="0"/>
          </a:p>
          <a:p>
            <a:pPr lvl="1"/>
            <a:r>
              <a:rPr lang="en-US" sz="1600" dirty="0"/>
              <a:t>October </a:t>
            </a:r>
            <a:r>
              <a:rPr lang="en-US" sz="1600" dirty="0" smtClean="0"/>
              <a:t>30</a:t>
            </a:r>
            <a:r>
              <a:rPr lang="en-US" sz="1600" baseline="30000" dirty="0" smtClean="0"/>
              <a:t>th</a:t>
            </a:r>
            <a:r>
              <a:rPr lang="en-US" sz="1600" dirty="0" smtClean="0"/>
              <a:t> reached </a:t>
            </a:r>
            <a:r>
              <a:rPr lang="en-US" sz="1600" dirty="0"/>
              <a:t>consensus on the following: KP 1.3 (8)(c), (9), (12), (13</a:t>
            </a:r>
            <a:r>
              <a:rPr lang="en-US" sz="1600" dirty="0" smtClean="0"/>
              <a:t>).</a:t>
            </a:r>
            <a:endParaRPr lang="en-US" sz="1100" dirty="0" smtClean="0"/>
          </a:p>
          <a:p>
            <a:pPr marL="457200" lvl="1" indent="0">
              <a:buNone/>
            </a:pPr>
            <a:endParaRPr lang="en-US" sz="1100" dirty="0" smtClean="0"/>
          </a:p>
          <a:p>
            <a:pPr marL="457200" lvl="1" indent="0">
              <a:buNone/>
            </a:pPr>
            <a:endParaRPr lang="en-US" sz="1100" dirty="0"/>
          </a:p>
        </p:txBody>
      </p:sp>
    </p:spTree>
    <p:extLst>
      <p:ext uri="{BB962C8B-B14F-4D97-AF65-F5344CB8AC3E}">
        <p14:creationId xmlns:p14="http://schemas.microsoft.com/office/powerpoint/2010/main" val="24806517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r>
              <a:rPr lang="en-US" sz="2000" dirty="0"/>
              <a:t>Key Principle </a:t>
            </a:r>
            <a:r>
              <a:rPr lang="en-US" sz="2000" dirty="0" smtClean="0"/>
              <a:t>2</a:t>
            </a:r>
            <a:r>
              <a:rPr lang="en-US" sz="2000" dirty="0"/>
              <a:t>: Suite of Ancillary Service </a:t>
            </a:r>
            <a:r>
              <a:rPr lang="en-US" sz="2000" dirty="0" smtClean="0"/>
              <a:t>Products</a:t>
            </a:r>
            <a:r>
              <a:rPr lang="en-US" sz="2000" dirty="0"/>
              <a:t/>
            </a:r>
            <a:br>
              <a:rPr lang="en-US" sz="2000" dirty="0"/>
            </a:br>
            <a:r>
              <a:rPr lang="en-US" sz="2000" dirty="0"/>
              <a:t/>
            </a:r>
            <a:br>
              <a:rPr lang="en-US" sz="2000" dirty="0"/>
            </a:b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
        <p:nvSpPr>
          <p:cNvPr id="5" name="Content Placeholder 2"/>
          <p:cNvSpPr>
            <a:spLocks noGrp="1"/>
          </p:cNvSpPr>
          <p:nvPr>
            <p:ph idx="1"/>
          </p:nvPr>
        </p:nvSpPr>
        <p:spPr>
          <a:xfrm>
            <a:off x="304800" y="914400"/>
            <a:ext cx="8686800" cy="5410200"/>
          </a:xfrm>
        </p:spPr>
        <p:txBody>
          <a:bodyPr/>
          <a:lstStyle/>
          <a:p>
            <a:r>
              <a:rPr lang="en-US" sz="1800" u="sng" dirty="0" smtClean="0"/>
              <a:t>KP 2</a:t>
            </a:r>
            <a:r>
              <a:rPr lang="en-US" sz="1800" dirty="0" smtClean="0"/>
              <a:t>  </a:t>
            </a:r>
            <a:r>
              <a:rPr lang="en-US" sz="1600" dirty="0" smtClean="0"/>
              <a:t>Analyze necessary changes (if any) on </a:t>
            </a:r>
            <a:r>
              <a:rPr lang="en-US" sz="1600" dirty="0"/>
              <a:t>the suite of Ancillary Service (AS) products </a:t>
            </a:r>
            <a:r>
              <a:rPr lang="en-US" sz="1600" dirty="0" smtClean="0"/>
              <a:t>with </a:t>
            </a:r>
            <a:r>
              <a:rPr lang="en-US" sz="1600" dirty="0"/>
              <a:t>the implementation of Real-Time Co-Optimization (RTC</a:t>
            </a:r>
            <a:r>
              <a:rPr lang="en-US" sz="1600" dirty="0" smtClean="0"/>
              <a:t>)</a:t>
            </a:r>
          </a:p>
          <a:p>
            <a:endParaRPr lang="en-US" sz="1050" dirty="0" smtClean="0"/>
          </a:p>
          <a:p>
            <a:r>
              <a:rPr lang="en-US" sz="1800" u="sng" dirty="0" smtClean="0"/>
              <a:t>KP 2(1) – (6</a:t>
            </a:r>
            <a:r>
              <a:rPr lang="en-US" sz="1800" u="sng" dirty="0" smtClean="0"/>
              <a:t>):</a:t>
            </a:r>
            <a:endParaRPr lang="en-US" sz="1800" u="sng" dirty="0" smtClean="0"/>
          </a:p>
          <a:p>
            <a:pPr marL="800100" lvl="1" indent="-342900">
              <a:buFont typeface="+mj-lt"/>
              <a:buAutoNum type="arabicParenR"/>
            </a:pPr>
            <a:r>
              <a:rPr lang="en-US" sz="1600" dirty="0" smtClean="0"/>
              <a:t>AS </a:t>
            </a:r>
            <a:r>
              <a:rPr lang="en-US" sz="1600" dirty="0"/>
              <a:t>products under RTC will be the products finalized with the approval NPRR863. </a:t>
            </a:r>
            <a:endParaRPr lang="en-US" sz="1600" dirty="0" smtClean="0"/>
          </a:p>
          <a:p>
            <a:pPr marL="800100" lvl="1" indent="-342900">
              <a:buFont typeface="+mj-lt"/>
              <a:buAutoNum type="arabicParenR"/>
            </a:pPr>
            <a:r>
              <a:rPr lang="en-US" sz="1600" dirty="0"/>
              <a:t>For all AS, the qualification process will determine </a:t>
            </a:r>
            <a:r>
              <a:rPr lang="en-US" sz="1600" dirty="0" smtClean="0"/>
              <a:t>the </a:t>
            </a:r>
            <a:r>
              <a:rPr lang="en-US" sz="1600" dirty="0"/>
              <a:t>maximum MW amount the Resource is qualified to provide.  ERCOT will limit awards </a:t>
            </a:r>
            <a:r>
              <a:rPr lang="en-US" sz="1600" dirty="0" smtClean="0"/>
              <a:t>the qualified </a:t>
            </a:r>
            <a:r>
              <a:rPr lang="en-US" sz="1600" dirty="0"/>
              <a:t>quantity. </a:t>
            </a:r>
            <a:endParaRPr lang="en-US" sz="1600" dirty="0" smtClean="0"/>
          </a:p>
          <a:p>
            <a:pPr marL="800100" lvl="1" indent="-342900">
              <a:buFont typeface="+mj-lt"/>
              <a:buAutoNum type="arabicParenR"/>
            </a:pPr>
            <a:r>
              <a:rPr lang="en-US" sz="1600" dirty="0"/>
              <a:t>Regulation </a:t>
            </a:r>
            <a:r>
              <a:rPr lang="en-US" sz="1600" dirty="0" smtClean="0"/>
              <a:t>Service </a:t>
            </a:r>
            <a:r>
              <a:rPr lang="en-US" sz="1600" dirty="0" smtClean="0"/>
              <a:t>continues </a:t>
            </a:r>
            <a:r>
              <a:rPr lang="en-US" sz="1600" dirty="0"/>
              <a:t>with current qualification methodology. </a:t>
            </a:r>
            <a:r>
              <a:rPr lang="en-US" sz="1600" dirty="0" smtClean="0"/>
              <a:t>The MW </a:t>
            </a:r>
            <a:r>
              <a:rPr lang="en-US" sz="1600" dirty="0"/>
              <a:t>qualified to provide Regulation Service </a:t>
            </a:r>
            <a:r>
              <a:rPr lang="en-US" sz="1600" dirty="0" smtClean="0"/>
              <a:t>(excluding </a:t>
            </a:r>
            <a:r>
              <a:rPr lang="en-US" sz="1600" dirty="0"/>
              <a:t>Fast Responding Regulation Service (FRRS</a:t>
            </a:r>
            <a:r>
              <a:rPr lang="en-US" sz="1600" dirty="0" smtClean="0"/>
              <a:t>)) how </a:t>
            </a:r>
            <a:r>
              <a:rPr lang="en-US" sz="1600" dirty="0"/>
              <a:t>much Resources can sustain for </a:t>
            </a:r>
            <a:r>
              <a:rPr lang="en-US" sz="1600" u="sng" dirty="0"/>
              <a:t>15 minutes.</a:t>
            </a:r>
            <a:r>
              <a:rPr lang="en-US" sz="1600" dirty="0"/>
              <a:t> </a:t>
            </a:r>
          </a:p>
          <a:p>
            <a:pPr marL="800100" lvl="1" indent="-342900">
              <a:buFont typeface="+mj-lt"/>
              <a:buAutoNum type="arabicParenR"/>
            </a:pPr>
            <a:r>
              <a:rPr lang="en-US" sz="1600" dirty="0"/>
              <a:t>Responsive Reserve (RRS</a:t>
            </a:r>
            <a:r>
              <a:rPr lang="en-US" sz="1600" dirty="0" smtClean="0"/>
              <a:t>) for </a:t>
            </a:r>
            <a:r>
              <a:rPr lang="en-US" sz="1600" dirty="0"/>
              <a:t>a Generation Resource or Controllable Load Resource, continue with current qualification methodology and include the provision to sustain the qualified MW for </a:t>
            </a:r>
            <a:r>
              <a:rPr lang="en-US" sz="1600" u="sng" dirty="0"/>
              <a:t>15 </a:t>
            </a:r>
            <a:r>
              <a:rPr lang="en-US" sz="1600" u="sng" dirty="0" smtClean="0"/>
              <a:t>minutes</a:t>
            </a:r>
            <a:r>
              <a:rPr lang="en-US" sz="1600" dirty="0" smtClean="0"/>
              <a:t>.  For </a:t>
            </a:r>
            <a:r>
              <a:rPr lang="en-US" sz="1600" dirty="0"/>
              <a:t>a Generation Resource operating in synchronous condenser fast-response mode, continue with current qualification methodology</a:t>
            </a:r>
            <a:r>
              <a:rPr lang="en-US" sz="1600" dirty="0" smtClean="0"/>
              <a:t>.  For </a:t>
            </a:r>
            <a:r>
              <a:rPr lang="en-US" sz="1600" dirty="0"/>
              <a:t>a Load Resource controlled by high set UFR set at 59.7 Hz, continue with current qualification methodology</a:t>
            </a:r>
            <a:r>
              <a:rPr lang="en-US" sz="1600" dirty="0" smtClean="0"/>
              <a:t>.  For </a:t>
            </a:r>
            <a:r>
              <a:rPr lang="en-US" sz="1600" dirty="0"/>
              <a:t>a Resource providing Fast Frequency Response (FFR) including </a:t>
            </a:r>
            <a:r>
              <a:rPr lang="en-US" sz="1600" dirty="0" smtClean="0"/>
              <a:t>under-frequency </a:t>
            </a:r>
            <a:r>
              <a:rPr lang="en-US" sz="1600" dirty="0"/>
              <a:t>relay Controlled Load Resources, ERCOT deployment signal and high-speed site-level data to verify the 15-cycle response along with the sustained 15-minute output</a:t>
            </a:r>
            <a:r>
              <a:rPr lang="en-US" sz="1600" dirty="0" smtClean="0"/>
              <a:t>.</a:t>
            </a:r>
            <a:endParaRPr lang="en-US" sz="1600" dirty="0" smtClean="0"/>
          </a:p>
        </p:txBody>
      </p:sp>
    </p:spTree>
    <p:extLst>
      <p:ext uri="{BB962C8B-B14F-4D97-AF65-F5344CB8AC3E}">
        <p14:creationId xmlns:p14="http://schemas.microsoft.com/office/powerpoint/2010/main" val="4190503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r>
              <a:rPr lang="en-US" sz="2000" dirty="0"/>
              <a:t>Key Principle 2: Suite of Ancillary Service </a:t>
            </a:r>
            <a:r>
              <a:rPr lang="en-US" sz="2000" dirty="0" smtClean="0"/>
              <a:t>Products (continued)</a:t>
            </a:r>
            <a:r>
              <a:rPr lang="en-US" sz="2000" dirty="0"/>
              <a:t/>
            </a:r>
            <a:br>
              <a:rPr lang="en-US" sz="2000" dirty="0"/>
            </a:br>
            <a:r>
              <a:rPr lang="en-US" sz="2000" dirty="0"/>
              <a:t/>
            </a:r>
            <a:br>
              <a:rPr lang="en-US" sz="2000" dirty="0"/>
            </a:b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
        <p:nvSpPr>
          <p:cNvPr id="5" name="Content Placeholder 2"/>
          <p:cNvSpPr>
            <a:spLocks noGrp="1"/>
          </p:cNvSpPr>
          <p:nvPr>
            <p:ph idx="1"/>
          </p:nvPr>
        </p:nvSpPr>
        <p:spPr>
          <a:xfrm>
            <a:off x="304800" y="914400"/>
            <a:ext cx="8686800" cy="5410200"/>
          </a:xfrm>
        </p:spPr>
        <p:txBody>
          <a:bodyPr/>
          <a:lstStyle/>
          <a:p>
            <a:pPr marL="0" indent="0">
              <a:buNone/>
            </a:pPr>
            <a:endParaRPr lang="en-US" sz="1050" dirty="0" smtClean="0"/>
          </a:p>
          <a:p>
            <a:r>
              <a:rPr lang="en-US" sz="1800" u="sng" dirty="0"/>
              <a:t>Cont.</a:t>
            </a:r>
          </a:p>
          <a:p>
            <a:pPr marL="800100" lvl="1" indent="-342900">
              <a:buFont typeface="+mj-lt"/>
              <a:buAutoNum type="arabicParenR" startAt="5"/>
            </a:pPr>
            <a:r>
              <a:rPr lang="en-US" sz="1600" dirty="0" smtClean="0"/>
              <a:t>For </a:t>
            </a:r>
            <a:r>
              <a:rPr lang="en-US" sz="1600" dirty="0"/>
              <a:t>Off-Line Non-Spin, continue with current qualification methodology</a:t>
            </a:r>
            <a:r>
              <a:rPr lang="en-US" sz="1600" dirty="0" smtClean="0"/>
              <a:t>.  All </a:t>
            </a:r>
            <a:r>
              <a:rPr lang="en-US" sz="1600" dirty="0"/>
              <a:t>SCED-</a:t>
            </a:r>
            <a:r>
              <a:rPr lang="en-US" sz="1600" dirty="0" err="1"/>
              <a:t>dispatchable</a:t>
            </a:r>
            <a:r>
              <a:rPr lang="en-US" sz="1600" dirty="0"/>
              <a:t> Resources are qualified to provide On-Line Non-Spin based on their 30 minute blended ramp rate.</a:t>
            </a:r>
          </a:p>
          <a:p>
            <a:pPr marL="800100" lvl="1" indent="-342900">
              <a:buFont typeface="+mj-lt"/>
              <a:buAutoNum type="arabicParenR" startAt="5"/>
            </a:pPr>
            <a:r>
              <a:rPr lang="en-US" sz="1600" dirty="0" smtClean="0"/>
              <a:t>Off-Line ERCOT </a:t>
            </a:r>
            <a:r>
              <a:rPr lang="en-US" sz="1600" dirty="0" smtClean="0"/>
              <a:t>Contingency </a:t>
            </a:r>
            <a:r>
              <a:rPr lang="en-US" sz="1600" dirty="0"/>
              <a:t>Reserve Service (</a:t>
            </a:r>
            <a:r>
              <a:rPr lang="en-US" sz="1600" dirty="0" smtClean="0"/>
              <a:t>ECRS</a:t>
            </a:r>
            <a:r>
              <a:rPr lang="en-US" sz="1600" dirty="0" smtClean="0"/>
              <a:t>) can </a:t>
            </a:r>
            <a:r>
              <a:rPr lang="en-US" sz="1600" dirty="0"/>
              <a:t>only be provided by Resources that have met the Quick Start Generation Resources (QSGR) </a:t>
            </a:r>
            <a:r>
              <a:rPr lang="en-US" sz="1600" dirty="0" smtClean="0"/>
              <a:t>qualification.  All </a:t>
            </a:r>
            <a:r>
              <a:rPr lang="en-US" sz="1600" dirty="0"/>
              <a:t>SCED-</a:t>
            </a:r>
            <a:r>
              <a:rPr lang="en-US" sz="1600" dirty="0" err="1"/>
              <a:t>dispatchable</a:t>
            </a:r>
            <a:r>
              <a:rPr lang="en-US" sz="1600" dirty="0"/>
              <a:t> Resources are qualified to provide On-Line ECRS based on their 10-minute blended ramp </a:t>
            </a:r>
            <a:r>
              <a:rPr lang="en-US" sz="1600" dirty="0" smtClean="0"/>
              <a:t>rate.  For </a:t>
            </a:r>
            <a:r>
              <a:rPr lang="en-US" sz="1600" dirty="0"/>
              <a:t>ECRS from a Load Resource other than a Controllable Load Resource, the same qualification process used today to test manual deployment of Load Resources for RRS, excluding requirements for under-frequency relay response will be used.</a:t>
            </a:r>
          </a:p>
          <a:p>
            <a:pPr marL="1200150" lvl="2" indent="-342900">
              <a:buFont typeface="+mj-lt"/>
              <a:buAutoNum type="alphaLcParenR"/>
            </a:pPr>
            <a:endParaRPr lang="en-US" sz="1400" dirty="0"/>
          </a:p>
          <a:p>
            <a:r>
              <a:rPr lang="en-US" sz="1800" u="sng" dirty="0"/>
              <a:t>Meetings and discussion</a:t>
            </a:r>
            <a:r>
              <a:rPr lang="en-US" sz="1800" dirty="0"/>
              <a:t>: </a:t>
            </a:r>
          </a:p>
          <a:p>
            <a:pPr lvl="1"/>
            <a:r>
              <a:rPr lang="en-US" sz="1600" dirty="0"/>
              <a:t>RTCTF discussion Sep 19, Oct 9, Oct 30.</a:t>
            </a:r>
          </a:p>
          <a:p>
            <a:pPr lvl="1"/>
            <a:r>
              <a:rPr lang="en-US" sz="1600" dirty="0"/>
              <a:t>October 30</a:t>
            </a:r>
            <a:r>
              <a:rPr lang="en-US" sz="1600" baseline="30000" dirty="0"/>
              <a:t>th</a:t>
            </a:r>
            <a:r>
              <a:rPr lang="en-US" sz="1600" dirty="0"/>
              <a:t> reached consensus on the following: KP </a:t>
            </a:r>
            <a:r>
              <a:rPr lang="en-US" sz="1600" dirty="0" smtClean="0"/>
              <a:t>2 (1)-(6)</a:t>
            </a:r>
            <a:endParaRPr lang="en-US" sz="1100" dirty="0"/>
          </a:p>
        </p:txBody>
      </p:sp>
    </p:spTree>
    <p:extLst>
      <p:ext uri="{BB962C8B-B14F-4D97-AF65-F5344CB8AC3E}">
        <p14:creationId xmlns:p14="http://schemas.microsoft.com/office/powerpoint/2010/main" val="40629547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r>
              <a:rPr lang="en-US" sz="2000" dirty="0"/>
              <a:t>Key Principle </a:t>
            </a:r>
            <a:r>
              <a:rPr lang="en-US" sz="2000" dirty="0" smtClean="0"/>
              <a:t>5: Day-Ahead Market</a:t>
            </a:r>
            <a:r>
              <a:rPr lang="en-US" sz="2000" dirty="0"/>
              <a:t/>
            </a:r>
            <a:br>
              <a:rPr lang="en-US" sz="2000" dirty="0"/>
            </a:br>
            <a:r>
              <a:rPr lang="en-US" sz="2000" dirty="0"/>
              <a:t/>
            </a:r>
            <a:br>
              <a:rPr lang="en-US" sz="2000" dirty="0"/>
            </a:br>
            <a:r>
              <a:rPr lang="en-US" sz="2000" dirty="0"/>
              <a:t/>
            </a:r>
            <a:br>
              <a:rPr lang="en-US" sz="2000" dirty="0"/>
            </a:b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
        <p:nvSpPr>
          <p:cNvPr id="5" name="Content Placeholder 2"/>
          <p:cNvSpPr>
            <a:spLocks noGrp="1"/>
          </p:cNvSpPr>
          <p:nvPr>
            <p:ph idx="1"/>
          </p:nvPr>
        </p:nvSpPr>
        <p:spPr>
          <a:xfrm>
            <a:off x="304800" y="914400"/>
            <a:ext cx="8686800" cy="5410200"/>
          </a:xfrm>
        </p:spPr>
        <p:txBody>
          <a:bodyPr/>
          <a:lstStyle/>
          <a:p>
            <a:r>
              <a:rPr lang="en-US" sz="1800" u="sng" dirty="0" smtClean="0"/>
              <a:t>KP 5</a:t>
            </a:r>
            <a:r>
              <a:rPr lang="en-US" sz="1800" dirty="0" smtClean="0"/>
              <a:t> </a:t>
            </a:r>
            <a:r>
              <a:rPr lang="en-US" sz="1600" dirty="0" smtClean="0"/>
              <a:t>Identifies necessary changes for </a:t>
            </a:r>
            <a:r>
              <a:rPr lang="en-US" sz="1600" dirty="0"/>
              <a:t>the </a:t>
            </a:r>
            <a:r>
              <a:rPr lang="en-US" sz="1600" dirty="0" smtClean="0"/>
              <a:t>DAM to </a:t>
            </a:r>
            <a:r>
              <a:rPr lang="en-US" sz="1600" dirty="0"/>
              <a:t>bring </a:t>
            </a:r>
            <a:r>
              <a:rPr lang="en-US" sz="1600" dirty="0" smtClean="0"/>
              <a:t>Day-Ahead AS </a:t>
            </a:r>
            <a:r>
              <a:rPr lang="en-US" sz="1600" dirty="0"/>
              <a:t>procurement into alignment with implementation of </a:t>
            </a:r>
            <a:r>
              <a:rPr lang="en-US" sz="1600" dirty="0" smtClean="0"/>
              <a:t>RTC.</a:t>
            </a:r>
          </a:p>
          <a:p>
            <a:pPr marL="0" indent="0">
              <a:buNone/>
            </a:pPr>
            <a:endParaRPr lang="en-US" sz="1050" dirty="0" smtClean="0"/>
          </a:p>
          <a:p>
            <a:r>
              <a:rPr lang="en-US" sz="1800" u="sng" dirty="0" smtClean="0"/>
              <a:t>KP 5 (7) (summarized)</a:t>
            </a:r>
          </a:p>
          <a:p>
            <a:pPr marL="800100" lvl="1" indent="-342900">
              <a:buFont typeface="+mj-lt"/>
              <a:buAutoNum type="arabicParenR" startAt="7"/>
            </a:pPr>
            <a:r>
              <a:rPr lang="en-US" sz="1600" dirty="0" smtClean="0"/>
              <a:t>AS Virtual Offers</a:t>
            </a:r>
          </a:p>
          <a:p>
            <a:pPr marL="1200150" lvl="2" indent="-342900">
              <a:buFont typeface="+mj-lt"/>
              <a:buAutoNum type="alphaLcParenR"/>
            </a:pPr>
            <a:r>
              <a:rPr lang="en-US" sz="1400" dirty="0"/>
              <a:t>Allow one part, unlinked offers of AS that do not represent an offer from a physical Resource from Qualified Scheduling Entities (QSEs).  The general purpose of adding this new transaction is convergence bidding, in contrast to conventional Resource-specific AS Offers. </a:t>
            </a:r>
            <a:endParaRPr lang="en-US" sz="1400" dirty="0" smtClean="0"/>
          </a:p>
          <a:p>
            <a:pPr marL="1200150" lvl="2" indent="-342900">
              <a:buFont typeface="+mj-lt"/>
              <a:buAutoNum type="alphaLcParenR"/>
            </a:pPr>
            <a:r>
              <a:rPr lang="en-US" sz="1400" dirty="0" smtClean="0"/>
              <a:t>If </a:t>
            </a:r>
            <a:r>
              <a:rPr lang="en-US" sz="1400" dirty="0"/>
              <a:t>awarded, the QSE will be paid the DAM price for the capacity times the quantity awarded.  The awarded QSE will pay the Real-Time price times the quantity awarded, via the AS Imbalance calculation. </a:t>
            </a:r>
          </a:p>
          <a:p>
            <a:pPr marL="1200150" lvl="2" indent="-342900">
              <a:buFont typeface="+mj-lt"/>
              <a:buAutoNum type="alphaLcParenR"/>
            </a:pPr>
            <a:r>
              <a:rPr lang="en-US" sz="1400" dirty="0" smtClean="0"/>
              <a:t>This </a:t>
            </a:r>
            <a:r>
              <a:rPr lang="en-US" sz="1400" dirty="0"/>
              <a:t>proposal does not change the quantity of capacity purchased for each AS.  ERCOT will attempt to procure the quantity from its AS Plan from Resource-specific offers as well as virtual offers against respective ASDCs.</a:t>
            </a:r>
          </a:p>
          <a:p>
            <a:pPr marL="1200150" lvl="2" indent="-342900">
              <a:buFont typeface="+mj-lt"/>
              <a:buAutoNum type="alphaLcParenR"/>
            </a:pPr>
            <a:r>
              <a:rPr lang="en-US" sz="1400" dirty="0" smtClean="0"/>
              <a:t>Virtual </a:t>
            </a:r>
            <a:r>
              <a:rPr lang="en-US" sz="1400" dirty="0"/>
              <a:t>offers can only be submitted </a:t>
            </a:r>
            <a:r>
              <a:rPr lang="en-US" sz="1400" dirty="0" smtClean="0"/>
              <a:t>for </a:t>
            </a:r>
            <a:r>
              <a:rPr lang="en-US" sz="1300" dirty="0" smtClean="0"/>
              <a:t>Conventional </a:t>
            </a:r>
            <a:r>
              <a:rPr lang="en-US" sz="1300" dirty="0"/>
              <a:t>Regulation (not Fast Frequency Response Service</a:t>
            </a:r>
            <a:r>
              <a:rPr lang="en-US" sz="1300" dirty="0" smtClean="0"/>
              <a:t>); RRS </a:t>
            </a:r>
            <a:r>
              <a:rPr lang="en-US" sz="1300" dirty="0"/>
              <a:t>– Primary Frequency Response type; </a:t>
            </a:r>
            <a:r>
              <a:rPr lang="en-US" sz="1300" dirty="0" smtClean="0"/>
              <a:t>ECRS </a:t>
            </a:r>
            <a:r>
              <a:rPr lang="en-US" sz="1300" dirty="0"/>
              <a:t>– </a:t>
            </a:r>
            <a:r>
              <a:rPr lang="en-US" sz="1300" dirty="0" err="1"/>
              <a:t>dispatchable</a:t>
            </a:r>
            <a:r>
              <a:rPr lang="en-US" sz="1300" dirty="0"/>
              <a:t>; </a:t>
            </a:r>
            <a:r>
              <a:rPr lang="en-US" sz="1300" dirty="0" smtClean="0"/>
              <a:t>and </a:t>
            </a:r>
            <a:r>
              <a:rPr lang="en-US" sz="1400" dirty="0" smtClean="0"/>
              <a:t>Non-Spin</a:t>
            </a:r>
            <a:r>
              <a:rPr lang="en-US" sz="1400" dirty="0"/>
              <a:t>.</a:t>
            </a:r>
          </a:p>
          <a:p>
            <a:pPr marL="1200150" lvl="2" indent="-342900">
              <a:buFont typeface="+mj-lt"/>
              <a:buAutoNum type="alphaLcParenR"/>
            </a:pPr>
            <a:r>
              <a:rPr lang="en-US" sz="1400" dirty="0" smtClean="0"/>
              <a:t>The </a:t>
            </a:r>
            <a:r>
              <a:rPr lang="en-US" sz="1400" dirty="0"/>
              <a:t>capability to self-arrange AS in excess of a QSE’s AS Obligation will no longer be needed and can be removed</a:t>
            </a:r>
            <a:r>
              <a:rPr lang="en-US" sz="1400" dirty="0" smtClean="0"/>
              <a:t>.</a:t>
            </a:r>
            <a:endParaRPr lang="en-US" sz="1400" dirty="0"/>
          </a:p>
        </p:txBody>
      </p:sp>
    </p:spTree>
    <p:extLst>
      <p:ext uri="{BB962C8B-B14F-4D97-AF65-F5344CB8AC3E}">
        <p14:creationId xmlns:p14="http://schemas.microsoft.com/office/powerpoint/2010/main" val="29187641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r>
              <a:rPr lang="en-US" sz="2000" dirty="0"/>
              <a:t>Key Principle </a:t>
            </a:r>
            <a:r>
              <a:rPr lang="en-US" sz="2000" dirty="0" smtClean="0"/>
              <a:t>5: Day-Ahead Market</a:t>
            </a:r>
            <a:r>
              <a:rPr lang="en-US" sz="2000" dirty="0"/>
              <a:t/>
            </a:r>
            <a:br>
              <a:rPr lang="en-US" sz="2000" dirty="0"/>
            </a:br>
            <a:r>
              <a:rPr lang="en-US" sz="2000" dirty="0"/>
              <a:t/>
            </a:r>
            <a:br>
              <a:rPr lang="en-US" sz="2000" dirty="0"/>
            </a:br>
            <a:r>
              <a:rPr lang="en-US" sz="2000" dirty="0"/>
              <a:t/>
            </a:r>
            <a:br>
              <a:rPr lang="en-US" sz="2000" dirty="0"/>
            </a:b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
        <p:nvSpPr>
          <p:cNvPr id="5" name="Content Placeholder 2"/>
          <p:cNvSpPr>
            <a:spLocks noGrp="1"/>
          </p:cNvSpPr>
          <p:nvPr>
            <p:ph idx="1"/>
          </p:nvPr>
        </p:nvSpPr>
        <p:spPr>
          <a:xfrm>
            <a:off x="304800" y="914400"/>
            <a:ext cx="8686800" cy="5410200"/>
          </a:xfrm>
        </p:spPr>
        <p:txBody>
          <a:bodyPr/>
          <a:lstStyle/>
          <a:p>
            <a:r>
              <a:rPr lang="en-US" sz="1800" u="sng" dirty="0" smtClean="0"/>
              <a:t>(</a:t>
            </a:r>
            <a:r>
              <a:rPr lang="en-US" sz="1800" u="sng" dirty="0"/>
              <a:t>Cont</a:t>
            </a:r>
            <a:r>
              <a:rPr lang="en-US" sz="1800" u="sng" dirty="0" smtClean="0"/>
              <a:t>.)</a:t>
            </a:r>
          </a:p>
          <a:p>
            <a:pPr marL="800100" lvl="1" indent="-342900">
              <a:buFont typeface="+mj-lt"/>
              <a:buAutoNum type="arabicParenR" startAt="7"/>
            </a:pPr>
            <a:r>
              <a:rPr lang="en-US" sz="1600" dirty="0" smtClean="0"/>
              <a:t>AS Virtual </a:t>
            </a:r>
            <a:r>
              <a:rPr lang="en-US" sz="1600" dirty="0" smtClean="0"/>
              <a:t>Offers (cont.)</a:t>
            </a:r>
            <a:endParaRPr lang="en-US" sz="1600" dirty="0" smtClean="0"/>
          </a:p>
          <a:p>
            <a:pPr marL="1200150" lvl="2" indent="-342900">
              <a:buFont typeface="+mj-lt"/>
              <a:buAutoNum type="alphaLcParenR" startAt="6"/>
            </a:pPr>
            <a:r>
              <a:rPr lang="en-US" sz="1400" dirty="0" smtClean="0"/>
              <a:t>Virtual </a:t>
            </a:r>
            <a:r>
              <a:rPr lang="en-US" sz="1400" dirty="0"/>
              <a:t>AS Offers will automatically expire at the close of the DAM.</a:t>
            </a:r>
          </a:p>
          <a:p>
            <a:pPr marL="1200150" lvl="2" indent="-342900">
              <a:buFont typeface="+mj-lt"/>
              <a:buAutoNum type="alphaLcParenR" startAt="6"/>
            </a:pPr>
            <a:r>
              <a:rPr lang="en-US" sz="1400" dirty="0" smtClean="0"/>
              <a:t>The </a:t>
            </a:r>
            <a:r>
              <a:rPr lang="en-US" sz="1400" dirty="0"/>
              <a:t>QSE will have the award included in the calculation of the QSE’s position regarding any RUC Capacity-Short Charge.</a:t>
            </a:r>
          </a:p>
          <a:p>
            <a:pPr marL="1200150" lvl="2" indent="-342900">
              <a:buFont typeface="+mj-lt"/>
              <a:buAutoNum type="alphaLcParenR" startAt="6"/>
            </a:pPr>
            <a:r>
              <a:rPr lang="en-US" sz="1400" dirty="0" smtClean="0"/>
              <a:t>The </a:t>
            </a:r>
            <a:r>
              <a:rPr lang="en-US" sz="1400" dirty="0"/>
              <a:t>credit calculation for Real-Time Liability Estimate (RTLE) will also need to be modified to include this capacity in a fashion similar to the DAM energy short calculations.</a:t>
            </a:r>
          </a:p>
          <a:p>
            <a:pPr marL="1200150" lvl="2" indent="-342900">
              <a:buFont typeface="+mj-lt"/>
              <a:buAutoNum type="alphaLcParenR" startAt="6"/>
            </a:pPr>
            <a:r>
              <a:rPr lang="en-US" sz="1400" dirty="0" smtClean="0"/>
              <a:t>The </a:t>
            </a:r>
            <a:r>
              <a:rPr lang="en-US" sz="1400" dirty="0"/>
              <a:t>DAM credit exposure calculations will be modified to validate the virtual AS Offers against the available credit limit, similar to how DAM Energy-Only Offers are treated (evaluating the potential DAM/RT price risk).  This will take the form of the 90th percentile of any positive hourly difference between the RT MCPC and the DAM MCPC over the previous 30 days</a:t>
            </a:r>
            <a:r>
              <a:rPr lang="en-US" sz="1400" dirty="0" smtClean="0"/>
              <a:t>.</a:t>
            </a:r>
          </a:p>
          <a:p>
            <a:pPr marL="1200150" lvl="2" indent="-342900">
              <a:buFont typeface="+mj-lt"/>
              <a:buAutoNum type="alphaLcParenR" startAt="6"/>
            </a:pPr>
            <a:endParaRPr lang="en-US" sz="1400" dirty="0" smtClean="0"/>
          </a:p>
          <a:p>
            <a:r>
              <a:rPr lang="en-US" sz="1800" u="sng" dirty="0"/>
              <a:t>Meetings and discussion</a:t>
            </a:r>
            <a:r>
              <a:rPr lang="en-US" sz="1800" dirty="0"/>
              <a:t>: </a:t>
            </a:r>
          </a:p>
          <a:p>
            <a:pPr lvl="1"/>
            <a:r>
              <a:rPr lang="en-US" sz="1600" dirty="0"/>
              <a:t>RTCTF discussion Sep 19, Oct 9, Oct 30.</a:t>
            </a:r>
          </a:p>
          <a:p>
            <a:pPr lvl="1"/>
            <a:r>
              <a:rPr lang="en-US" sz="1600" dirty="0"/>
              <a:t>October 30</a:t>
            </a:r>
            <a:r>
              <a:rPr lang="en-US" sz="1600" baseline="30000" dirty="0"/>
              <a:t>th</a:t>
            </a:r>
            <a:r>
              <a:rPr lang="en-US" sz="1600" dirty="0"/>
              <a:t> reached consensus on the following: </a:t>
            </a:r>
            <a:r>
              <a:rPr lang="en-US" sz="1600" dirty="0" smtClean="0"/>
              <a:t>KP 5 (7)</a:t>
            </a:r>
            <a:endParaRPr lang="en-US" sz="1100" dirty="0"/>
          </a:p>
          <a:p>
            <a:pPr marL="1200150" lvl="2" indent="-342900">
              <a:buFont typeface="+mj-lt"/>
              <a:buAutoNum type="alphaLcParenR" startAt="6"/>
            </a:pPr>
            <a:endParaRPr lang="en-US" sz="1400" dirty="0"/>
          </a:p>
          <a:p>
            <a:pPr marL="800100" lvl="1" indent="-342900">
              <a:buFont typeface="+mj-lt"/>
              <a:buAutoNum type="arabicParenR" startAt="7"/>
            </a:pPr>
            <a:endParaRPr lang="en-US" sz="1600" dirty="0"/>
          </a:p>
        </p:txBody>
      </p:sp>
    </p:spTree>
    <p:extLst>
      <p:ext uri="{BB962C8B-B14F-4D97-AF65-F5344CB8AC3E}">
        <p14:creationId xmlns:p14="http://schemas.microsoft.com/office/powerpoint/2010/main" val="4062621056"/>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E4AA658A-C103-45C1-832E-B28E7F58B3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purl.org/dc/term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2703</TotalTime>
  <Words>2365</Words>
  <Application>Microsoft Office PowerPoint</Application>
  <PresentationFormat>On-screen Show (4:3)</PresentationFormat>
  <Paragraphs>183</Paragraphs>
  <Slides>19</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19</vt:i4>
      </vt:variant>
    </vt:vector>
  </HeadingPairs>
  <TitlesOfParts>
    <vt:vector size="23" baseType="lpstr">
      <vt:lpstr>Arial</vt:lpstr>
      <vt:lpstr>Calibri</vt:lpstr>
      <vt:lpstr>1_Custom Design</vt:lpstr>
      <vt:lpstr>Office Theme</vt:lpstr>
      <vt:lpstr>PowerPoint Presentation</vt:lpstr>
      <vt:lpstr>Outline of RTCTF Update </vt:lpstr>
      <vt:lpstr>TAC Key Principles for Endorsement</vt:lpstr>
      <vt:lpstr>Key Principle 1.3: Offering and Awarding Ancillary Services in Real-Time    </vt:lpstr>
      <vt:lpstr>Key Principle 1.3: Offering and Awarding Ancillary Services in Real-Time (continued)    </vt:lpstr>
      <vt:lpstr>Key Principle 2: Suite of Ancillary Service Products   </vt:lpstr>
      <vt:lpstr>Key Principle 2: Suite of Ancillary Service Products (continued)   </vt:lpstr>
      <vt:lpstr>Key Principle 5: Day-Ahead Market    </vt:lpstr>
      <vt:lpstr>Key Principle 5: Day-Ahead Market    </vt:lpstr>
      <vt:lpstr>TAC Voting Items for Key Principles</vt:lpstr>
      <vt:lpstr>TAC Non-Voting Item for Key Principle 1.2 </vt:lpstr>
      <vt:lpstr>Next Steps</vt:lpstr>
      <vt:lpstr>PowerPoint Presentation</vt:lpstr>
      <vt:lpstr>RTC Discussion Points &amp; Issues Schedule</vt:lpstr>
      <vt:lpstr>RTC Discussion Points &amp; Issues Schedule</vt:lpstr>
      <vt:lpstr>TAC Review Process</vt:lpstr>
      <vt:lpstr>TAC Review Process (continued)</vt:lpstr>
      <vt:lpstr>Review Process for RTCTF, TAC, and Board</vt:lpstr>
      <vt:lpstr>RTCTF Review Process </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Mereness, Matt</cp:lastModifiedBy>
  <cp:revision>272</cp:revision>
  <cp:lastPrinted>2019-11-14T16:31:28Z</cp:lastPrinted>
  <dcterms:created xsi:type="dcterms:W3CDTF">2016-01-21T15:20:31Z</dcterms:created>
  <dcterms:modified xsi:type="dcterms:W3CDTF">2019-11-14T18:21:33Z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