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72" r:id="rId7"/>
    <p:sldId id="267" r:id="rId8"/>
    <p:sldId id="273" r:id="rId9"/>
    <p:sldId id="274" r:id="rId10"/>
    <p:sldId id="2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2" d="100"/>
          <a:sy n="122" d="100"/>
        </p:scale>
        <p:origin x="1206"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11/14/2019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11/14/2019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09315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339102"/>
          </a:xfrm>
          <a:prstGeom prst="rect">
            <a:avLst/>
          </a:prstGeom>
          <a:noFill/>
        </p:spPr>
        <p:txBody>
          <a:bodyPr wrap="square" rtlCol="0">
            <a:spAutoFit/>
          </a:bodyPr>
          <a:lstStyle/>
          <a:p>
            <a:r>
              <a:rPr lang="en-US" sz="2000" b="1" dirty="0" smtClean="0">
                <a:solidFill>
                  <a:schemeClr val="tx2"/>
                </a:solidFill>
              </a:rPr>
              <a:t>AS Trades in RTC</a:t>
            </a: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Carrie Bivens</a:t>
            </a:r>
            <a:endParaRPr lang="en-US" dirty="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November 19, </a:t>
            </a:r>
            <a:r>
              <a:rPr lang="en-US" dirty="0" smtClean="0">
                <a:solidFill>
                  <a:schemeClr val="tx2"/>
                </a:solidFill>
              </a:rPr>
              <a:t>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RECAP</a:t>
            </a:r>
            <a:r>
              <a:rPr lang="en-US" sz="2400" dirty="0"/>
              <a:t>: </a:t>
            </a:r>
            <a:r>
              <a:rPr lang="en-US" sz="2400" dirty="0" smtClean="0"/>
              <a:t>Issue with </a:t>
            </a:r>
            <a:r>
              <a:rPr lang="en-US" sz="2400" dirty="0"/>
              <a:t>the self-provision </a:t>
            </a:r>
            <a:r>
              <a:rPr lang="en-US" sz="2400" dirty="0" smtClean="0"/>
              <a:t>cap</a:t>
            </a:r>
            <a:endParaRPr lang="en-US" sz="2400" b="1" dirty="0">
              <a:solidFill>
                <a:schemeClr val="accent1"/>
              </a:solidFill>
            </a:endParaRPr>
          </a:p>
        </p:txBody>
      </p:sp>
      <p:sp>
        <p:nvSpPr>
          <p:cNvPr id="3" name="Content Placeholder 2"/>
          <p:cNvSpPr>
            <a:spLocks noGrp="1"/>
          </p:cNvSpPr>
          <p:nvPr>
            <p:ph idx="1"/>
          </p:nvPr>
        </p:nvSpPr>
        <p:spPr>
          <a:xfrm>
            <a:off x="304800" y="1251838"/>
            <a:ext cx="8839200" cy="4842908"/>
          </a:xfrm>
        </p:spPr>
        <p:txBody>
          <a:bodyPr/>
          <a:lstStyle/>
          <a:p>
            <a:r>
              <a:rPr lang="en-US" sz="1800" dirty="0" smtClean="0"/>
              <a:t>AS trade quantities for Load Resources providing RRS or ECRS will be used to determine the self-provision cap per QSE.</a:t>
            </a:r>
          </a:p>
          <a:p>
            <a:pPr lvl="1"/>
            <a:r>
              <a:rPr lang="en-US" sz="1600" dirty="0" smtClean="0"/>
              <a:t>Self-provision cap:</a:t>
            </a:r>
          </a:p>
          <a:p>
            <a:pPr marL="914400" lvl="2" indent="0">
              <a:buNone/>
            </a:pPr>
            <a:endParaRPr lang="en-US" sz="1400" dirty="0" smtClean="0"/>
          </a:p>
          <a:p>
            <a:pPr marL="914400" lvl="2" indent="0">
              <a:buNone/>
            </a:pPr>
            <a:endParaRPr lang="en-US" sz="1400" dirty="0"/>
          </a:p>
          <a:p>
            <a:pPr marL="914400" lvl="2" indent="0">
              <a:buNone/>
            </a:pPr>
            <a:endParaRPr lang="en-US" sz="1400" dirty="0" smtClean="0"/>
          </a:p>
          <a:p>
            <a:pPr marL="914400" lvl="2" indent="0">
              <a:buNone/>
            </a:pPr>
            <a:endParaRPr lang="en-US" sz="1400" dirty="0" smtClean="0"/>
          </a:p>
          <a:p>
            <a:pPr marL="914400" lvl="2" indent="0">
              <a:buNone/>
            </a:pPr>
            <a:endParaRPr lang="en-US" sz="1400" dirty="0"/>
          </a:p>
          <a:p>
            <a:pPr marL="914400" lvl="2" indent="0">
              <a:buNone/>
            </a:pPr>
            <a:endParaRPr lang="en-US" sz="1400" dirty="0" smtClean="0"/>
          </a:p>
          <a:p>
            <a:pPr marL="1371600" lvl="3" indent="0">
              <a:buNone/>
            </a:pPr>
            <a:r>
              <a:rPr lang="en-US" sz="950" dirty="0"/>
              <a:t>	</a:t>
            </a:r>
            <a:r>
              <a:rPr lang="en-US" sz="950" baseline="30000" dirty="0" smtClean="0"/>
              <a:t>1 </a:t>
            </a:r>
            <a:r>
              <a:rPr lang="en-US" sz="950" i="1" dirty="0" smtClean="0"/>
              <a:t>Self-Arranged AS is limited by AS obligation and </a:t>
            </a:r>
            <a:r>
              <a:rPr lang="en-US" sz="950" i="1" dirty="0" smtClean="0"/>
              <a:t>any </a:t>
            </a:r>
            <a:r>
              <a:rPr lang="en-US" sz="950" i="1" dirty="0" smtClean="0"/>
              <a:t>constraints on sub-types.</a:t>
            </a:r>
          </a:p>
          <a:p>
            <a:pPr marL="1371600" lvl="3" indent="0">
              <a:buNone/>
            </a:pPr>
            <a:r>
              <a:rPr lang="en-US" sz="950" i="1" dirty="0" smtClean="0"/>
              <a:t>	</a:t>
            </a:r>
            <a:r>
              <a:rPr lang="en-US" sz="950" baseline="30000" dirty="0" smtClean="0"/>
              <a:t>2 </a:t>
            </a:r>
            <a:r>
              <a:rPr lang="en-US" sz="950" i="1" dirty="0" smtClean="0"/>
              <a:t>DAM AS Awards are also constrained by the sub-type constraints.</a:t>
            </a:r>
          </a:p>
          <a:p>
            <a:endParaRPr lang="en-US" sz="1600" dirty="0" smtClean="0"/>
          </a:p>
          <a:p>
            <a:r>
              <a:rPr lang="en-US" sz="1600" dirty="0" smtClean="0"/>
              <a:t>This process might result in a case where </a:t>
            </a:r>
            <a:r>
              <a:rPr lang="en-US" sz="1600" dirty="0" smtClean="0">
                <a:solidFill>
                  <a:srgbClr val="FF0000"/>
                </a:solidFill>
              </a:rPr>
              <a:t>one QSE’s excess trade volume results in pro-rations for all QSEs</a:t>
            </a:r>
            <a:r>
              <a:rPr lang="en-US" sz="1600" dirty="0" smtClean="0"/>
              <a:t> in RTC.</a:t>
            </a:r>
          </a:p>
          <a:p>
            <a:pPr lvl="1"/>
            <a:r>
              <a:rPr lang="en-US" sz="1400" dirty="0" smtClean="0"/>
              <a:t>Only applies to AS types with self-provision </a:t>
            </a:r>
            <a:r>
              <a:rPr lang="en-US" sz="1400" dirty="0" smtClean="0"/>
              <a:t>caps.</a:t>
            </a:r>
          </a:p>
          <a:p>
            <a:pPr lvl="1"/>
            <a:r>
              <a:rPr lang="en-US" sz="1400" dirty="0"/>
              <a:t>This proration would lead to an AS imbalance for the QSEs, equal to the prorated amount.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extBox 4"/>
          <p:cNvSpPr txBox="1"/>
          <p:nvPr/>
        </p:nvSpPr>
        <p:spPr>
          <a:xfrm>
            <a:off x="1771650" y="2481591"/>
            <a:ext cx="2057400" cy="830997"/>
          </a:xfrm>
          <a:prstGeom prst="rect">
            <a:avLst/>
          </a:prstGeom>
          <a:noFill/>
        </p:spPr>
        <p:txBody>
          <a:bodyPr wrap="square" rtlCol="0">
            <a:spAutoFit/>
          </a:bodyPr>
          <a:lstStyle/>
          <a:p>
            <a:pPr algn="r"/>
            <a:r>
              <a:rPr lang="en-US" sz="1600" dirty="0" smtClean="0">
                <a:solidFill>
                  <a:schemeClr val="accent1"/>
                </a:solidFill>
              </a:rPr>
              <a:t>Self-Arranged AS</a:t>
            </a:r>
            <a:r>
              <a:rPr lang="en-US" sz="1600" baseline="30000" dirty="0" smtClean="0">
                <a:solidFill>
                  <a:schemeClr val="accent1"/>
                </a:solidFill>
              </a:rPr>
              <a:t>1</a:t>
            </a:r>
            <a:endParaRPr lang="en-US" sz="1600" dirty="0">
              <a:solidFill>
                <a:schemeClr val="accent1"/>
              </a:solidFill>
            </a:endParaRPr>
          </a:p>
          <a:p>
            <a:pPr algn="r"/>
            <a:r>
              <a:rPr lang="en-US" sz="1600" dirty="0">
                <a:solidFill>
                  <a:schemeClr val="accent1"/>
                </a:solidFill>
              </a:rPr>
              <a:t>DAM AS </a:t>
            </a:r>
            <a:r>
              <a:rPr lang="en-US" sz="1600" dirty="0" smtClean="0">
                <a:solidFill>
                  <a:schemeClr val="accent1"/>
                </a:solidFill>
              </a:rPr>
              <a:t>Awards</a:t>
            </a:r>
            <a:r>
              <a:rPr lang="en-US" sz="1600" baseline="30000" dirty="0" smtClean="0">
                <a:solidFill>
                  <a:schemeClr val="accent1"/>
                </a:solidFill>
              </a:rPr>
              <a:t>2</a:t>
            </a:r>
            <a:endParaRPr lang="en-US" sz="1600" dirty="0">
              <a:solidFill>
                <a:schemeClr val="accent1"/>
              </a:solidFill>
            </a:endParaRPr>
          </a:p>
          <a:p>
            <a:pPr algn="r"/>
            <a:r>
              <a:rPr lang="en-US" sz="1600" dirty="0">
                <a:solidFill>
                  <a:schemeClr val="accent1"/>
                </a:solidFill>
              </a:rPr>
              <a:t>AS Trades as </a:t>
            </a:r>
            <a:r>
              <a:rPr lang="en-US" sz="1600" dirty="0" smtClean="0">
                <a:solidFill>
                  <a:schemeClr val="accent1"/>
                </a:solidFill>
              </a:rPr>
              <a:t>Seller</a:t>
            </a:r>
            <a:endParaRPr lang="en-US" sz="1600" dirty="0">
              <a:solidFill>
                <a:schemeClr val="accent1"/>
              </a:solidFill>
            </a:endParaRPr>
          </a:p>
        </p:txBody>
      </p:sp>
      <p:sp>
        <p:nvSpPr>
          <p:cNvPr id="11" name="TextBox 10"/>
          <p:cNvSpPr txBox="1"/>
          <p:nvPr/>
        </p:nvSpPr>
        <p:spPr>
          <a:xfrm>
            <a:off x="3810000" y="2743200"/>
            <a:ext cx="2057400" cy="307777"/>
          </a:xfrm>
          <a:prstGeom prst="rect">
            <a:avLst/>
          </a:prstGeom>
          <a:noFill/>
        </p:spPr>
        <p:txBody>
          <a:bodyPr wrap="square" rtlCol="0">
            <a:spAutoFit/>
          </a:bodyPr>
          <a:lstStyle/>
          <a:p>
            <a:r>
              <a:rPr lang="en-US" sz="1400" dirty="0">
                <a:solidFill>
                  <a:schemeClr val="tx2"/>
                </a:solidFill>
              </a:rPr>
              <a:t>Against</a:t>
            </a:r>
          </a:p>
        </p:txBody>
      </p:sp>
      <p:sp>
        <p:nvSpPr>
          <p:cNvPr id="12" name="TextBox 11"/>
          <p:cNvSpPr txBox="1"/>
          <p:nvPr/>
        </p:nvSpPr>
        <p:spPr>
          <a:xfrm>
            <a:off x="4589870" y="2727811"/>
            <a:ext cx="2057400" cy="338554"/>
          </a:xfrm>
          <a:prstGeom prst="rect">
            <a:avLst/>
          </a:prstGeom>
          <a:noFill/>
        </p:spPr>
        <p:txBody>
          <a:bodyPr wrap="square" rtlCol="0">
            <a:spAutoFit/>
          </a:bodyPr>
          <a:lstStyle/>
          <a:p>
            <a:r>
              <a:rPr lang="en-US" sz="1600" dirty="0" smtClean="0">
                <a:solidFill>
                  <a:schemeClr val="accent1"/>
                </a:solidFill>
              </a:rPr>
              <a:t>AS Trades as Buyer</a:t>
            </a:r>
            <a:endParaRPr lang="en-US" sz="1600" dirty="0">
              <a:solidFill>
                <a:schemeClr val="accent1"/>
              </a:solidFill>
            </a:endParaRPr>
          </a:p>
        </p:txBody>
      </p:sp>
    </p:spTree>
    <p:extLst>
      <p:ext uri="{BB962C8B-B14F-4D97-AF65-F5344CB8AC3E}">
        <p14:creationId xmlns:p14="http://schemas.microsoft.com/office/powerpoint/2010/main" val="1101767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Options</a:t>
            </a:r>
            <a:endParaRPr lang="en-US" b="1" dirty="0">
              <a:solidFill>
                <a:schemeClr val="accent1"/>
              </a:solidFill>
            </a:endParaRPr>
          </a:p>
        </p:txBody>
      </p:sp>
      <p:sp>
        <p:nvSpPr>
          <p:cNvPr id="3" name="Content Placeholder 2"/>
          <p:cNvSpPr>
            <a:spLocks noGrp="1"/>
          </p:cNvSpPr>
          <p:nvPr>
            <p:ph idx="1"/>
          </p:nvPr>
        </p:nvSpPr>
        <p:spPr>
          <a:xfrm>
            <a:off x="274743" y="990600"/>
            <a:ext cx="8670713" cy="5181600"/>
          </a:xfrm>
        </p:spPr>
        <p:txBody>
          <a:bodyPr/>
          <a:lstStyle/>
          <a:p>
            <a:pPr marL="457200" indent="-457200">
              <a:buFont typeface="+mj-lt"/>
              <a:buAutoNum type="arabicPeriod"/>
            </a:pPr>
            <a:r>
              <a:rPr lang="en-US" sz="1800" dirty="0" smtClean="0"/>
              <a:t>Previously-presented ERCOT proposal (notify the QSE that overbought, give time to fix, if don’t fix then cancel trade) with the addition that all trades in the daisy chain would be affected.</a:t>
            </a:r>
          </a:p>
          <a:p>
            <a:pPr marL="457200" indent="-457200">
              <a:buFont typeface="+mj-lt"/>
              <a:buAutoNum type="arabicPeriod"/>
            </a:pPr>
            <a:endParaRPr lang="en-US" sz="1800" dirty="0" smtClean="0"/>
          </a:p>
          <a:p>
            <a:pPr marL="457200" indent="-457200">
              <a:buFont typeface="+mj-lt"/>
              <a:buAutoNum type="arabicPeriod"/>
            </a:pPr>
            <a:r>
              <a:rPr lang="en-US" sz="1800" dirty="0" smtClean="0"/>
              <a:t>Modified ERCOT proposal that would essentially charge the QSE that overbought, and pay the QSE(s) that had to reduce their RT provision, the DAM MCPC for the overbought MWs (see appendix).</a:t>
            </a:r>
          </a:p>
          <a:p>
            <a:pPr marL="457200" indent="-457200">
              <a:buFont typeface="+mj-lt"/>
              <a:buAutoNum type="arabicPeriod"/>
            </a:pPr>
            <a:endParaRPr lang="en-US" sz="1800" dirty="0" smtClean="0"/>
          </a:p>
          <a:p>
            <a:pPr marL="457200" indent="-457200">
              <a:buFont typeface="+mj-lt"/>
              <a:buAutoNum type="arabicPeriod"/>
            </a:pPr>
            <a:r>
              <a:rPr lang="en-US" sz="1800" dirty="0" smtClean="0"/>
              <a:t>Original design (prorate in RT when necessary) </a:t>
            </a:r>
            <a:r>
              <a:rPr lang="en-US" sz="1800" u="sng" dirty="0" smtClean="0"/>
              <a:t>plus </a:t>
            </a:r>
            <a:r>
              <a:rPr lang="en-US" sz="1800" dirty="0" smtClean="0"/>
              <a:t>create a behavioral rule that no QSE should have net trade MW greater than their DAM self-arrangement. Notify any QSEs individually that they are over as of 1430 day-ahead, as well as publish in a report. </a:t>
            </a:r>
          </a:p>
          <a:p>
            <a:pPr marL="457200" indent="-457200">
              <a:buFont typeface="+mj-lt"/>
              <a:buAutoNum type="arabicPeriod"/>
            </a:pPr>
            <a:endParaRPr lang="en-US" sz="1800" dirty="0" smtClean="0"/>
          </a:p>
          <a:p>
            <a:pPr marL="457200" indent="-457200">
              <a:buFont typeface="+mj-lt"/>
              <a:buAutoNum type="arabicPeriod"/>
            </a:pPr>
            <a:r>
              <a:rPr lang="en-US" sz="1800" dirty="0" smtClean="0"/>
              <a:t>Option 3 but don’t pro-rate in RT. </a:t>
            </a:r>
            <a:r>
              <a:rPr lang="en-US" sz="1800" dirty="0" smtClean="0"/>
              <a:t>Monitor after RTC implementation and if ERCOT is concerned about continual overprovision in RT, implement one of the other options at that time. This </a:t>
            </a:r>
            <a:r>
              <a:rPr lang="en-US" sz="1800" smtClean="0"/>
              <a:t>option is subject </a:t>
            </a:r>
            <a:r>
              <a:rPr lang="en-US" sz="1800" dirty="0" smtClean="0"/>
              <a:t>to feasibility of constraint formulation, </a:t>
            </a:r>
            <a:r>
              <a:rPr lang="en-US" sz="1800" smtClean="0"/>
              <a:t>under review.</a:t>
            </a:r>
            <a:endParaRPr lang="en-US" sz="1800" dirty="0" smtClean="0"/>
          </a:p>
          <a:p>
            <a:pPr marL="457200" lvl="1" indent="0">
              <a:lnSpc>
                <a:spcPct val="150000"/>
              </a:lnSpc>
              <a:buNone/>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Appendix</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389894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2 Approach</a:t>
            </a:r>
            <a:endParaRPr lang="en-US" dirty="0"/>
          </a:p>
        </p:txBody>
      </p:sp>
      <p:sp>
        <p:nvSpPr>
          <p:cNvPr id="3" name="Content Placeholder 2"/>
          <p:cNvSpPr>
            <a:spLocks noGrp="1"/>
          </p:cNvSpPr>
          <p:nvPr>
            <p:ph idx="1"/>
          </p:nvPr>
        </p:nvSpPr>
        <p:spPr/>
        <p:txBody>
          <a:bodyPr/>
          <a:lstStyle/>
          <a:p>
            <a:pPr marL="460375" indent="-460375">
              <a:buNone/>
            </a:pPr>
            <a:r>
              <a:rPr lang="en-US" sz="1400" dirty="0" smtClean="0"/>
              <a:t>1.</a:t>
            </a:r>
            <a:r>
              <a:rPr lang="en-US" sz="1400" dirty="0"/>
              <a:t>       Deadline for NCLR AS Trades will be 1430 in the day-ahead.</a:t>
            </a:r>
          </a:p>
          <a:p>
            <a:pPr marL="460375" indent="-460375">
              <a:buNone/>
            </a:pPr>
            <a:r>
              <a:rPr lang="en-US" sz="1400" dirty="0"/>
              <a:t>2.       Run a process on all confirmed trades to determine the net buy amount for each QSE</a:t>
            </a:r>
            <a:r>
              <a:rPr lang="en-US" sz="1400" dirty="0" smtClean="0"/>
              <a:t>.</a:t>
            </a:r>
          </a:p>
          <a:p>
            <a:pPr marL="460375" indent="-460375">
              <a:buNone/>
            </a:pPr>
            <a:r>
              <a:rPr lang="en-US" sz="1400" dirty="0"/>
              <a:t>	</a:t>
            </a:r>
            <a:r>
              <a:rPr lang="en-US" sz="1400" dirty="0" smtClean="0"/>
              <a:t>a</a:t>
            </a:r>
            <a:r>
              <a:rPr lang="en-US" sz="1400" dirty="0"/>
              <a:t>. </a:t>
            </a:r>
            <a:r>
              <a:rPr lang="en-US" sz="1400" dirty="0" smtClean="0"/>
              <a:t>	Compare net buy MWs with DAM self-arrangement MWs.</a:t>
            </a:r>
            <a:endParaRPr lang="en-US" sz="1400" dirty="0"/>
          </a:p>
          <a:p>
            <a:pPr marL="460375" indent="-460375">
              <a:buNone/>
            </a:pPr>
            <a:r>
              <a:rPr lang="en-US" sz="1400" dirty="0" smtClean="0"/>
              <a:t>3</a:t>
            </a:r>
            <a:r>
              <a:rPr lang="en-US" sz="1400" dirty="0"/>
              <a:t>.       If a QSE </a:t>
            </a:r>
            <a:r>
              <a:rPr lang="en-US" sz="1400" dirty="0" smtClean="0"/>
              <a:t>net trade &gt; self-arrangement, </a:t>
            </a:r>
            <a:r>
              <a:rPr lang="en-US" sz="1400" dirty="0"/>
              <a:t>then allocate that overage amount proportionally to each selling counterparty with that QSE. </a:t>
            </a:r>
            <a:endParaRPr lang="en-US" sz="1400" dirty="0" smtClean="0"/>
          </a:p>
          <a:p>
            <a:pPr marL="460375" indent="-460375">
              <a:buNone/>
            </a:pPr>
            <a:r>
              <a:rPr lang="en-US" sz="1400" dirty="0"/>
              <a:t>	</a:t>
            </a:r>
            <a:r>
              <a:rPr lang="en-US" sz="1400" dirty="0" smtClean="0"/>
              <a:t>a. This </a:t>
            </a:r>
            <a:r>
              <a:rPr lang="en-US" sz="1400" dirty="0"/>
              <a:t>serves to remove the “overbought” quantity for this purpose only. No trade will actually be modified or rejected by ERCOT.</a:t>
            </a:r>
          </a:p>
          <a:p>
            <a:pPr marL="460375" indent="-460375">
              <a:buNone/>
            </a:pPr>
            <a:r>
              <a:rPr lang="en-US" sz="1400" dirty="0"/>
              <a:t>4.       </a:t>
            </a:r>
            <a:r>
              <a:rPr lang="en-US" sz="1400" dirty="0" smtClean="0"/>
              <a:t>Check net buy amounts again using the reduced amounts output from step 3, </a:t>
            </a:r>
            <a:r>
              <a:rPr lang="en-US" sz="1400" dirty="0"/>
              <a:t>and reduce that counterparty’s sales proportionally as well.  </a:t>
            </a:r>
          </a:p>
          <a:p>
            <a:pPr marL="460375" indent="-460375">
              <a:buNone/>
            </a:pPr>
            <a:r>
              <a:rPr lang="en-US" sz="1400" dirty="0"/>
              <a:t>5.       Continue iterating until the reductions are finally allocated to the QSE that will be providing the physical AS (e.g., the end of the chain).</a:t>
            </a:r>
          </a:p>
          <a:p>
            <a:pPr marL="460375" indent="-460375">
              <a:buNone/>
            </a:pPr>
            <a:r>
              <a:rPr lang="en-US" sz="1400" dirty="0"/>
              <a:t>6.       Output this amount (the reduced MWs) to the QSEs. </a:t>
            </a:r>
            <a:endParaRPr lang="en-US" sz="1400" dirty="0" smtClean="0"/>
          </a:p>
          <a:p>
            <a:pPr marL="460375" indent="-460375">
              <a:buNone/>
            </a:pPr>
            <a:r>
              <a:rPr lang="en-US" sz="1400" dirty="0"/>
              <a:t>	</a:t>
            </a:r>
            <a:r>
              <a:rPr lang="en-US" sz="1400" dirty="0" smtClean="0"/>
              <a:t>a. 	This </a:t>
            </a:r>
            <a:r>
              <a:rPr lang="en-US" sz="1400" dirty="0"/>
              <a:t>becomes the input to the real-time self-provision cap that is calculated by ERCOT</a:t>
            </a:r>
            <a:r>
              <a:rPr lang="en-US" sz="1400" dirty="0" smtClean="0"/>
              <a:t>.</a:t>
            </a:r>
          </a:p>
          <a:p>
            <a:pPr marL="460375" indent="-460375">
              <a:buNone/>
            </a:pPr>
            <a:r>
              <a:rPr lang="en-US" sz="1400" dirty="0"/>
              <a:t>	</a:t>
            </a:r>
            <a:r>
              <a:rPr lang="en-US" sz="1400" dirty="0" smtClean="0"/>
              <a:t>b. 	This also will be used in </a:t>
            </a:r>
            <a:r>
              <a:rPr lang="en-US" sz="1400" dirty="0"/>
              <a:t>the RT AS imbalance calculation, RUC short, etc</a:t>
            </a:r>
            <a:r>
              <a:rPr lang="en-US" sz="1400" dirty="0" smtClean="0"/>
              <a:t>..</a:t>
            </a:r>
            <a:endParaRPr lang="en-US" sz="1400" dirty="0"/>
          </a:p>
          <a:p>
            <a:pPr marL="460375" indent="-460375">
              <a:buNone/>
            </a:pPr>
            <a:r>
              <a:rPr lang="en-US" sz="1400" dirty="0"/>
              <a:t>8.       Each QSE that with an overage is charged the overage amount MW x DAM MCPC.</a:t>
            </a:r>
          </a:p>
          <a:p>
            <a:pPr marL="460375" indent="-460375">
              <a:buNone/>
            </a:pPr>
            <a:r>
              <a:rPr lang="en-US" sz="1400" dirty="0"/>
              <a:t>9.       Each QSE that is proportionally reduced is paid the reduction MW x DAM MCPC.</a:t>
            </a:r>
          </a:p>
          <a:p>
            <a:pPr marL="0" indent="0">
              <a:buNone/>
            </a:pP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427213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2 Example</a:t>
            </a:r>
            <a:endParaRPr lang="en-US" dirty="0"/>
          </a:p>
        </p:txBody>
      </p:sp>
      <p:sp>
        <p:nvSpPr>
          <p:cNvPr id="3" name="Content Placeholder 2"/>
          <p:cNvSpPr>
            <a:spLocks noGrp="1"/>
          </p:cNvSpPr>
          <p:nvPr>
            <p:ph idx="1"/>
          </p:nvPr>
        </p:nvSpPr>
        <p:spPr/>
        <p:txBody>
          <a:bodyPr/>
          <a:lstStyle/>
          <a:p>
            <a:pPr marL="0" indent="0">
              <a:buNone/>
            </a:pPr>
            <a:r>
              <a:rPr lang="en-US" sz="1400" dirty="0"/>
              <a:t>Assume RRS limit from NCLR = 60</a:t>
            </a:r>
            <a:r>
              <a:rPr lang="en-US" sz="1400" dirty="0" smtClean="0"/>
              <a:t>%. QSE </a:t>
            </a:r>
            <a:r>
              <a:rPr lang="en-US" sz="1400" dirty="0"/>
              <a:t>A has an AS Obligation of 50 </a:t>
            </a:r>
            <a:r>
              <a:rPr lang="en-US" sz="1400" dirty="0" smtClean="0"/>
              <a:t>MW, therefore self-arranged </a:t>
            </a:r>
            <a:r>
              <a:rPr lang="en-US" sz="1400" dirty="0"/>
              <a:t>NCLR is limited to 30 MW. </a:t>
            </a:r>
            <a:endParaRPr lang="en-US" sz="1400" dirty="0" smtClean="0"/>
          </a:p>
          <a:p>
            <a:r>
              <a:rPr lang="en-US" sz="1400" dirty="0" smtClean="0"/>
              <a:t>QSE </a:t>
            </a:r>
            <a:r>
              <a:rPr lang="en-US" sz="1400" dirty="0"/>
              <a:t>A self-arranges 30 MW of NCLR.</a:t>
            </a:r>
          </a:p>
          <a:p>
            <a:r>
              <a:rPr lang="en-US" sz="1400" dirty="0"/>
              <a:t>QSE A trades/buys 40 MW from QSE B.</a:t>
            </a:r>
          </a:p>
          <a:p>
            <a:r>
              <a:rPr lang="en-US" sz="1400" dirty="0"/>
              <a:t>QSE B trades/buys 20 MW from QSE C and another 20 MW from QSE D. QSEs C &amp; D have load resources and intend to provide the 20 MW each in RT to cover the trade.</a:t>
            </a:r>
          </a:p>
          <a:p>
            <a:pPr marL="0" indent="0">
              <a:buNone/>
            </a:pPr>
            <a:r>
              <a:rPr lang="en-US" sz="1400" dirty="0"/>
              <a:t> </a:t>
            </a:r>
          </a:p>
          <a:p>
            <a:pPr marL="0" indent="0">
              <a:buNone/>
            </a:pPr>
            <a:r>
              <a:rPr lang="en-US" sz="1400" dirty="0"/>
              <a:t>At 1430 day-ahead, ERCOT runs the process. </a:t>
            </a:r>
          </a:p>
          <a:p>
            <a:r>
              <a:rPr lang="en-US" sz="1400" dirty="0"/>
              <a:t>In step 1, QSE A is identified to have over-bought 10 MWs. </a:t>
            </a:r>
            <a:endParaRPr lang="en-US" sz="1400" dirty="0" smtClean="0"/>
          </a:p>
          <a:p>
            <a:pPr lvl="1"/>
            <a:r>
              <a:rPr lang="en-US" sz="1200" dirty="0" smtClean="0"/>
              <a:t>QSE </a:t>
            </a:r>
            <a:r>
              <a:rPr lang="en-US" sz="1200" dirty="0"/>
              <a:t>B net sale amount is reduced to 30 MWs. </a:t>
            </a:r>
            <a:endParaRPr lang="en-US" sz="1200" dirty="0" smtClean="0"/>
          </a:p>
          <a:p>
            <a:pPr lvl="1"/>
            <a:r>
              <a:rPr lang="en-US" sz="1200" dirty="0" smtClean="0"/>
              <a:t>QSE </a:t>
            </a:r>
            <a:r>
              <a:rPr lang="en-US" sz="1200" dirty="0"/>
              <a:t>A pays 10 MW * DA MCPC and QSE B receives 10 MW * DA MCPC.</a:t>
            </a:r>
          </a:p>
          <a:p>
            <a:r>
              <a:rPr lang="en-US" sz="1400" dirty="0"/>
              <a:t>In step 2, QSE B is now 10 MW over. </a:t>
            </a:r>
            <a:endParaRPr lang="en-US" sz="1400" dirty="0" smtClean="0"/>
          </a:p>
          <a:p>
            <a:pPr lvl="1"/>
            <a:r>
              <a:rPr lang="en-US" sz="1200" dirty="0" smtClean="0"/>
              <a:t>QSE </a:t>
            </a:r>
            <a:r>
              <a:rPr lang="en-US" sz="1200" dirty="0"/>
              <a:t>C and QSE D net sale amount is reduced to 15 MWs each, from 20 MWs each. </a:t>
            </a:r>
            <a:endParaRPr lang="en-US" sz="1200" dirty="0" smtClean="0"/>
          </a:p>
          <a:p>
            <a:pPr lvl="1"/>
            <a:r>
              <a:rPr lang="en-US" sz="1200" dirty="0" smtClean="0"/>
              <a:t>QSE </a:t>
            </a:r>
            <a:r>
              <a:rPr lang="en-US" sz="1200" dirty="0"/>
              <a:t>B pays 10 MW * DA MCPC, QSE C receives 5 MW * DA MCPC, QSE D receives 5 MW * DA MCPC.</a:t>
            </a:r>
          </a:p>
          <a:p>
            <a:pPr marL="1657350" indent="171450">
              <a:buFont typeface="Wingdings" panose="05000000000000000000" pitchFamily="2" charset="2"/>
              <a:buChar char="ü"/>
            </a:pPr>
            <a:r>
              <a:rPr lang="en-US" sz="1400" dirty="0"/>
              <a:t>QSE C and D self-provision caps will now be 15 MW each. </a:t>
            </a:r>
          </a:p>
          <a:p>
            <a:pPr marL="1657350" indent="171450">
              <a:buFont typeface="Wingdings" panose="05000000000000000000" pitchFamily="2" charset="2"/>
              <a:buChar char="ü"/>
            </a:pPr>
            <a:r>
              <a:rPr lang="en-US" sz="1400" dirty="0" smtClean="0"/>
              <a:t>They </a:t>
            </a:r>
            <a:r>
              <a:rPr lang="en-US" sz="1400" dirty="0"/>
              <a:t>were compensated for the missing 5 MWs. </a:t>
            </a:r>
          </a:p>
          <a:p>
            <a:pPr marL="1657350" indent="171450">
              <a:buFont typeface="Wingdings" panose="05000000000000000000" pitchFamily="2" charset="2"/>
              <a:buChar char="ü"/>
            </a:pPr>
            <a:r>
              <a:rPr lang="en-US" sz="1400" dirty="0" smtClean="0"/>
              <a:t>The </a:t>
            </a:r>
            <a:r>
              <a:rPr lang="en-US" sz="1400" dirty="0"/>
              <a:t>QSE in the middle, QSE B, is net zero dollars. </a:t>
            </a:r>
          </a:p>
          <a:p>
            <a:pPr marL="1657350" indent="171450">
              <a:buFont typeface="Wingdings" panose="05000000000000000000" pitchFamily="2" charset="2"/>
              <a:buChar char="ü"/>
            </a:pPr>
            <a:r>
              <a:rPr lang="en-US" sz="1400" dirty="0" smtClean="0"/>
              <a:t>QSE </a:t>
            </a:r>
            <a:r>
              <a:rPr lang="en-US" sz="1400" dirty="0"/>
              <a:t>A has to pay due to the overage. </a:t>
            </a:r>
          </a:p>
          <a:p>
            <a:pPr marL="1657350" indent="171450">
              <a:buFont typeface="Wingdings" panose="05000000000000000000" pitchFamily="2" charset="2"/>
              <a:buChar char="ü"/>
            </a:pPr>
            <a:r>
              <a:rPr lang="en-US" sz="1400" dirty="0" smtClean="0"/>
              <a:t>The </a:t>
            </a:r>
            <a:r>
              <a:rPr lang="en-US" sz="1400" dirty="0"/>
              <a:t>system-wide cap is not violated going into real-time, nor will any QSE be short RT Imbalance or in any RUC due to this process.</a:t>
            </a:r>
          </a:p>
          <a:p>
            <a:pPr marL="0" indent="0">
              <a:buNone/>
            </a:pP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07140262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10548</TotalTime>
  <Words>321</Words>
  <Application>Microsoft Office PowerPoint</Application>
  <PresentationFormat>On-screen Show (4:3)</PresentationFormat>
  <Paragraphs>75</Paragraphs>
  <Slides>6</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Wingdings</vt:lpstr>
      <vt:lpstr>1_Custom Design</vt:lpstr>
      <vt:lpstr>Office Theme</vt:lpstr>
      <vt:lpstr>PowerPoint Presentation</vt:lpstr>
      <vt:lpstr>RECAP: Issue with the self-provision cap</vt:lpstr>
      <vt:lpstr>Options</vt:lpstr>
      <vt:lpstr>Appendix</vt:lpstr>
      <vt:lpstr>Option 2 Approach</vt:lpstr>
      <vt:lpstr>Option 2 Example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Bivens, Carrie</cp:lastModifiedBy>
  <cp:revision>170</cp:revision>
  <cp:lastPrinted>2016-01-21T20:53:15Z</cp:lastPrinted>
  <dcterms:created xsi:type="dcterms:W3CDTF">2016-01-21T15:20:31Z</dcterms:created>
  <dcterms:modified xsi:type="dcterms:W3CDTF">2019-11-14T18:39:37Z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