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48" r:id="rId5"/>
  </p:sldMasterIdLst>
  <p:notesMasterIdLst>
    <p:notesMasterId r:id="rId27"/>
  </p:notesMasterIdLst>
  <p:handoutMasterIdLst>
    <p:handoutMasterId r:id="rId28"/>
  </p:handoutMasterIdLst>
  <p:sldIdLst>
    <p:sldId id="260" r:id="rId6"/>
    <p:sldId id="267" r:id="rId7"/>
    <p:sldId id="270" r:id="rId8"/>
    <p:sldId id="283" r:id="rId9"/>
    <p:sldId id="282" r:id="rId10"/>
    <p:sldId id="278" r:id="rId11"/>
    <p:sldId id="269" r:id="rId12"/>
    <p:sldId id="281" r:id="rId13"/>
    <p:sldId id="272" r:id="rId14"/>
    <p:sldId id="280" r:id="rId15"/>
    <p:sldId id="305" r:id="rId16"/>
    <p:sldId id="300" r:id="rId17"/>
    <p:sldId id="306" r:id="rId18"/>
    <p:sldId id="308" r:id="rId19"/>
    <p:sldId id="302" r:id="rId20"/>
    <p:sldId id="303" r:id="rId21"/>
    <p:sldId id="304" r:id="rId22"/>
    <p:sldId id="309" r:id="rId23"/>
    <p:sldId id="310" r:id="rId24"/>
    <p:sldId id="311" r:id="rId25"/>
    <p:sldId id="30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.Garcia" initials="FG" lastIdx="1" clrIdx="0">
    <p:extLst>
      <p:ext uri="{19B8F6BF-5375-455C-9EA6-DF929625EA0E}">
        <p15:presenceInfo xmlns:p15="http://schemas.microsoft.com/office/powerpoint/2012/main" userId="F.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9" autoAdjust="0"/>
    <p:restoredTop sz="84845" autoAdjust="0"/>
  </p:normalViewPr>
  <p:slideViewPr>
    <p:cSldViewPr showGuides="1">
      <p:cViewPr>
        <p:scale>
          <a:sx n="90" d="100"/>
          <a:sy n="90" d="100"/>
        </p:scale>
        <p:origin x="66" y="23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0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2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7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NOGRR 195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Freddy Garcia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</a:t>
            </a:r>
            <a:r>
              <a:rPr lang="en-US" dirty="0" smtClean="0">
                <a:solidFill>
                  <a:schemeClr val="tx2"/>
                </a:solidFill>
              </a:rPr>
              <a:t>14,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/>
          </a:p>
          <a:p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Change in Voltage Target (KVT) with limited to no Unit MVAR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6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45116"/>
            <a:ext cx="8334133" cy="523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44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915400" cy="461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9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Change </a:t>
            </a:r>
            <a:r>
              <a:rPr lang="en-US" dirty="0"/>
              <a:t>in </a:t>
            </a:r>
            <a:r>
              <a:rPr lang="en-US" dirty="0" smtClean="0"/>
              <a:t>Point of Interconnect Voltage(KVM) with </a:t>
            </a:r>
            <a:r>
              <a:rPr lang="en-US" dirty="0"/>
              <a:t>no Unit MVAR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40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46622"/>
            <a:ext cx="8534400" cy="494096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23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46622"/>
            <a:ext cx="8534400" cy="494096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33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46622"/>
            <a:ext cx="8534400" cy="494096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95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Unit operating at or near 2% tolerance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87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76962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77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TRE Audit Recommendation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Texas RE Audit Recommendation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NERC VAR-001-4.2 R5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5.2. The Transmission Operator shall provide the Generator Operator with the notification requirements for deviations from the voltage or Reactive Power schedule (which is either a range or a target value with an associated tolerance band).</a:t>
            </a:r>
            <a:endParaRPr lang="en-US" sz="160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Recommendation:  </a:t>
            </a:r>
            <a:r>
              <a:rPr lang="en-US" sz="1600" dirty="0" smtClean="0">
                <a:solidFill>
                  <a:schemeClr val="tx2"/>
                </a:solidFill>
              </a:rPr>
              <a:t>Consider defining a clear a measureable conditions of notification for deviations from the voltage schedule.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Current language in Section 2 of Operating Guides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RE shall “as soon as practicable” notify QSE, TO and/or ERCOT if unable to comply with a VSS or Voltage Set point Instruction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Propose clear and measureable expectation while not promoting an unnecessary time delay in the communication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“as soon as practicable, but no longer than 10 minutes from receipt of the instruction by the Resource Entity”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(2) and (3) of Section 2.2.10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(3) and (4) of Section 2.7.3.5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38200"/>
            <a:ext cx="7848600" cy="540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25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Example 3 - from presentation with Capacitor status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24" y="1143000"/>
            <a:ext cx="894547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8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" y="1905000"/>
            <a:ext cx="4729948" cy="32266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6148" y="3230809"/>
            <a:ext cx="42616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ERCOT issues an instruction to ERCOT TO 1 to instruct GR A to increase their Voltage Set Point (VSP)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then instructs </a:t>
            </a:r>
            <a:r>
              <a:rPr lang="en-US" sz="1100" dirty="0" smtClean="0"/>
              <a:t>GR </a:t>
            </a:r>
            <a:r>
              <a:rPr lang="en-US" sz="1100" dirty="0"/>
              <a:t>A verbally to increase the VSP </a:t>
            </a:r>
            <a:r>
              <a:rPr lang="en-US" sz="1100" dirty="0" smtClean="0"/>
              <a:t>from </a:t>
            </a:r>
            <a:r>
              <a:rPr lang="en-US" sz="1100" dirty="0"/>
              <a:t>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12:05 </a:t>
            </a:r>
            <a:r>
              <a:rPr lang="en-US" sz="1100" dirty="0" smtClean="0"/>
              <a:t>ERCOTTO1 </a:t>
            </a:r>
            <a:r>
              <a:rPr lang="en-US" sz="1100" dirty="0"/>
              <a:t>then modifies 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12:06, 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12:07 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GR first receives the </a:t>
            </a:r>
            <a:r>
              <a:rPr lang="en-US" sz="1100" dirty="0" smtClean="0"/>
              <a:t>verbal </a:t>
            </a:r>
            <a:r>
              <a:rPr lang="en-US" sz="1100" dirty="0"/>
              <a:t>VSP </a:t>
            </a:r>
            <a:r>
              <a:rPr lang="en-US" sz="1100" dirty="0" smtClean="0"/>
              <a:t>instruction.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68048" y="1245395"/>
            <a:ext cx="43378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</a:t>
            </a:r>
            <a:r>
              <a:rPr lang="en-US" sz="1100" dirty="0" smtClean="0"/>
              <a:t>ERCOT </a:t>
            </a:r>
            <a:r>
              <a:rPr lang="en-US" sz="1100" dirty="0"/>
              <a:t>TO1 </a:t>
            </a:r>
            <a:r>
              <a:rPr lang="en-US" sz="1100" dirty="0" smtClean="0"/>
              <a:t>modifies </a:t>
            </a:r>
            <a:r>
              <a:rPr lang="en-US" sz="1100" dirty="0"/>
              <a:t>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12:01, </a:t>
            </a:r>
            <a:r>
              <a:rPr lang="en-US" sz="1100" dirty="0"/>
              <a:t>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12:03 </a:t>
            </a:r>
            <a:r>
              <a:rPr lang="en-US" sz="1100" dirty="0"/>
              <a:t>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12:01 </a:t>
            </a:r>
            <a:r>
              <a:rPr lang="en-US" sz="1100" dirty="0"/>
              <a:t>when the GR first receives the new VSP </a:t>
            </a:r>
            <a:r>
              <a:rPr lang="en-US" sz="1100" dirty="0" smtClean="0"/>
              <a:t>via </a:t>
            </a:r>
            <a:r>
              <a:rPr lang="en-US" sz="1100" dirty="0"/>
              <a:t>telemetry. </a:t>
            </a:r>
          </a:p>
        </p:txBody>
      </p:sp>
    </p:spTree>
    <p:extLst>
      <p:ext uri="{BB962C8B-B14F-4D97-AF65-F5344CB8AC3E}">
        <p14:creationId xmlns:p14="http://schemas.microsoft.com/office/powerpoint/2010/main" val="316238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6126" y="1809504"/>
            <a:ext cx="4996319" cy="35264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0193" y="990600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instructs </a:t>
            </a:r>
            <a:r>
              <a:rPr lang="en-US" sz="1100" dirty="0"/>
              <a:t>GR A verbally to increase the VSP 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the ERCOT TO 1 that it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QSE A that it cannot comply with the VSP and that it notified ERCOT TO1.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</a:t>
            </a:r>
            <a:r>
              <a:rPr lang="en-US" sz="1100" dirty="0"/>
              <a:t>ERCOT TO1 then </a:t>
            </a:r>
            <a:r>
              <a:rPr lang="en-US" sz="1100" dirty="0" smtClean="0"/>
              <a:t>notifies ERCOT that GR A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12:15 </a:t>
            </a:r>
            <a:r>
              <a:rPr lang="en-US" sz="1100" dirty="0"/>
              <a:t>ERCOT TO1 </a:t>
            </a:r>
            <a:r>
              <a:rPr lang="en-US" sz="1100" dirty="0" smtClean="0"/>
              <a:t>and ERCOT coordinate an alternative corrective action 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</a:t>
            </a:r>
            <a:r>
              <a:rPr lang="en-US" sz="1100" dirty="0" smtClean="0"/>
              <a:t>GR first </a:t>
            </a:r>
            <a:r>
              <a:rPr lang="en-US" sz="1100" dirty="0"/>
              <a:t>receives the </a:t>
            </a:r>
            <a:r>
              <a:rPr lang="en-US" sz="1100" dirty="0" smtClean="0"/>
              <a:t>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12:09 </a:t>
            </a:r>
            <a:r>
              <a:rPr lang="en-US" sz="1100" dirty="0" smtClean="0"/>
              <a:t>when RE A notified ERCOT TO1.(For a Force Majeure)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4959802" y="3917942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telemeters a VSP instruction to QSE A to increase </a:t>
            </a:r>
            <a:r>
              <a:rPr lang="en-US" sz="1100" dirty="0"/>
              <a:t>the </a:t>
            </a:r>
            <a:r>
              <a:rPr lang="en-US" sz="1100" dirty="0" smtClean="0"/>
              <a:t>VSP for GR A </a:t>
            </a:r>
            <a:r>
              <a:rPr lang="en-US" sz="1100" dirty="0"/>
              <a:t>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QSE A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the ERCOT TO 1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ERCOT TO1 then notifies ERCOT that GR A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12:15 ERCOT TO1 and ERCOT coordinate an alternative corrective 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begins at 12:03 </a:t>
            </a:r>
            <a:r>
              <a:rPr lang="en-US" sz="1100" dirty="0" smtClean="0"/>
              <a:t>when the QSE first receives the 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12:11 </a:t>
            </a:r>
            <a:r>
              <a:rPr lang="en-US" sz="1100" dirty="0" smtClean="0"/>
              <a:t>when RE A notified ERCOT TO1</a:t>
            </a:r>
            <a:r>
              <a:rPr lang="en-US" sz="1100" dirty="0"/>
              <a:t>. (For a Force Majeure)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522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981200"/>
            <a:ext cx="4860136" cy="3219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59266" y="1143000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RE A that represents GR A notifies </a:t>
            </a:r>
            <a:r>
              <a:rPr lang="en-US" sz="1100" dirty="0" smtClean="0"/>
              <a:t>TO 1 </a:t>
            </a:r>
            <a:r>
              <a:rPr lang="en-US" sz="1100" dirty="0"/>
              <a:t>that it cannot 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9266" y="3647658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</a:t>
            </a:r>
            <a:r>
              <a:rPr lang="en-US" sz="1100" dirty="0" smtClean="0"/>
              <a:t>QSE A </a:t>
            </a:r>
            <a:r>
              <a:rPr lang="en-US" sz="1100" dirty="0"/>
              <a:t>that represents GR A notifies </a:t>
            </a:r>
            <a:r>
              <a:rPr lang="en-US" sz="1100" dirty="0" smtClean="0"/>
              <a:t>TO 1 that GR A cannot </a:t>
            </a:r>
            <a:r>
              <a:rPr lang="en-US" sz="1100" dirty="0"/>
              <a:t>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band.</a:t>
            </a:r>
          </a:p>
        </p:txBody>
      </p:sp>
    </p:spTree>
    <p:extLst>
      <p:ext uri="{BB962C8B-B14F-4D97-AF65-F5344CB8AC3E}">
        <p14:creationId xmlns:p14="http://schemas.microsoft.com/office/powerpoint/2010/main" val="287543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Voltage Set Point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2.7.3.5(1)  </a:t>
            </a:r>
          </a:p>
          <a:p>
            <a:pPr marL="0" indent="0">
              <a:buNone/>
            </a:pPr>
            <a:r>
              <a:rPr lang="en-US" sz="1800" dirty="0" smtClean="0"/>
              <a:t>	Each </a:t>
            </a:r>
            <a:r>
              <a:rPr lang="en-US" sz="1800" dirty="0"/>
              <a:t>Resource Entity shall ensure that its Generation </a:t>
            </a:r>
            <a:r>
              <a:rPr lang="en-US" sz="1800" dirty="0" smtClean="0"/>
              <a:t>Resource(s</a:t>
            </a:r>
            <a:r>
              <a:rPr lang="en-US" sz="1800" dirty="0"/>
              <a:t>) </a:t>
            </a:r>
            <a:r>
              <a:rPr lang="en-US" sz="1800" dirty="0" smtClean="0"/>
              <a:t>	responds </a:t>
            </a:r>
            <a:r>
              <a:rPr lang="en-US" sz="1800" dirty="0"/>
              <a:t>to all VSS Dispatch Instruction or a TO </a:t>
            </a:r>
            <a:r>
              <a:rPr lang="en-US" sz="1800" dirty="0" smtClean="0"/>
              <a:t>Voltage Set </a:t>
            </a:r>
            <a:r>
              <a:rPr lang="en-US" sz="1800" dirty="0"/>
              <a:t>Point </a:t>
            </a:r>
            <a:r>
              <a:rPr lang="en-US" sz="1800" dirty="0" smtClean="0"/>
              <a:t>	instruction </a:t>
            </a:r>
            <a:r>
              <a:rPr lang="en-US" sz="1800" dirty="0"/>
              <a:t>from its QSE or interconnecting </a:t>
            </a:r>
            <a:r>
              <a:rPr lang="en-US" sz="1800" dirty="0" smtClean="0"/>
              <a:t>TO within </a:t>
            </a:r>
            <a:r>
              <a:rPr lang="en-US" sz="1800" dirty="0"/>
              <a:t>the </a:t>
            </a:r>
            <a:r>
              <a:rPr lang="en-US" sz="1800" dirty="0" smtClean="0"/>
              <a:t>time 	requirements </a:t>
            </a:r>
            <a:r>
              <a:rPr lang="en-US" sz="1800" dirty="0"/>
              <a:t>specified in paragraph (3)(b) of </a:t>
            </a:r>
            <a:r>
              <a:rPr lang="en-US" sz="1800" dirty="0" smtClean="0"/>
              <a:t>Section </a:t>
            </a:r>
            <a:r>
              <a:rPr lang="en-US" sz="1800" dirty="0"/>
              <a:t>2.2.10, </a:t>
            </a:r>
            <a:r>
              <a:rPr lang="en-US" sz="1800" dirty="0" smtClean="0"/>
              <a:t>Generation 	Resource </a:t>
            </a:r>
            <a:r>
              <a:rPr lang="en-US" sz="1800" dirty="0"/>
              <a:t>Response Time </a:t>
            </a:r>
            <a:r>
              <a:rPr lang="en-US" sz="1800" dirty="0" smtClean="0"/>
              <a:t>Requirements</a:t>
            </a:r>
            <a:r>
              <a:rPr lang="en-US" sz="1800" dirty="0"/>
              <a:t>, </a:t>
            </a:r>
            <a:r>
              <a:rPr lang="en-US" sz="1800" u="sng" dirty="0" smtClean="0">
                <a:solidFill>
                  <a:srgbClr val="FF0000"/>
                </a:solidFill>
              </a:rPr>
              <a:t>even if the new Voltage Set </a:t>
            </a:r>
            <a:r>
              <a:rPr lang="en-US" sz="1800" dirty="0" smtClean="0">
                <a:solidFill>
                  <a:srgbClr val="FF0000"/>
                </a:solidFill>
              </a:rPr>
              <a:t>	</a:t>
            </a:r>
            <a:r>
              <a:rPr lang="en-US" sz="1800" u="sng" dirty="0" smtClean="0">
                <a:solidFill>
                  <a:srgbClr val="FF0000"/>
                </a:solidFill>
              </a:rPr>
              <a:t>Point is within the tolerance band identified in paragraph (4) below.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4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24200"/>
            <a:ext cx="6116479" cy="331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4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Set Point tolerances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867400" cy="5052221"/>
          </a:xfrm>
        </p:spPr>
        <p:txBody>
          <a:bodyPr/>
          <a:lstStyle/>
          <a:p>
            <a:r>
              <a:rPr lang="en-US" sz="2400" dirty="0" smtClean="0"/>
              <a:t>Currently Voltage Set Point tolerances, +/- 2%, can be more than a 14 kV spread for Generation Resources connected to 345kV POI’s.</a:t>
            </a:r>
          </a:p>
          <a:p>
            <a:pPr lvl="1"/>
            <a:r>
              <a:rPr lang="en-US" sz="2000" dirty="0" smtClean="0"/>
              <a:t>Difficult to maintain reliability when Resource allowed to drift far from set point.</a:t>
            </a:r>
          </a:p>
          <a:p>
            <a:pPr lvl="1"/>
            <a:r>
              <a:rPr lang="en-US" sz="2000" dirty="0" smtClean="0"/>
              <a:t>Using whole numbers easier for operators to determine when out of range rather than having to calculate a band that changes dynamically because of being in %.</a:t>
            </a:r>
          </a:p>
          <a:p>
            <a:pPr lvl="1"/>
            <a:r>
              <a:rPr lang="en-US" sz="2000" dirty="0" smtClean="0"/>
              <a:t>NPRR 776 implemented common point of measurement eliminating metering differences between the TO and GR.</a:t>
            </a:r>
          </a:p>
          <a:p>
            <a:pPr lvl="1"/>
            <a:endParaRPr lang="en-US" sz="900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15185"/>
              </p:ext>
            </p:extLst>
          </p:nvPr>
        </p:nvGraphicFramePr>
        <p:xfrm>
          <a:off x="6134100" y="1524000"/>
          <a:ext cx="2743200" cy="18518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03545"/>
                <a:gridCol w="1639655"/>
              </a:tblGrid>
              <a:tr h="5290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Nominal Voltage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Tolerance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KV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+/- 1kV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95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Set Point </a:t>
            </a:r>
            <a:r>
              <a:rPr lang="en-US" dirty="0" smtClean="0"/>
              <a:t>tolerance example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5004"/>
            <a:ext cx="8534400" cy="5052221"/>
          </a:xfrm>
        </p:spPr>
        <p:txBody>
          <a:bodyPr/>
          <a:lstStyle/>
          <a:p>
            <a:r>
              <a:rPr lang="en-US" sz="2000" dirty="0" smtClean="0"/>
              <a:t>KVM vs MVAR trend shows a 5kV drop in voltage with little to no change in reactive power output</a:t>
            </a:r>
          </a:p>
          <a:p>
            <a:r>
              <a:rPr lang="en-US" sz="2000" dirty="0" smtClean="0"/>
              <a:t>Not a change in Reactive Requirements</a:t>
            </a:r>
          </a:p>
          <a:p>
            <a:r>
              <a:rPr lang="en-US" sz="2000" dirty="0" smtClean="0"/>
              <a:t>Change in AVR control settings (Droop and Dead band)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8" name="Picture 4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6717648" cy="369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4305300" y="3429000"/>
            <a:ext cx="60960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Voltage </a:t>
            </a:r>
            <a:r>
              <a:rPr lang="en-US" dirty="0"/>
              <a:t>Set Point tolerances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808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20" y="882846"/>
            <a:ext cx="8613088" cy="1510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300" y="2631887"/>
            <a:ext cx="5867400" cy="34109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5932647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NERC Reliability Guideline Reactive Power Planning December 2016, p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7289</TotalTime>
  <Words>1083</Words>
  <Application>Microsoft Office PowerPoint</Application>
  <PresentationFormat>On-screen Show (4:3)</PresentationFormat>
  <Paragraphs>142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TRE Audit Recommendation</vt:lpstr>
      <vt:lpstr>TRE Audit Recommendation</vt:lpstr>
      <vt:lpstr>TRE Audit Recommendation</vt:lpstr>
      <vt:lpstr>TRE Audit Recommendation</vt:lpstr>
      <vt:lpstr>Response to Voltage Set Point Instruction</vt:lpstr>
      <vt:lpstr>Voltage Set Point tolerances</vt:lpstr>
      <vt:lpstr>Voltage Set Point tolerance example issue</vt:lpstr>
      <vt:lpstr>Generator Voltage Set Point tolerances</vt:lpstr>
      <vt:lpstr>PowerPoint Presentation</vt:lpstr>
      <vt:lpstr>PowerPoint Presentation</vt:lpstr>
      <vt:lpstr>Example 1</vt:lpstr>
      <vt:lpstr>Example 2</vt:lpstr>
      <vt:lpstr>PowerPoint Presentation</vt:lpstr>
      <vt:lpstr>Example 1</vt:lpstr>
      <vt:lpstr>Example 2 </vt:lpstr>
      <vt:lpstr>Example 3</vt:lpstr>
      <vt:lpstr>PowerPoint Presentation</vt:lpstr>
      <vt:lpstr>Example 1</vt:lpstr>
      <vt:lpstr>Example 2</vt:lpstr>
      <vt:lpstr>Example 3 - from presentation with Capacitor status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F.Garcia</cp:lastModifiedBy>
  <cp:revision>112</cp:revision>
  <cp:lastPrinted>2016-01-21T20:53:15Z</cp:lastPrinted>
  <dcterms:created xsi:type="dcterms:W3CDTF">2016-01-21T15:20:31Z</dcterms:created>
  <dcterms:modified xsi:type="dcterms:W3CDTF">2019-11-13T21:46:14Z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