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341" r:id="rId10"/>
    <p:sldId id="344" r:id="rId11"/>
    <p:sldId id="334" r:id="rId12"/>
    <p:sldId id="343" r:id="rId13"/>
    <p:sldId id="342" r:id="rId14"/>
    <p:sldId id="338" r:id="rId15"/>
    <p:sldId id="29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15" d="100"/>
          <a:sy n="115" d="100"/>
        </p:scale>
        <p:origin x="108" y="1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November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November 13,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487640"/>
              </p:ext>
            </p:extLst>
          </p:nvPr>
        </p:nvGraphicFramePr>
        <p:xfrm>
          <a:off x="228600" y="927611"/>
          <a:ext cx="8686799" cy="1752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Lower Rio Grande Valley Hub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Consider delivering after MMS/OS Tech Refresh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Priority/Rank discussion awaiting additional hub definition factors to be discussed at November PRS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04588"/>
              </p:ext>
            </p:extLst>
          </p:nvPr>
        </p:nvGraphicFramePr>
        <p:xfrm>
          <a:off x="4729051" y="6361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60194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2790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2940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60193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90600"/>
            <a:ext cx="8949560" cy="5250031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2019 October Release </a:t>
            </a:r>
            <a:r>
              <a:rPr lang="en-US" sz="1800" dirty="0"/>
              <a:t>– </a:t>
            </a:r>
            <a:r>
              <a:rPr lang="en-US" sz="1800" dirty="0" smtClean="0"/>
              <a:t>R5 </a:t>
            </a:r>
            <a:r>
              <a:rPr lang="en-US" sz="1800" dirty="0"/>
              <a:t>– </a:t>
            </a:r>
            <a:r>
              <a:rPr lang="en-US" sz="1800" dirty="0" smtClean="0"/>
              <a:t>10/15/2019 </a:t>
            </a:r>
            <a:r>
              <a:rPr lang="en-US" sz="1800" dirty="0"/>
              <a:t>– </a:t>
            </a:r>
            <a:r>
              <a:rPr lang="en-US" sz="1800" dirty="0" smtClean="0"/>
              <a:t>10/17/2019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NPRR895 – Inclusion of PVGRs in Real-Time Ancillary Service Imbalance Payment or </a:t>
            </a:r>
            <a:r>
              <a:rPr lang="en-US" sz="1400" dirty="0" smtClean="0"/>
              <a:t>Charge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NPRR914 </a:t>
            </a:r>
            <a:r>
              <a:rPr lang="en-US" sz="1400" dirty="0"/>
              <a:t>– Addition of Controllable Load Resources to 60-Day Reports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NPRR923 </a:t>
            </a:r>
            <a:r>
              <a:rPr lang="en-US" sz="1400" dirty="0"/>
              <a:t>– Revision to Weather Responsiveness Determination Process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OBDRR007 – Revisions to the ORDC Methodology to Include (PVGRs)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PGRR061 </a:t>
            </a:r>
            <a:r>
              <a:rPr lang="en-US" sz="1400" dirty="0"/>
              <a:t>– Related to NPRR866, Mapping Registered Distributed Generation and Load Resources </a:t>
            </a:r>
            <a:r>
              <a:rPr lang="en-US" sz="1400" dirty="0" smtClean="0"/>
              <a:t>	to </a:t>
            </a:r>
            <a:r>
              <a:rPr lang="en-US" sz="1400" dirty="0"/>
              <a:t>Transmission Loads in the Network Operations Model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12/10/2019 </a:t>
            </a:r>
            <a:r>
              <a:rPr lang="en-US" sz="1800" dirty="0"/>
              <a:t>– </a:t>
            </a:r>
            <a:r>
              <a:rPr lang="en-US" sz="1800" dirty="0" smtClean="0"/>
              <a:t>12/12/2019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NPRR911 </a:t>
            </a:r>
            <a:r>
              <a:rPr lang="en-US" sz="1400" dirty="0"/>
              <a:t>– Improved Calculation of Real-Time LMPs at Logical Resource Nodes for On-Line </a:t>
            </a:r>
            <a:r>
              <a:rPr lang="en-US" sz="1400" dirty="0" smtClean="0"/>
              <a:t>	Combined </a:t>
            </a:r>
            <a:r>
              <a:rPr lang="en-US" sz="1400" dirty="0"/>
              <a:t>Cycle Generation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NPRR952 – </a:t>
            </a:r>
            <a:r>
              <a:rPr lang="en-US" sz="1400" dirty="0"/>
              <a:t>Use of Katy Hub for the Fuel Index Price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PGRR072 – </a:t>
            </a:r>
            <a:r>
              <a:rPr lang="en-US" sz="1400" dirty="0"/>
              <a:t>Treatment of Generation Resource Retirement and Mothball in Regional Transmission </a:t>
            </a:r>
            <a:r>
              <a:rPr lang="en-US" sz="1400" dirty="0" smtClean="0"/>
              <a:t>	Plan </a:t>
            </a:r>
            <a:r>
              <a:rPr lang="en-US" sz="1400" dirty="0"/>
              <a:t>and Geomagnetic Disturbance Vulnerability Assessment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2019 </a:t>
            </a:r>
            <a:r>
              <a:rPr lang="en-US" sz="1800" dirty="0"/>
              <a:t>December Release – </a:t>
            </a:r>
            <a:r>
              <a:rPr lang="en-US" sz="1800" dirty="0" smtClean="0"/>
              <a:t>Off-Cycle </a:t>
            </a:r>
            <a:r>
              <a:rPr lang="en-US" sz="1800" dirty="0"/>
              <a:t>– </a:t>
            </a:r>
            <a:r>
              <a:rPr lang="en-US" sz="1800" dirty="0" smtClean="0"/>
              <a:t>12/16/2019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NPRR920 </a:t>
            </a:r>
            <a:r>
              <a:rPr lang="en-US" sz="1400" dirty="0"/>
              <a:t>– Change to Ramp Rate Calculation in Resource Limit Calculator</a:t>
            </a:r>
          </a:p>
          <a:p>
            <a:pPr>
              <a:tabLst>
                <a:tab pos="7199313" algn="l"/>
              </a:tabLst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401140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RR917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025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PGRR070(a) – Sect. 3.1.8, paragraphs (1) and (2)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5566" y="280569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73158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845627"/>
                <a:gridCol w="709823"/>
                <a:gridCol w="1239992"/>
                <a:gridCol w="1905000"/>
                <a:gridCol w="410692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strike="sngStrike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,NPRR887,NPRR904,</a:t>
                      </a:r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NPRR905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NPRR929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SCR799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PGRR070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,OBDRR009</a:t>
                      </a:r>
                      <a:endParaRPr lang="en-US" sz="800" b="0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>
                <a:solidFill>
                  <a:srgbClr val="FF0000"/>
                </a:solidFill>
              </a:rPr>
              <a:t>12/9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 smtClean="0"/>
              <a:t>(Go-Live in early 2020)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86236" y="1360234"/>
            <a:ext cx="2783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69441" y="4457516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4567778" y="349791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51917" y="377491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8" name="TextBox 12"/>
          <p:cNvSpPr txBox="1">
            <a:spLocks noChangeArrowheads="1"/>
          </p:cNvSpPr>
          <p:nvPr/>
        </p:nvSpPr>
        <p:spPr bwMode="auto">
          <a:xfrm>
            <a:off x="6014376" y="258817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10/18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6019800" y="32571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11/1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89216" y="1371600"/>
            <a:ext cx="2783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401" y="3563928"/>
            <a:ext cx="2783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7465372" y="2863827"/>
            <a:ext cx="15183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12/16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7585840" y="2760426"/>
            <a:ext cx="282512" cy="476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7585840" y="2013194"/>
            <a:ext cx="282512" cy="74739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8558578" y="2574120"/>
            <a:ext cx="318722" cy="4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590349" y="1476526"/>
            <a:ext cx="318722" cy="4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8456648" y="2567850"/>
            <a:ext cx="53412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FF0000"/>
                </a:solidFill>
              </a:rPr>
              <a:t>1/9/2020</a:t>
            </a:r>
            <a:endParaRPr lang="en-US" sz="700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458200" y="1481052"/>
            <a:ext cx="53412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 smtClean="0">
                <a:solidFill>
                  <a:srgbClr val="FF0000"/>
                </a:solidFill>
              </a:rPr>
              <a:t>1/9/2020</a:t>
            </a:r>
            <a:endParaRPr lang="en-US" sz="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352590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77405" y="1282521"/>
            <a:ext cx="370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667392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66885"/>
            <a:ext cx="248539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NPRR863 </a:t>
            </a:r>
            <a:r>
              <a:rPr lang="en-US" sz="800" b="0" kern="0" dirty="0" smtClean="0">
                <a:solidFill>
                  <a:srgbClr val="FF0000"/>
                </a:solidFill>
              </a:rPr>
              <a:t>Ph2 </a:t>
            </a:r>
            <a:r>
              <a:rPr lang="en-US" sz="800" b="0" kern="0" dirty="0">
                <a:solidFill>
                  <a:srgbClr val="FF0000"/>
                </a:solidFill>
              </a:rPr>
              <a:t>– </a:t>
            </a:r>
            <a:r>
              <a:rPr lang="en-US" sz="800" b="0" kern="0" dirty="0" smtClean="0">
                <a:solidFill>
                  <a:srgbClr val="FF0000"/>
                </a:solidFill>
              </a:rPr>
              <a:t>ECRS </a:t>
            </a:r>
            <a:r>
              <a:rPr lang="en-US" sz="800" b="0" kern="0" dirty="0">
                <a:solidFill>
                  <a:srgbClr val="FF0000"/>
                </a:solidFill>
              </a:rPr>
              <a:t>portion</a:t>
            </a:r>
            <a:endParaRPr lang="en-US" sz="800" b="0" kern="0" dirty="0" smtClean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06449" y="4738941"/>
            <a:ext cx="3657599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42345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66700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March/April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RARF Go-Live for View/Update</a:t>
            </a:r>
            <a:endParaRPr lang="en-US" sz="1200" b="0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2758901" y="1355716"/>
            <a:ext cx="370549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500735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95364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7466499" y="2333219"/>
            <a:ext cx="151247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Future Year Go-Live Targets</a:t>
            </a:r>
            <a:endParaRPr lang="en-US" sz="1200" b="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</a:t>
            </a:r>
            <a:endParaRPr lang="en-US" sz="1200" b="0" kern="0" dirty="0"/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7467600" y="4295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224931" y="4351123"/>
            <a:ext cx="1540991" cy="520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eft Brace 36"/>
          <p:cNvSpPr/>
          <p:nvPr/>
        </p:nvSpPr>
        <p:spPr>
          <a:xfrm>
            <a:off x="1789018" y="3825662"/>
            <a:ext cx="178308" cy="6132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20523023">
            <a:off x="226046" y="4439050"/>
            <a:ext cx="1415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rgbClr val="FF0000"/>
                </a:solidFill>
              </a:rPr>
              <a:t>11/1/2019 effective date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58290" y="3505331"/>
            <a:ext cx="14536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81416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1/9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552509"/>
              </p:ext>
            </p:extLst>
          </p:nvPr>
        </p:nvGraphicFramePr>
        <p:xfrm>
          <a:off x="76200" y="1127640"/>
          <a:ext cx="8991599" cy="2971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PGRR070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Revised Responsibilities for Performing Geomagnetic Disturbance (GMD)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Vulnerability Assessments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Must-Run Alternative (MRA) Details and Revisions Resulting from PUCT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Project No. 46369, Rulemaking Relating to Reliability Must-Run Service</a:t>
                      </a:r>
                      <a:endParaRPr lang="en-US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$500k-$700k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NPRR935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Post All Wind and Solar Forecasts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NPRR952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Use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Katy Hub for the Fuel Index Price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SCR802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Enhance Communications of System Inertia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NPRR863 Phase 2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ERCOT Contingency Reserve Service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(ECRS)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2021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$1.9M-$2.9M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3138491"/>
            <a:ext cx="20968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Initial manual implementation expected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15902"/>
              </p:ext>
            </p:extLst>
          </p:nvPr>
        </p:nvGraphicFramePr>
        <p:xfrm>
          <a:off x="152401" y="887766"/>
          <a:ext cx="8840750" cy="1943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8" y="84101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09206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2.25M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2.82M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0.69M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0.03M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1.71M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1.15M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1.60M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10/31/2019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148959</TotalTime>
  <Words>1192</Words>
  <Application>Microsoft Office PowerPoint</Application>
  <PresentationFormat>On-screen Show (4:3)</PresentationFormat>
  <Paragraphs>712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2020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1736</cp:revision>
  <cp:lastPrinted>2019-08-23T15:58:44Z</cp:lastPrinted>
  <dcterms:created xsi:type="dcterms:W3CDTF">2016-01-21T15:20:31Z</dcterms:created>
  <dcterms:modified xsi:type="dcterms:W3CDTF">2019-11-12T17:58:04Z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