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2"/>
  </p:notesMasterIdLst>
  <p:sldIdLst>
    <p:sldId id="267" r:id="rId3"/>
    <p:sldId id="260" r:id="rId4"/>
    <p:sldId id="258" r:id="rId5"/>
    <p:sldId id="264" r:id="rId6"/>
    <p:sldId id="269" r:id="rId7"/>
    <p:sldId id="259" r:id="rId8"/>
    <p:sldId id="265" r:id="rId9"/>
    <p:sldId id="271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78059" autoAdjust="0"/>
  </p:normalViewPr>
  <p:slideViewPr>
    <p:cSldViewPr snapToGrid="0">
      <p:cViewPr varScale="1">
        <p:scale>
          <a:sx n="69" d="100"/>
          <a:sy n="69" d="100"/>
        </p:scale>
        <p:origin x="15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Maximum Effective GIC Flow Distribution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ACC8"/>
            </a:solidFill>
            <a:ln>
              <a:solidFill>
                <a:srgbClr val="00ACC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Sheet1!$Q$5:$Q$11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61-70</c:v>
                </c:pt>
              </c:strCache>
            </c:strRef>
          </c:cat>
          <c:val>
            <c:numRef>
              <c:f>Sheet1!$R$5:$R$11</c:f>
              <c:numCache>
                <c:formatCode>0.00</c:formatCode>
                <c:ptCount val="7"/>
                <c:pt idx="0">
                  <c:v>90.715372907153721</c:v>
                </c:pt>
                <c:pt idx="1">
                  <c:v>8.0669710806697097</c:v>
                </c:pt>
                <c:pt idx="2">
                  <c:v>0.98934550989345504</c:v>
                </c:pt>
                <c:pt idx="3">
                  <c:v>0.15220700152207001</c:v>
                </c:pt>
                <c:pt idx="4">
                  <c:v>0</c:v>
                </c:pt>
                <c:pt idx="5">
                  <c:v>0</c:v>
                </c:pt>
                <c:pt idx="6">
                  <c:v>7.6103500761035003E-2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44408544"/>
        <c:axId val="144406976"/>
      </c:barChart>
      <c:catAx>
        <c:axId val="1444085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</a:rPr>
                  <a:t>Effective GIC Per Phase (A) Range</a:t>
                </a:r>
                <a:endParaRPr lang="en-US" sz="10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06976"/>
        <c:crosses val="autoZero"/>
        <c:auto val="1"/>
        <c:lblAlgn val="ctr"/>
        <c:lblOffset val="100"/>
        <c:noMultiLvlLbl val="0"/>
      </c:catAx>
      <c:valAx>
        <c:axId val="14440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Transformers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0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Maximum Effective GIC Flow Distribution</a:t>
            </a:r>
            <a:endParaRPr lang="en-US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ACC8"/>
            </a:solidFill>
            <a:ln w="6350">
              <a:solidFill>
                <a:srgbClr val="00ACC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Sheet1!$Q$33:$Q$39</c:f>
              <c:strCache>
                <c:ptCount val="7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61-70</c:v>
                </c:pt>
              </c:strCache>
            </c:strRef>
          </c:cat>
          <c:val>
            <c:numRef>
              <c:f>Sheet1!$R$33:$R$39</c:f>
              <c:numCache>
                <c:formatCode>0.00</c:formatCode>
                <c:ptCount val="7"/>
                <c:pt idx="0">
                  <c:v>90.653495440729486</c:v>
                </c:pt>
                <c:pt idx="1">
                  <c:v>8.1306990881458976</c:v>
                </c:pt>
                <c:pt idx="2">
                  <c:v>0.9878419452887538</c:v>
                </c:pt>
                <c:pt idx="3">
                  <c:v>0.1519756838905775</c:v>
                </c:pt>
                <c:pt idx="4">
                  <c:v>0</c:v>
                </c:pt>
                <c:pt idx="5">
                  <c:v>0</c:v>
                </c:pt>
                <c:pt idx="6">
                  <c:v>7.598784194528875E-2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44408936"/>
        <c:axId val="144407760"/>
      </c:barChart>
      <c:catAx>
        <c:axId val="144408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</a:rPr>
                  <a:t>Effective GIC Per Phase (A) Range</a:t>
                </a:r>
                <a:endParaRPr lang="en-US" sz="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07760"/>
        <c:crosses val="autoZero"/>
        <c:auto val="1"/>
        <c:lblAlgn val="ctr"/>
        <c:lblOffset val="100"/>
        <c:noMultiLvlLbl val="0"/>
      </c:catAx>
      <c:valAx>
        <c:axId val="14440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  <a:r>
                  <a:rPr lang="en-US" baseline="0"/>
                  <a:t> of Transformers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408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Maximum Effective GIC Flow Distribution</a:t>
            </a:r>
            <a:endParaRPr lang="en-US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ACC8"/>
            </a:solidFill>
            <a:ln>
              <a:solidFill>
                <a:srgbClr val="00ACC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Sheet5!$O$5:$O$14</c:f>
              <c:strCache>
                <c:ptCount val="10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61-70</c:v>
                </c:pt>
                <c:pt idx="7">
                  <c:v>71-80</c:v>
                </c:pt>
                <c:pt idx="8">
                  <c:v>81-90</c:v>
                </c:pt>
                <c:pt idx="9">
                  <c:v>91-100</c:v>
                </c:pt>
              </c:strCache>
            </c:strRef>
          </c:cat>
          <c:val>
            <c:numRef>
              <c:f>Sheet5!$P$5:$P$14</c:f>
              <c:numCache>
                <c:formatCode>0.00</c:formatCode>
                <c:ptCount val="10"/>
                <c:pt idx="0">
                  <c:v>85.307692307692307</c:v>
                </c:pt>
                <c:pt idx="1">
                  <c:v>10.615384615384615</c:v>
                </c:pt>
                <c:pt idx="2">
                  <c:v>3.0769230769230771</c:v>
                </c:pt>
                <c:pt idx="3">
                  <c:v>0.69230769230769229</c:v>
                </c:pt>
                <c:pt idx="4">
                  <c:v>0.23076923076923078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7.6923076923076927E-2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-27"/>
        <c:axId val="147306664"/>
        <c:axId val="147299216"/>
      </c:barChart>
      <c:catAx>
        <c:axId val="147306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</a:rPr>
                  <a:t>Effective GIC Per Phase (A) Range</a:t>
                </a:r>
                <a:endParaRPr lang="en-US" sz="10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299216"/>
        <c:crosses val="autoZero"/>
        <c:auto val="1"/>
        <c:lblAlgn val="ctr"/>
        <c:lblOffset val="100"/>
        <c:noMultiLvlLbl val="0"/>
      </c:catAx>
      <c:valAx>
        <c:axId val="1472992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Transformers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306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Maximum Effective GIC Flow Distribution</a:t>
            </a:r>
            <a:endParaRPr lang="en-US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ACC8"/>
            </a:solidFill>
            <a:ln>
              <a:solidFill>
                <a:srgbClr val="00ACC8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Sheet5!$O$31:$O$40</c:f>
              <c:strCache>
                <c:ptCount val="10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61-70</c:v>
                </c:pt>
                <c:pt idx="7">
                  <c:v>71-80</c:v>
                </c:pt>
                <c:pt idx="8">
                  <c:v>81-90</c:v>
                </c:pt>
                <c:pt idx="9">
                  <c:v>91-100</c:v>
                </c:pt>
              </c:strCache>
            </c:strRef>
          </c:cat>
          <c:val>
            <c:numRef>
              <c:f>Sheet5!$P$31:$P$40</c:f>
              <c:numCache>
                <c:formatCode>0.00</c:formatCode>
                <c:ptCount val="10"/>
                <c:pt idx="0">
                  <c:v>85.176651305683563</c:v>
                </c:pt>
                <c:pt idx="1">
                  <c:v>10.599078341013826</c:v>
                </c:pt>
                <c:pt idx="2">
                  <c:v>3.225806451612903</c:v>
                </c:pt>
                <c:pt idx="3">
                  <c:v>0.61443932411674351</c:v>
                </c:pt>
                <c:pt idx="4">
                  <c:v>0.30721966205837176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7.6804915514592939E-2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-27"/>
        <c:axId val="147302744"/>
        <c:axId val="147300000"/>
      </c:barChart>
      <c:catAx>
        <c:axId val="1473027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</a:rPr>
                  <a:t>Effective GIC Per Phase (A) Range</a:t>
                </a:r>
                <a:endParaRPr lang="en-US" sz="10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300000"/>
        <c:crosses val="autoZero"/>
        <c:auto val="1"/>
        <c:lblAlgn val="ctr"/>
        <c:lblOffset val="100"/>
        <c:noMultiLvlLbl val="0"/>
      </c:catAx>
      <c:valAx>
        <c:axId val="1473000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Transformers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302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407A6-5810-495E-888F-5A9BD864ECB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9B6-FB80-4FA8-8010-37D74A129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4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529B6-FB80-4FA8-8010-37D74A1296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2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64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00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2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54068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7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1" dirty="0" smtClean="0">
                <a:solidFill>
                  <a:schemeClr val="tx2"/>
                </a:solidFill>
              </a:rPr>
              <a:t>Final GIC Flows for the Benchmark and Supplemental </a:t>
            </a:r>
            <a:r>
              <a:rPr lang="en-US" altLang="en-US" sz="2000" b="1" dirty="0">
                <a:solidFill>
                  <a:schemeClr val="tx2"/>
                </a:solidFill>
              </a:rPr>
              <a:t>GMD </a:t>
            </a:r>
            <a:r>
              <a:rPr lang="en-US" altLang="en-US" sz="2000" b="1" dirty="0" smtClean="0">
                <a:solidFill>
                  <a:schemeClr val="tx2"/>
                </a:solidFill>
              </a:rPr>
              <a:t>Events</a:t>
            </a:r>
            <a:endParaRPr lang="en-US" altLang="en-US" sz="20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Minnie Han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November 15, </a:t>
            </a:r>
            <a:r>
              <a:rPr lang="en-US" dirty="0">
                <a:solidFill>
                  <a:schemeClr val="tx2"/>
                </a:solidFill>
              </a:rPr>
              <a:t>2019</a:t>
            </a:r>
          </a:p>
          <a:p>
            <a:r>
              <a:rPr lang="en-US" dirty="0">
                <a:solidFill>
                  <a:schemeClr val="tx2"/>
                </a:solidFill>
              </a:rPr>
              <a:t>PGDTF Meeting</a:t>
            </a:r>
          </a:p>
        </p:txBody>
      </p:sp>
    </p:spTree>
    <p:extLst>
      <p:ext uri="{BB962C8B-B14F-4D97-AF65-F5344CB8AC3E}">
        <p14:creationId xmlns:p14="http://schemas.microsoft.com/office/powerpoint/2010/main" val="18728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Final GIC flow results were posted on November 8, 2019.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4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Event - GIC Flow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46909"/>
            <a:ext cx="8534400" cy="46731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were no transformers with a maximum effective GIC flow above the 75 A per phase threshold.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was one transformer with a maximum effective GIC flow above 65 A per phase.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majority of the transformers had maximum GIC flows below 10 A per phase.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3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CC8"/>
                </a:solidFill>
              </a:rPr>
              <a:t>Maximum Effective GIC Distribution:</a:t>
            </a:r>
            <a:br>
              <a:rPr lang="en-US" sz="2400" dirty="0" smtClean="0">
                <a:solidFill>
                  <a:srgbClr val="00ACC8"/>
                </a:solidFill>
              </a:rPr>
            </a:br>
            <a:r>
              <a:rPr lang="en-US" sz="2400" dirty="0" smtClean="0">
                <a:solidFill>
                  <a:srgbClr val="00ACC8"/>
                </a:solidFill>
              </a:rPr>
              <a:t>Benchmark Event for 2022 Summer Peak Case</a:t>
            </a:r>
            <a:endParaRPr lang="en-US" sz="2400" dirty="0">
              <a:solidFill>
                <a:srgbClr val="00ACC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423210"/>
            <a:ext cx="8534400" cy="629575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/>
              <a:t>These numbers reflect the percentage of transformers with maximum effective GIC flows in the specified ranges.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043408"/>
              </p:ext>
            </p:extLst>
          </p:nvPr>
        </p:nvGraphicFramePr>
        <p:xfrm>
          <a:off x="740568" y="1287823"/>
          <a:ext cx="7662863" cy="400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817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ACC8"/>
                </a:solidFill>
              </a:rPr>
              <a:t>Maximum Effective GIC </a:t>
            </a:r>
            <a:r>
              <a:rPr lang="en-US" sz="2400" dirty="0" smtClean="0">
                <a:solidFill>
                  <a:srgbClr val="00ACC8"/>
                </a:solidFill>
              </a:rPr>
              <a:t>Distribution:</a:t>
            </a:r>
            <a:br>
              <a:rPr lang="en-US" sz="2400" dirty="0" smtClean="0">
                <a:solidFill>
                  <a:srgbClr val="00ACC8"/>
                </a:solidFill>
              </a:rPr>
            </a:br>
            <a:r>
              <a:rPr lang="en-US" sz="2400" dirty="0" smtClean="0">
                <a:solidFill>
                  <a:srgbClr val="00ACC8"/>
                </a:solidFill>
              </a:rPr>
              <a:t>Benchmark </a:t>
            </a:r>
            <a:r>
              <a:rPr lang="en-US" sz="2400" dirty="0">
                <a:solidFill>
                  <a:srgbClr val="00ACC8"/>
                </a:solidFill>
              </a:rPr>
              <a:t>Event for 2022 </a:t>
            </a:r>
            <a:r>
              <a:rPr lang="en-US" sz="2400" dirty="0" smtClean="0">
                <a:solidFill>
                  <a:srgbClr val="00ACC8"/>
                </a:solidFill>
              </a:rPr>
              <a:t>Minimum Load Case</a:t>
            </a:r>
            <a:endParaRPr lang="en-US" sz="2400" dirty="0">
              <a:solidFill>
                <a:srgbClr val="00ACC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5410042"/>
            <a:ext cx="8534400" cy="86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/>
              <a:t>These numbers reflect the percentage of transformers with maximum effective GIC flows in the specified ranges. </a:t>
            </a:r>
            <a:endParaRPr lang="en-US" sz="1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637193"/>
              </p:ext>
            </p:extLst>
          </p:nvPr>
        </p:nvGraphicFramePr>
        <p:xfrm>
          <a:off x="692727" y="1274619"/>
          <a:ext cx="7605929" cy="399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837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Event – GIC Flow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was one transformer with a maximum effective GIC value above 85 A per phase.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Deadline for thermal assessment is May 8, </a:t>
            </a:r>
            <a:r>
              <a:rPr lang="en-US" dirty="0" smtClean="0"/>
              <a:t>2021.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Most of the transformers had a maximum effective GIC value less than 50 A per phase—the majority of those being below 10 A per phase.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ACC8"/>
                </a:solidFill>
              </a:rPr>
              <a:t>Maximum Effective GIC Distribution:</a:t>
            </a:r>
            <a:br>
              <a:rPr lang="en-US" sz="2400" dirty="0">
                <a:solidFill>
                  <a:srgbClr val="00ACC8"/>
                </a:solidFill>
              </a:rPr>
            </a:br>
            <a:r>
              <a:rPr lang="en-US" sz="2400" dirty="0" smtClean="0">
                <a:solidFill>
                  <a:srgbClr val="00ACC8"/>
                </a:solidFill>
              </a:rPr>
              <a:t>Supplemental </a:t>
            </a:r>
            <a:r>
              <a:rPr lang="en-US" sz="2400" dirty="0">
                <a:solidFill>
                  <a:srgbClr val="00ACC8"/>
                </a:solidFill>
              </a:rPr>
              <a:t>Event for 2022 </a:t>
            </a:r>
            <a:r>
              <a:rPr lang="en-US" sz="2400" dirty="0" smtClean="0">
                <a:solidFill>
                  <a:srgbClr val="00ACC8"/>
                </a:solidFill>
              </a:rPr>
              <a:t>Summer Peak Case</a:t>
            </a:r>
            <a:endParaRPr lang="en-US" sz="2400" dirty="0">
              <a:solidFill>
                <a:srgbClr val="00ACC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508810"/>
            <a:ext cx="8534400" cy="62957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1600" dirty="0">
                <a:solidFill>
                  <a:prstClr val="black"/>
                </a:solidFill>
              </a:rPr>
              <a:t>These numbers reflect the percentage of transformers </a:t>
            </a:r>
            <a:r>
              <a:rPr lang="en-US" sz="1600" dirty="0" smtClean="0">
                <a:solidFill>
                  <a:prstClr val="black"/>
                </a:solidFill>
              </a:rPr>
              <a:t>with </a:t>
            </a:r>
            <a:r>
              <a:rPr lang="en-US" sz="1600" dirty="0">
                <a:solidFill>
                  <a:prstClr val="black"/>
                </a:solidFill>
              </a:rPr>
              <a:t>maximum effective GIC flows in </a:t>
            </a:r>
            <a:r>
              <a:rPr lang="en-US" sz="1600" dirty="0" smtClean="0">
                <a:solidFill>
                  <a:prstClr val="black"/>
                </a:solidFill>
              </a:rPr>
              <a:t>the specified </a:t>
            </a:r>
            <a:r>
              <a:rPr lang="en-US" sz="1600" dirty="0">
                <a:solidFill>
                  <a:prstClr val="black"/>
                </a:solidFill>
              </a:rPr>
              <a:t>ranges.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418067"/>
              </p:ext>
            </p:extLst>
          </p:nvPr>
        </p:nvGraphicFramePr>
        <p:xfrm>
          <a:off x="640772" y="1094509"/>
          <a:ext cx="7969828" cy="4414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564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ACC8"/>
                </a:solidFill>
              </a:rPr>
              <a:t>Maximum Effective GIC Distribution:</a:t>
            </a:r>
            <a:br>
              <a:rPr lang="en-US" sz="2400" dirty="0">
                <a:solidFill>
                  <a:srgbClr val="00ACC8"/>
                </a:solidFill>
              </a:rPr>
            </a:br>
            <a:r>
              <a:rPr lang="en-US" sz="2400" dirty="0" smtClean="0">
                <a:solidFill>
                  <a:srgbClr val="00ACC8"/>
                </a:solidFill>
              </a:rPr>
              <a:t>Supplemental </a:t>
            </a:r>
            <a:r>
              <a:rPr lang="en-US" sz="2400" dirty="0">
                <a:solidFill>
                  <a:srgbClr val="00ACC8"/>
                </a:solidFill>
              </a:rPr>
              <a:t>Event for 2022 </a:t>
            </a:r>
            <a:r>
              <a:rPr lang="en-US" sz="2400" dirty="0" smtClean="0">
                <a:solidFill>
                  <a:srgbClr val="00ACC8"/>
                </a:solidFill>
              </a:rPr>
              <a:t>Minimum Load Case</a:t>
            </a:r>
            <a:endParaRPr lang="en-US" sz="2400" dirty="0">
              <a:solidFill>
                <a:srgbClr val="00ACC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508810"/>
            <a:ext cx="8534400" cy="62957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1600" dirty="0">
                <a:solidFill>
                  <a:prstClr val="black"/>
                </a:solidFill>
              </a:rPr>
              <a:t>These numbers reflect the percentage of transformers </a:t>
            </a:r>
            <a:r>
              <a:rPr lang="en-US" sz="1600" dirty="0" smtClean="0">
                <a:solidFill>
                  <a:prstClr val="black"/>
                </a:solidFill>
              </a:rPr>
              <a:t>with </a:t>
            </a:r>
            <a:r>
              <a:rPr lang="en-US" sz="1600" dirty="0">
                <a:solidFill>
                  <a:prstClr val="black"/>
                </a:solidFill>
              </a:rPr>
              <a:t>maximum effective GIC flows in </a:t>
            </a:r>
            <a:r>
              <a:rPr lang="en-US" sz="1600" dirty="0" smtClean="0">
                <a:solidFill>
                  <a:prstClr val="black"/>
                </a:solidFill>
              </a:rPr>
              <a:t>the specified </a:t>
            </a:r>
            <a:r>
              <a:rPr lang="en-US" sz="1600" dirty="0">
                <a:solidFill>
                  <a:prstClr val="black"/>
                </a:solidFill>
              </a:rPr>
              <a:t>ranges.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571646"/>
              </p:ext>
            </p:extLst>
          </p:nvPr>
        </p:nvGraphicFramePr>
        <p:xfrm>
          <a:off x="637032" y="1092258"/>
          <a:ext cx="7973568" cy="4416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9987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274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</TotalTime>
  <Words>307</Words>
  <Application>Microsoft Office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1_Office Theme</vt:lpstr>
      <vt:lpstr>1_Custom Design</vt:lpstr>
      <vt:lpstr>PowerPoint Presentation</vt:lpstr>
      <vt:lpstr>Disclaimer </vt:lpstr>
      <vt:lpstr>Benchmark Event - GIC Flow Summary</vt:lpstr>
      <vt:lpstr>Maximum Effective GIC Distribution: Benchmark Event for 2022 Summer Peak Case</vt:lpstr>
      <vt:lpstr>Maximum Effective GIC Distribution: Benchmark Event for 2022 Minimum Load Case</vt:lpstr>
      <vt:lpstr>Supplemental Event – GIC Flow Summary</vt:lpstr>
      <vt:lpstr>Maximum Effective GIC Distribution: Supplemental Event for 2022 Summer Peak Case</vt:lpstr>
      <vt:lpstr>Maximum Effective GIC Distribution: Supplemental Event for 2022 Minimum Load Case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Han, Minnie</dc:creator>
  <cp:lastModifiedBy>Han, Minnie</cp:lastModifiedBy>
  <cp:revision>44</cp:revision>
  <dcterms:created xsi:type="dcterms:W3CDTF">2019-07-15T15:06:42Z</dcterms:created>
  <dcterms:modified xsi:type="dcterms:W3CDTF">2019-11-12T21:29:47Z</dcterms:modified>
</cp:coreProperties>
</file>