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6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1" autoAdjust="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13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-431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D098B8-B5B1-9F40-BF24-EB72FB0407B2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635C57-27A1-3442-AE59-ED75B2152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457200" rtl="0" eaLnBrk="1" latinLnBrk="0" hangingPunct="1">
      <a:buFont typeface="Arial"/>
      <a:buChar char="•"/>
      <a:defRPr sz="1400" kern="1200">
        <a:solidFill>
          <a:schemeClr val="tx1"/>
        </a:solidFill>
        <a:latin typeface="Arial"/>
        <a:ea typeface="+mn-ea"/>
        <a:cs typeface="Arial"/>
      </a:defRPr>
    </a:lvl1pPr>
    <a:lvl2pPr marL="628650" indent="-171450" algn="l" defTabSz="457200" rtl="0" eaLnBrk="1" latinLnBrk="0" hangingPunct="1">
      <a:buFont typeface="Lucida Grande"/>
      <a:buChar char="-"/>
      <a:defRPr sz="1400" kern="1200">
        <a:solidFill>
          <a:schemeClr val="tx1"/>
        </a:solidFill>
        <a:latin typeface="Arial"/>
        <a:ea typeface="+mn-ea"/>
        <a:cs typeface="Arial"/>
      </a:defRPr>
    </a:lvl2pPr>
    <a:lvl3pPr marL="1085850" indent="-171450" algn="l" defTabSz="457200" rtl="0" eaLnBrk="1" latinLnBrk="0" hangingPunct="1">
      <a:buFont typeface="Lucida Grande"/>
      <a:buChar char="-"/>
      <a:defRPr sz="1400" kern="1200">
        <a:solidFill>
          <a:schemeClr val="tx1"/>
        </a:solidFill>
        <a:latin typeface="Arial"/>
        <a:ea typeface="+mn-ea"/>
        <a:cs typeface="Arial"/>
      </a:defRPr>
    </a:lvl3pPr>
    <a:lvl4pPr marL="1543050" indent="-171450" algn="l" defTabSz="457200" rtl="0" eaLnBrk="1" latinLnBrk="0" hangingPunct="1">
      <a:buFont typeface="Lucida Grande"/>
      <a:buChar char="-"/>
      <a:defRPr sz="1400" kern="1200">
        <a:solidFill>
          <a:schemeClr val="tx1"/>
        </a:solidFill>
        <a:latin typeface="Arial"/>
        <a:ea typeface="+mn-ea"/>
        <a:cs typeface="Arial"/>
      </a:defRPr>
    </a:lvl4pPr>
    <a:lvl5pPr marL="2000250" indent="-171450" algn="l" defTabSz="457200" rtl="0" eaLnBrk="1" latinLnBrk="0" hangingPunct="1">
      <a:buFont typeface="Lucida Grande"/>
      <a:buChar char="-"/>
      <a:defRPr sz="14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.jpeg"/><Relationship Id="rId7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CRA_2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5811838"/>
            <a:ext cx="2247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lueFACETING-01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755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4750" y="1392595"/>
            <a:ext cx="8164286" cy="615553"/>
          </a:xfrm>
        </p:spPr>
        <p:txBody>
          <a:bodyPr>
            <a:spAutoFit/>
          </a:bodyPr>
          <a:lstStyle>
            <a:lvl1pPr algn="l">
              <a:defRPr sz="3400" b="1" cap="all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749" y="2244123"/>
            <a:ext cx="8164287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53150" y="6481763"/>
            <a:ext cx="2825750" cy="160337"/>
          </a:xfrm>
        </p:spPr>
        <p:txBody>
          <a:bodyPr/>
          <a:lstStyle>
            <a:lvl1pPr algn="r"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9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BlueFACETING-01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755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53150" y="6481763"/>
            <a:ext cx="2825750" cy="160337"/>
          </a:xfrm>
        </p:spPr>
        <p:txBody>
          <a:bodyPr/>
          <a:lstStyle>
            <a:lvl1pPr algn="r"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6" descr="LCRA_288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5981290"/>
            <a:ext cx="1789116" cy="66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74060" y="147760"/>
            <a:ext cx="8104840" cy="39020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814614" y="4295506"/>
            <a:ext cx="8164286" cy="615553"/>
          </a:xfrm>
        </p:spPr>
        <p:txBody>
          <a:bodyPr>
            <a:spAutoFit/>
          </a:bodyPr>
          <a:lstStyle>
            <a:lvl1pPr algn="l">
              <a:defRPr sz="3400" b="1" cap="all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814613" y="5126716"/>
            <a:ext cx="8164287" cy="584187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2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aceting_Thinnest_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CRA_28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210300"/>
            <a:ext cx="12255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4368" y="581370"/>
            <a:ext cx="8727382" cy="584776"/>
          </a:xfrm>
        </p:spPr>
        <p:txBody>
          <a:bodyPr>
            <a:spAutoFit/>
          </a:bodyPr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94368" y="1295423"/>
            <a:ext cx="8727382" cy="4727905"/>
          </a:xfrm>
        </p:spPr>
        <p:txBody>
          <a:bodyPr/>
          <a:lstStyle>
            <a:lvl1pPr>
              <a:spcBef>
                <a:spcPts val="500"/>
              </a:spcBef>
              <a:spcAft>
                <a:spcPts val="1000"/>
              </a:spcAft>
              <a:defRPr sz="2800"/>
            </a:lvl1pPr>
            <a:lvl2pPr>
              <a:spcBef>
                <a:spcPts val="0"/>
              </a:spcBef>
              <a:defRPr sz="2800"/>
            </a:lvl2pPr>
            <a:lvl3pPr>
              <a:spcBef>
                <a:spcPts val="500"/>
              </a:spcBef>
              <a:defRPr sz="2400"/>
            </a:lvl3pPr>
            <a:lvl4pPr>
              <a:spcBef>
                <a:spcPts val="500"/>
              </a:spcBef>
              <a:defRPr sz="2200"/>
            </a:lvl4pPr>
            <a:lvl5pPr>
              <a:spcBef>
                <a:spcPts val="50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5645150" y="6391275"/>
            <a:ext cx="2895600" cy="271463"/>
          </a:xfrm>
        </p:spPr>
        <p:txBody>
          <a:bodyPr/>
          <a:lstStyle>
            <a:lvl1pPr algn="r">
              <a:defRPr dirty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540750" y="6391275"/>
            <a:ext cx="381000" cy="271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25F4C-8472-5846-93D4-3FFED33737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755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aceting_Thinnest_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LCRA_28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210300"/>
            <a:ext cx="12255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4368" y="612148"/>
            <a:ext cx="8727382" cy="523220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194367" y="1307966"/>
            <a:ext cx="4260401" cy="46925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4"/>
          </p:nvPr>
        </p:nvSpPr>
        <p:spPr>
          <a:xfrm>
            <a:off x="4659923" y="1300361"/>
            <a:ext cx="4261826" cy="46925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5645150" y="6391275"/>
            <a:ext cx="2895600" cy="271463"/>
          </a:xfrm>
        </p:spPr>
        <p:txBody>
          <a:bodyPr/>
          <a:lstStyle>
            <a:lvl1pPr algn="r">
              <a:defRPr dirty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540750" y="6391275"/>
            <a:ext cx="381000" cy="271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14927-1093-7D4E-95FB-99CC48DDAE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5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aceting_Thinnest_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LCRA_28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210300"/>
            <a:ext cx="12255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194367" y="1307965"/>
            <a:ext cx="4260401" cy="562539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194367" y="1929536"/>
            <a:ext cx="4260401" cy="40785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9923" y="1307965"/>
            <a:ext cx="4261826" cy="562539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59923" y="1929536"/>
            <a:ext cx="4261826" cy="40785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4368" y="612148"/>
            <a:ext cx="8727382" cy="523220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5645150" y="6391275"/>
            <a:ext cx="2895600" cy="271463"/>
          </a:xfrm>
        </p:spPr>
        <p:txBody>
          <a:bodyPr/>
          <a:lstStyle>
            <a:lvl1pPr algn="r">
              <a:defRPr dirty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540750" y="6391275"/>
            <a:ext cx="381000" cy="271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D1EA0-A663-7E4A-BEE5-0270CAE5D8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12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aceting_Thinnest_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LCRA_28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210300"/>
            <a:ext cx="12255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94368" y="1259118"/>
            <a:ext cx="8727382" cy="3937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68" y="5336028"/>
            <a:ext cx="8727382" cy="70250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4368" y="612148"/>
            <a:ext cx="8727382" cy="523220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5645150" y="6391275"/>
            <a:ext cx="2895600" cy="271463"/>
          </a:xfrm>
        </p:spPr>
        <p:txBody>
          <a:bodyPr/>
          <a:lstStyle>
            <a:lvl1pPr algn="r">
              <a:defRPr dirty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540750" y="6391275"/>
            <a:ext cx="381000" cy="271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D4050-8D54-A24E-9FA3-8E5AE65EDB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5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aceting_Thinnest_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LCRA_28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210300"/>
            <a:ext cx="12255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5645150" y="6391275"/>
            <a:ext cx="2895600" cy="271463"/>
          </a:xfrm>
        </p:spPr>
        <p:txBody>
          <a:bodyPr/>
          <a:lstStyle>
            <a:lvl1pPr algn="r">
              <a:defRPr dirty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540750" y="6391275"/>
            <a:ext cx="381000" cy="271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825CA-F085-0546-AFD6-8620BFEFC0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07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Faceting_Thinnest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CRA_288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256" y="4964033"/>
            <a:ext cx="1714398" cy="63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Flat-Social-Icons-72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545" y="880275"/>
            <a:ext cx="406400" cy="406400"/>
          </a:xfrm>
          <a:prstGeom prst="rect">
            <a:avLst/>
          </a:prstGeom>
        </p:spPr>
      </p:pic>
      <p:pic>
        <p:nvPicPr>
          <p:cNvPr id="3" name="Picture 2" descr="Flat-Social-Icons-51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729" y="880275"/>
            <a:ext cx="406400" cy="406400"/>
          </a:xfrm>
          <a:prstGeom prst="rect">
            <a:avLst/>
          </a:prstGeom>
        </p:spPr>
      </p:pic>
      <p:pic>
        <p:nvPicPr>
          <p:cNvPr id="4" name="Picture 3" descr="Flat-Social-Icons-54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729" y="1994610"/>
            <a:ext cx="406400" cy="406400"/>
          </a:xfrm>
          <a:prstGeom prst="rect">
            <a:avLst/>
          </a:prstGeom>
        </p:spPr>
      </p:pic>
      <p:pic>
        <p:nvPicPr>
          <p:cNvPr id="5" name="Picture 4" descr="Flat-Social-Icons-57.eps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545" y="1994610"/>
            <a:ext cx="406400" cy="406400"/>
          </a:xfrm>
          <a:prstGeom prst="rect">
            <a:avLst/>
          </a:prstGeom>
        </p:spPr>
      </p:pic>
      <p:pic>
        <p:nvPicPr>
          <p:cNvPr id="10" name="Picture 9" descr="Flat-Social-Icons-66.eps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923" y="3136778"/>
            <a:ext cx="406400" cy="4064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220451" y="1305712"/>
            <a:ext cx="476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lowercoloradoriverauthority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220451" y="2457723"/>
            <a:ext cx="476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@LCRA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220451" y="3618963"/>
            <a:ext cx="476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LCRAvideo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220451" y="5777199"/>
            <a:ext cx="476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P.O.</a:t>
            </a:r>
            <a:r>
              <a:rPr lang="en-US" baseline="0" dirty="0" smtClean="0"/>
              <a:t> Box 220, Austin, TX 78767-0220</a:t>
            </a:r>
          </a:p>
          <a:p>
            <a:pPr algn="ctr"/>
            <a:r>
              <a:rPr lang="en-US" baseline="0" dirty="0" err="1" smtClean="0"/>
              <a:t>lcra.org</a:t>
            </a:r>
            <a:r>
              <a:rPr lang="en-US" baseline="0" dirty="0" smtClean="0"/>
              <a:t> | 800-776-5272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1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0350" y="274638"/>
            <a:ext cx="8502650" cy="427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0350" y="1004888"/>
            <a:ext cx="850265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035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cap="all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A04A4C-97B7-0F47-961D-0CCA0BDFDF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3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 cap="none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457200" indent="-4572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914400" indent="-4572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6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257300" indent="-3429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714500" indent="-3429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2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171700" indent="-3429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rpg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Far West Texas Project Update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11/12/19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92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68" y="612148"/>
            <a:ext cx="8727382" cy="523220"/>
          </a:xfrm>
        </p:spPr>
        <p:txBody>
          <a:bodyPr/>
          <a:lstStyle/>
          <a:p>
            <a:r>
              <a:rPr lang="en-US" sz="2800" dirty="0" smtClean="0"/>
              <a:t>Bakersfield–Solstice </a:t>
            </a:r>
            <a:r>
              <a:rPr lang="en-US" sz="2800" dirty="0"/>
              <a:t>Transmission Line Addition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525F4C-8472-5846-93D4-3FFED33737E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6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649684"/>
              </p:ext>
            </p:extLst>
          </p:nvPr>
        </p:nvGraphicFramePr>
        <p:xfrm>
          <a:off x="457200" y="1295422"/>
          <a:ext cx="8229599" cy="2682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561"/>
                <a:gridCol w="5321016"/>
                <a:gridCol w="2424022"/>
              </a:tblGrid>
              <a:tr h="52922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Agenda Items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300" b="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922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1.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Project Overview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523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2.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Key Milestones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1800" b="0" baseline="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922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3.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Project Status</a:t>
                      </a:r>
                      <a:endParaRPr lang="en-US" sz="1800" b="0" baseline="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b="0" baseline="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922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4.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Questions</a:t>
                      </a:r>
                      <a:r>
                        <a:rPr lang="en-US" sz="1800" b="0" baseline="0" dirty="0" smtClean="0">
                          <a:solidFill>
                            <a:srgbClr val="002060"/>
                          </a:solidFill>
                        </a:rPr>
                        <a:t> / Discussion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b="0" baseline="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b="0" baseline="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92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68" y="612148"/>
            <a:ext cx="8727382" cy="523220"/>
          </a:xfrm>
        </p:spPr>
        <p:txBody>
          <a:bodyPr/>
          <a:lstStyle/>
          <a:p>
            <a:r>
              <a:rPr lang="en-US" sz="2800" dirty="0" smtClean="0"/>
              <a:t>Project Overview 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525F4C-8472-5846-93D4-3FFED33737E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0021" y="1336686"/>
            <a:ext cx="8942174" cy="4767552"/>
          </a:xfrm>
          <a:prstGeom prst="roundRect">
            <a:avLst>
              <a:gd name="adj" fmla="val 1897"/>
            </a:avLst>
          </a:prstGeom>
          <a:ln w="12700">
            <a:solidFill>
              <a:srgbClr val="0070C0"/>
            </a:solidFill>
          </a:ln>
        </p:spPr>
        <p:txBody>
          <a:bodyPr wrap="square" lIns="91440" tIns="18288" rIns="91440" bIns="18288">
            <a:noAutofit/>
          </a:bodyPr>
          <a:lstStyle/>
          <a:p>
            <a:pPr marL="0" lvl="1">
              <a:spcAft>
                <a:spcPts val="600"/>
              </a:spcAft>
              <a:defRPr/>
            </a:pPr>
            <a:endParaRPr lang="en-US" sz="8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1168" y="1336686"/>
            <a:ext cx="60219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/>
            <a:r>
              <a:rPr lang="en-US" dirty="0" smtClean="0">
                <a:solidFill>
                  <a:srgbClr val="002060"/>
                </a:solidFill>
              </a:rPr>
              <a:t>This portion of the Far West Texas project </a:t>
            </a:r>
            <a:r>
              <a:rPr lang="en-US" dirty="0">
                <a:solidFill>
                  <a:srgbClr val="002060"/>
                </a:solidFill>
              </a:rPr>
              <a:t>involves LCRA </a:t>
            </a:r>
            <a:r>
              <a:rPr lang="en-US" dirty="0" smtClean="0">
                <a:solidFill>
                  <a:srgbClr val="002060"/>
                </a:solidFill>
              </a:rPr>
              <a:t>TSC and </a:t>
            </a:r>
            <a:r>
              <a:rPr lang="en-US" dirty="0">
                <a:solidFill>
                  <a:srgbClr val="002060"/>
                </a:solidFill>
              </a:rPr>
              <a:t>American Electric Power (AEP</a:t>
            </a:r>
            <a:r>
              <a:rPr lang="en-US" dirty="0" smtClean="0">
                <a:solidFill>
                  <a:srgbClr val="002060"/>
                </a:solidFill>
              </a:rPr>
              <a:t>).</a:t>
            </a:r>
          </a:p>
          <a:p>
            <a:pPr marL="114300"/>
            <a:endParaRPr lang="en-US" dirty="0">
              <a:solidFill>
                <a:srgbClr val="002060"/>
              </a:solidFill>
            </a:endParaRPr>
          </a:p>
          <a:p>
            <a:pPr marL="114300"/>
            <a:r>
              <a:rPr lang="en-US" dirty="0" smtClean="0">
                <a:solidFill>
                  <a:srgbClr val="002060"/>
                </a:solidFill>
              </a:rPr>
              <a:t>LCRA TSC scope</a:t>
            </a:r>
          </a:p>
          <a:p>
            <a:pPr marL="457200" indent="-34290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35 miles double-circuit 345kV transmission </a:t>
            </a:r>
            <a:r>
              <a:rPr lang="en-US" dirty="0">
                <a:solidFill>
                  <a:srgbClr val="002060"/>
                </a:solidFill>
              </a:rPr>
              <a:t>line between the Bakersfield and Solstice </a:t>
            </a:r>
            <a:r>
              <a:rPr lang="en-US" dirty="0" smtClean="0">
                <a:solidFill>
                  <a:srgbClr val="002060"/>
                </a:solidFill>
              </a:rPr>
              <a:t>substations</a:t>
            </a:r>
          </a:p>
          <a:p>
            <a:pPr marL="457200" indent="-34290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Bakersfield substation terminal equipment</a:t>
            </a:r>
            <a:endParaRPr lang="en-US" dirty="0"/>
          </a:p>
          <a:p>
            <a:pPr marL="457200" indent="-342900">
              <a:buFont typeface="+mj-lt"/>
              <a:buAutoNum type="arabicPeriod"/>
            </a:pPr>
            <a:endParaRPr lang="en-US" dirty="0"/>
          </a:p>
          <a:p>
            <a:pPr marL="457200" indent="-342900">
              <a:buFont typeface="+mj-lt"/>
              <a:buAutoNum type="arabicPeriod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342900">
              <a:buFont typeface="+mj-lt"/>
              <a:buAutoNum type="arabicPeriod"/>
            </a:pPr>
            <a:endParaRPr lang="en-US" dirty="0"/>
          </a:p>
          <a:p>
            <a:pPr marL="114300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002" y="1364739"/>
            <a:ext cx="2608176" cy="25043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778" y="3873825"/>
            <a:ext cx="6442400" cy="21848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18059" y="5147259"/>
            <a:ext cx="853119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dirty="0" smtClean="0"/>
              <a:t>Bakersfield</a:t>
            </a:r>
            <a:endParaRPr lang="en-US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2635778" y="4423496"/>
            <a:ext cx="657552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dirty="0" smtClean="0"/>
              <a:t>Solstice</a:t>
            </a:r>
            <a:endParaRPr lang="en-US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2903982" y="5757131"/>
            <a:ext cx="984565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dirty="0" smtClean="0"/>
              <a:t>Fort Stockton</a:t>
            </a:r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8178973" y="3902228"/>
            <a:ext cx="792205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dirty="0" err="1" smtClean="0"/>
              <a:t>McCamey</a:t>
            </a:r>
            <a:endParaRPr lang="en-US" sz="1050" dirty="0"/>
          </a:p>
        </p:txBody>
      </p:sp>
      <p:sp>
        <p:nvSpPr>
          <p:cNvPr id="14" name="Rectangle 13"/>
          <p:cNvSpPr/>
          <p:nvPr/>
        </p:nvSpPr>
        <p:spPr>
          <a:xfrm>
            <a:off x="7043350" y="2644346"/>
            <a:ext cx="181233" cy="731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1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68" y="612148"/>
            <a:ext cx="8727382" cy="523220"/>
          </a:xfrm>
        </p:spPr>
        <p:txBody>
          <a:bodyPr/>
          <a:lstStyle/>
          <a:p>
            <a:r>
              <a:rPr lang="en-US" sz="2800" dirty="0" smtClean="0"/>
              <a:t>Key Milestones 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525F4C-8472-5846-93D4-3FFED33737E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0021" y="1336686"/>
            <a:ext cx="8942174" cy="4767552"/>
          </a:xfrm>
          <a:prstGeom prst="roundRect">
            <a:avLst>
              <a:gd name="adj" fmla="val 1897"/>
            </a:avLst>
          </a:prstGeom>
          <a:ln w="12700">
            <a:solidFill>
              <a:srgbClr val="0070C0"/>
            </a:solidFill>
          </a:ln>
        </p:spPr>
        <p:txBody>
          <a:bodyPr wrap="square" lIns="91440" tIns="18288" rIns="91440" bIns="18288">
            <a:noAutofit/>
          </a:bodyPr>
          <a:lstStyle/>
          <a:p>
            <a:pPr marL="0" lvl="1">
              <a:spcAft>
                <a:spcPts val="600"/>
              </a:spcAft>
              <a:defRPr/>
            </a:pPr>
            <a:endParaRPr lang="en-US" sz="8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1168" y="1336686"/>
            <a:ext cx="86580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B050"/>
                </a:solidFill>
              </a:rPr>
              <a:t>7/2017	→ project charter approved</a:t>
            </a:r>
            <a:endParaRPr lang="en-US" dirty="0">
              <a:solidFill>
                <a:srgbClr val="00B050"/>
              </a:solidFill>
            </a:endParaRPr>
          </a:p>
          <a:p>
            <a:pPr lvl="0"/>
            <a:r>
              <a:rPr lang="en-US" dirty="0" smtClean="0">
                <a:solidFill>
                  <a:srgbClr val="00B050"/>
                </a:solidFill>
              </a:rPr>
              <a:t>9/2017 	→ project kickoff </a:t>
            </a:r>
            <a:r>
              <a:rPr lang="en-US" dirty="0">
                <a:solidFill>
                  <a:srgbClr val="00B050"/>
                </a:solidFill>
              </a:rPr>
              <a:t>with </a:t>
            </a:r>
            <a:r>
              <a:rPr lang="en-US" dirty="0" smtClean="0">
                <a:solidFill>
                  <a:srgbClr val="00B050"/>
                </a:solidFill>
              </a:rPr>
              <a:t>LCRA TSC </a:t>
            </a:r>
            <a:r>
              <a:rPr lang="en-US" dirty="0">
                <a:solidFill>
                  <a:srgbClr val="00B050"/>
                </a:solidFill>
              </a:rPr>
              <a:t>and AEP to begin the CCN </a:t>
            </a:r>
            <a:r>
              <a:rPr lang="en-US" dirty="0" smtClean="0">
                <a:solidFill>
                  <a:srgbClr val="00B050"/>
                </a:solidFill>
              </a:rPr>
              <a:t>process </a:t>
            </a:r>
            <a:endParaRPr lang="en-US" dirty="0">
              <a:solidFill>
                <a:srgbClr val="00B050"/>
              </a:solidFill>
            </a:endParaRPr>
          </a:p>
          <a:p>
            <a:pPr lvl="0"/>
            <a:r>
              <a:rPr lang="en-US" dirty="0" smtClean="0">
                <a:solidFill>
                  <a:srgbClr val="00B050"/>
                </a:solidFill>
              </a:rPr>
              <a:t>6/2018	→ ERCOT </a:t>
            </a:r>
            <a:r>
              <a:rPr lang="en-US" dirty="0">
                <a:solidFill>
                  <a:srgbClr val="00B050"/>
                </a:solidFill>
              </a:rPr>
              <a:t>designated the project as </a:t>
            </a:r>
            <a:r>
              <a:rPr lang="en-US" dirty="0" smtClean="0">
                <a:solidFill>
                  <a:srgbClr val="00B050"/>
                </a:solidFill>
              </a:rPr>
              <a:t>critical, approved 2</a:t>
            </a:r>
            <a:r>
              <a:rPr lang="en-US" baseline="30000" dirty="0" smtClean="0">
                <a:solidFill>
                  <a:srgbClr val="00B050"/>
                </a:solidFill>
              </a:rPr>
              <a:t>nd</a:t>
            </a:r>
            <a:r>
              <a:rPr lang="en-US" dirty="0" smtClean="0">
                <a:solidFill>
                  <a:srgbClr val="00B050"/>
                </a:solidFill>
              </a:rPr>
              <a:t> circuit</a:t>
            </a:r>
            <a:endParaRPr lang="en-US" dirty="0">
              <a:solidFill>
                <a:srgbClr val="00B050"/>
              </a:solidFill>
            </a:endParaRPr>
          </a:p>
          <a:p>
            <a:pPr lvl="0"/>
            <a:r>
              <a:rPr lang="en-US" dirty="0" smtClean="0">
                <a:solidFill>
                  <a:srgbClr val="00B050"/>
                </a:solidFill>
              </a:rPr>
              <a:t>7/2018 	→ Held </a:t>
            </a:r>
            <a:r>
              <a:rPr lang="en-US" dirty="0">
                <a:solidFill>
                  <a:srgbClr val="00B050"/>
                </a:solidFill>
              </a:rPr>
              <a:t>joint open house with AEP in Ft Stockton</a:t>
            </a:r>
          </a:p>
          <a:p>
            <a:pPr lvl="0"/>
            <a:r>
              <a:rPr lang="en-US" dirty="0" smtClean="0">
                <a:solidFill>
                  <a:srgbClr val="00B050"/>
                </a:solidFill>
              </a:rPr>
              <a:t>11/2018	→ LCRA TSC </a:t>
            </a:r>
            <a:r>
              <a:rPr lang="en-US" dirty="0">
                <a:solidFill>
                  <a:srgbClr val="00B050"/>
                </a:solidFill>
              </a:rPr>
              <a:t>and AEP filed a joint CCN Application with the </a:t>
            </a:r>
            <a:r>
              <a:rPr lang="en-US" dirty="0" smtClean="0">
                <a:solidFill>
                  <a:srgbClr val="00B050"/>
                </a:solidFill>
              </a:rPr>
              <a:t>PUC</a:t>
            </a:r>
          </a:p>
          <a:p>
            <a:pPr lvl="0"/>
            <a:r>
              <a:rPr lang="en-US" dirty="0" smtClean="0">
                <a:solidFill>
                  <a:srgbClr val="00B050"/>
                </a:solidFill>
              </a:rPr>
              <a:t>5/2019	→ PUC </a:t>
            </a:r>
            <a:r>
              <a:rPr lang="en-US" dirty="0">
                <a:solidFill>
                  <a:srgbClr val="00B050"/>
                </a:solidFill>
              </a:rPr>
              <a:t>Commission </a:t>
            </a:r>
            <a:r>
              <a:rPr lang="en-US" dirty="0" smtClean="0">
                <a:solidFill>
                  <a:srgbClr val="00B050"/>
                </a:solidFill>
              </a:rPr>
              <a:t>Hearing / </a:t>
            </a:r>
            <a:r>
              <a:rPr lang="en-US" dirty="0">
                <a:solidFill>
                  <a:srgbClr val="00B050"/>
                </a:solidFill>
              </a:rPr>
              <a:t>Final Order Issued</a:t>
            </a:r>
          </a:p>
          <a:p>
            <a:pPr lvl="0"/>
            <a:r>
              <a:rPr lang="en-US" dirty="0" smtClean="0">
                <a:solidFill>
                  <a:srgbClr val="00B050"/>
                </a:solidFill>
              </a:rPr>
              <a:t>6/2019 	→ final notice sent / project starts</a:t>
            </a:r>
            <a:endParaRPr lang="en-US" dirty="0">
              <a:solidFill>
                <a:srgbClr val="00B050"/>
              </a:solidFill>
            </a:endParaRPr>
          </a:p>
          <a:p>
            <a:pPr lvl="0"/>
            <a:r>
              <a:rPr lang="en-US" dirty="0" smtClean="0">
                <a:solidFill>
                  <a:srgbClr val="00B050"/>
                </a:solidFill>
              </a:rPr>
              <a:t>7/2019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	→ issued </a:t>
            </a:r>
            <a:r>
              <a:rPr lang="en-US" dirty="0">
                <a:solidFill>
                  <a:srgbClr val="00B050"/>
                </a:solidFill>
              </a:rPr>
              <a:t>for construction prints for Bakersfield Substation</a:t>
            </a:r>
          </a:p>
          <a:p>
            <a:pPr lvl="0"/>
            <a:r>
              <a:rPr lang="en-US" dirty="0" smtClean="0">
                <a:solidFill>
                  <a:srgbClr val="00B050"/>
                </a:solidFill>
              </a:rPr>
              <a:t>9/2019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	→ began </a:t>
            </a:r>
            <a:r>
              <a:rPr lang="en-US" dirty="0">
                <a:solidFill>
                  <a:srgbClr val="00B050"/>
                </a:solidFill>
              </a:rPr>
              <a:t>receiving </a:t>
            </a:r>
            <a:r>
              <a:rPr lang="en-US" dirty="0" smtClean="0">
                <a:solidFill>
                  <a:srgbClr val="00B050"/>
                </a:solidFill>
              </a:rPr>
              <a:t>structures </a:t>
            </a:r>
            <a:r>
              <a:rPr lang="en-US" dirty="0">
                <a:solidFill>
                  <a:srgbClr val="00B050"/>
                </a:solidFill>
              </a:rPr>
              <a:t>at laydown yard northeast of Ft </a:t>
            </a:r>
            <a:r>
              <a:rPr lang="en-US" dirty="0" smtClean="0">
                <a:solidFill>
                  <a:srgbClr val="00B050"/>
                </a:solidFill>
              </a:rPr>
              <a:t>Stockton </a:t>
            </a:r>
            <a:endParaRPr lang="en-US" dirty="0">
              <a:solidFill>
                <a:srgbClr val="00B050"/>
              </a:solidFill>
            </a:endParaRPr>
          </a:p>
          <a:p>
            <a:pPr lvl="0"/>
            <a:r>
              <a:rPr lang="en-US" dirty="0" smtClean="0">
                <a:solidFill>
                  <a:srgbClr val="00B050"/>
                </a:solidFill>
              </a:rPr>
              <a:t>11/2019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	→ 8 </a:t>
            </a:r>
            <a:r>
              <a:rPr lang="en-US" dirty="0">
                <a:solidFill>
                  <a:srgbClr val="00B050"/>
                </a:solidFill>
              </a:rPr>
              <a:t>of 60 parcels </a:t>
            </a:r>
            <a:r>
              <a:rPr lang="en-US" dirty="0" smtClean="0">
                <a:solidFill>
                  <a:srgbClr val="00B050"/>
                </a:solidFill>
              </a:rPr>
              <a:t>acquired </a:t>
            </a:r>
            <a:endParaRPr lang="en-US" dirty="0" smtClean="0">
              <a:solidFill>
                <a:srgbClr val="00B050"/>
              </a:solidFill>
            </a:endParaRPr>
          </a:p>
          <a:p>
            <a:pPr lvl="0"/>
            <a:r>
              <a:rPr lang="en-US" dirty="0" smtClean="0">
                <a:solidFill>
                  <a:srgbClr val="002060"/>
                </a:solidFill>
              </a:rPr>
              <a:t>12/2019 </a:t>
            </a:r>
            <a:r>
              <a:rPr lang="en-US" dirty="0" smtClean="0">
                <a:solidFill>
                  <a:srgbClr val="002060"/>
                </a:solidFill>
              </a:rPr>
              <a:t>→ Issue </a:t>
            </a:r>
            <a:r>
              <a:rPr lang="en-US" dirty="0">
                <a:solidFill>
                  <a:srgbClr val="002060"/>
                </a:solidFill>
              </a:rPr>
              <a:t>for construction prints for </a:t>
            </a:r>
            <a:r>
              <a:rPr lang="en-US" dirty="0" smtClean="0">
                <a:solidFill>
                  <a:srgbClr val="002060"/>
                </a:solidFill>
              </a:rPr>
              <a:t>TL </a:t>
            </a:r>
            <a:endParaRPr lang="en-US" dirty="0">
              <a:solidFill>
                <a:srgbClr val="002060"/>
              </a:solidFill>
            </a:endParaRPr>
          </a:p>
          <a:p>
            <a:pPr lvl="0"/>
            <a:r>
              <a:rPr lang="en-US" dirty="0" smtClean="0">
                <a:solidFill>
                  <a:srgbClr val="002060"/>
                </a:solidFill>
              </a:rPr>
              <a:t>1/2020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	→ begin </a:t>
            </a:r>
            <a:r>
              <a:rPr lang="en-US" dirty="0">
                <a:solidFill>
                  <a:srgbClr val="002060"/>
                </a:solidFill>
              </a:rPr>
              <a:t>construction</a:t>
            </a:r>
          </a:p>
          <a:p>
            <a:pPr lvl="0"/>
            <a:r>
              <a:rPr lang="en-US" dirty="0" smtClean="0">
                <a:solidFill>
                  <a:srgbClr val="002060"/>
                </a:solidFill>
              </a:rPr>
              <a:t>12/2020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	→ complete construction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5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68" y="612148"/>
            <a:ext cx="8727382" cy="523220"/>
          </a:xfrm>
        </p:spPr>
        <p:txBody>
          <a:bodyPr/>
          <a:lstStyle/>
          <a:p>
            <a:r>
              <a:rPr lang="en-US" sz="2800" dirty="0" smtClean="0"/>
              <a:t>Project Status – positive and on track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525F4C-8472-5846-93D4-3FFED33737E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0021" y="1336686"/>
            <a:ext cx="8942174" cy="4767552"/>
          </a:xfrm>
          <a:prstGeom prst="roundRect">
            <a:avLst>
              <a:gd name="adj" fmla="val 1897"/>
            </a:avLst>
          </a:prstGeom>
          <a:ln w="12700">
            <a:solidFill>
              <a:srgbClr val="0070C0"/>
            </a:solidFill>
          </a:ln>
        </p:spPr>
        <p:txBody>
          <a:bodyPr wrap="square" lIns="91440" tIns="18288" rIns="91440" bIns="18288">
            <a:noAutofit/>
          </a:bodyPr>
          <a:lstStyle/>
          <a:p>
            <a:pPr marL="0" lvl="1">
              <a:spcAft>
                <a:spcPts val="600"/>
              </a:spcAft>
              <a:defRPr/>
            </a:pPr>
            <a:endParaRPr lang="en-US" sz="8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1168" y="1336686"/>
            <a:ext cx="63533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/>
            <a:r>
              <a:rPr lang="en-US" dirty="0">
                <a:solidFill>
                  <a:srgbClr val="002060"/>
                </a:solidFill>
              </a:rPr>
              <a:t>Bakersfield–Solstice Transmission Line Addition </a:t>
            </a:r>
          </a:p>
          <a:p>
            <a:pPr marL="114300"/>
            <a:endParaRPr lang="en-US" dirty="0">
              <a:solidFill>
                <a:srgbClr val="002060"/>
              </a:solidFill>
            </a:endParaRPr>
          </a:p>
          <a:p>
            <a:pPr marL="114300"/>
            <a:r>
              <a:rPr lang="en-US" dirty="0">
                <a:solidFill>
                  <a:srgbClr val="002060"/>
                </a:solidFill>
              </a:rPr>
              <a:t>Materials</a:t>
            </a:r>
          </a:p>
          <a:p>
            <a:pPr marL="4000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Total structure count </a:t>
            </a:r>
            <a:r>
              <a:rPr lang="en-US" dirty="0">
                <a:solidFill>
                  <a:srgbClr val="002060"/>
                </a:solidFill>
              </a:rPr>
              <a:t>→</a:t>
            </a:r>
            <a:r>
              <a:rPr lang="en-US" dirty="0" smtClean="0">
                <a:solidFill>
                  <a:srgbClr val="002060"/>
                </a:solidFill>
              </a:rPr>
              <a:t> 160 steel lattice tower structures </a:t>
            </a:r>
          </a:p>
          <a:p>
            <a:pPr marL="4000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</a:rPr>
              <a:t>Received 66 truckloads of lattice tower materials at the laydown yard that is north east of Ft Stockton</a:t>
            </a:r>
          </a:p>
          <a:p>
            <a:pPr marL="114300"/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14300"/>
            <a:r>
              <a:rPr lang="en-US" dirty="0" smtClean="0">
                <a:solidFill>
                  <a:srgbClr val="002060"/>
                </a:solidFill>
              </a:rPr>
              <a:t>Real Estate</a:t>
            </a:r>
            <a:endParaRPr lang="en-US" dirty="0">
              <a:solidFill>
                <a:srgbClr val="002060"/>
              </a:solidFill>
            </a:endParaRPr>
          </a:p>
          <a:p>
            <a:pPr marL="457200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</a:rPr>
              <a:t>Approximately 35 miles </a:t>
            </a:r>
            <a:r>
              <a:rPr lang="en-US" dirty="0" smtClean="0">
                <a:solidFill>
                  <a:srgbClr val="002060"/>
                </a:solidFill>
              </a:rPr>
              <a:t>LCRA TSC</a:t>
            </a:r>
          </a:p>
          <a:p>
            <a:pPr marL="457200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</a:rPr>
              <a:t>8 of 60 parcels acquired</a:t>
            </a:r>
          </a:p>
          <a:p>
            <a:pPr marL="457200" indent="-342900">
              <a:buFont typeface="+mj-lt"/>
              <a:buAutoNum type="arabicPeriod"/>
            </a:pPr>
            <a:endParaRPr lang="en-US" dirty="0"/>
          </a:p>
          <a:p>
            <a:pPr marL="114300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003" y="1916203"/>
            <a:ext cx="1793163" cy="9888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572" y="3277943"/>
            <a:ext cx="2192178" cy="10265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77" y="2882176"/>
            <a:ext cx="1233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160 </a:t>
            </a:r>
            <a:r>
              <a:rPr lang="en-US" sz="1200" b="1" dirty="0" smtClean="0"/>
              <a:t>structures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986879" y="4310330"/>
            <a:ext cx="934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60 parcels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74278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93" y="3101051"/>
            <a:ext cx="8727382" cy="523220"/>
          </a:xfrm>
        </p:spPr>
        <p:txBody>
          <a:bodyPr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Questions / </a:t>
            </a:r>
            <a:r>
              <a:rPr lang="en-US" sz="2800" dirty="0" smtClean="0"/>
              <a:t>Discussions 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525F4C-8472-5846-93D4-3FFED33737E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0021" y="1336686"/>
            <a:ext cx="8942174" cy="4767552"/>
          </a:xfrm>
          <a:prstGeom prst="roundRect">
            <a:avLst>
              <a:gd name="adj" fmla="val 1897"/>
            </a:avLst>
          </a:prstGeom>
          <a:ln w="12700">
            <a:solidFill>
              <a:srgbClr val="0070C0"/>
            </a:solidFill>
          </a:ln>
        </p:spPr>
        <p:txBody>
          <a:bodyPr wrap="square" lIns="91440" tIns="18288" rIns="91440" bIns="18288">
            <a:noAutofit/>
          </a:bodyPr>
          <a:lstStyle/>
          <a:p>
            <a:pPr marL="0" lvl="1">
              <a:spcAft>
                <a:spcPts val="600"/>
              </a:spcAft>
              <a:defRPr/>
            </a:pPr>
            <a:endParaRPr lang="en-US" sz="8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1168" y="1336686"/>
            <a:ext cx="86580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en-US" dirty="0">
              <a:solidFill>
                <a:srgbClr val="002060"/>
              </a:solidFill>
            </a:endParaRPr>
          </a:p>
          <a:p>
            <a:pPr marL="114300"/>
            <a:endParaRPr lang="en-US" dirty="0"/>
          </a:p>
          <a:p>
            <a:pPr marL="457200" indent="-342900">
              <a:buFont typeface="+mj-lt"/>
              <a:buAutoNum type="arabicPeriod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342900">
              <a:buFont typeface="+mj-lt"/>
              <a:buAutoNum type="arabicPeriod"/>
            </a:pPr>
            <a:endParaRPr lang="en-US" dirty="0"/>
          </a:p>
          <a:p>
            <a:pPr marL="114300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106"/>
      </p:ext>
    </p:extLst>
  </p:cSld>
  <p:clrMapOvr>
    <a:masterClrMapping/>
  </p:clrMapOvr>
</p:sld>
</file>

<file path=ppt/theme/theme1.xml><?xml version="1.0" encoding="utf-8"?>
<a:theme xmlns:a="http://schemas.openxmlformats.org/drawingml/2006/main" name="LCRA_Template">
  <a:themeElements>
    <a:clrScheme name="LCRA Color Palette">
      <a:dk1>
        <a:sysClr val="windowText" lastClr="000000"/>
      </a:dk1>
      <a:lt1>
        <a:sysClr val="window" lastClr="FFFFFF"/>
      </a:lt1>
      <a:dk2>
        <a:srgbClr val="023163"/>
      </a:dk2>
      <a:lt2>
        <a:srgbClr val="FFFFFF"/>
      </a:lt2>
      <a:accent1>
        <a:srgbClr val="0077C8"/>
      </a:accent1>
      <a:accent2>
        <a:srgbClr val="DC4405"/>
      </a:accent2>
      <a:accent3>
        <a:srgbClr val="78BE20"/>
      </a:accent3>
      <a:accent4>
        <a:srgbClr val="FFA300"/>
      </a:accent4>
      <a:accent5>
        <a:srgbClr val="00AEC7"/>
      </a:accent5>
      <a:accent6>
        <a:srgbClr val="478465"/>
      </a:accent6>
      <a:hlink>
        <a:srgbClr val="2200CC"/>
      </a:hlink>
      <a:folHlink>
        <a:srgbClr val="551A8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79C1FF24ABBB4F9C40526CD9B725BA" ma:contentTypeVersion="1" ma:contentTypeDescription="Create a new document." ma:contentTypeScope="" ma:versionID="7c3ad1626b248b6e8ab26051cb61b49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0d331ebd68627ead16f146830ec63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A54B2F-7C45-44CA-AEDF-9828AF011182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96E5396-AEC9-4125-932B-0FB3D8629C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087905-1FF0-480C-BB45-0FAA815B0C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LCRA_Template (6)</Template>
  <TotalTime>1115</TotalTime>
  <Words>143</Words>
  <Application>Microsoft Office PowerPoint</Application>
  <PresentationFormat>On-screen Show (4:3)</PresentationFormat>
  <Paragraphs>61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ＭＳ Ｐゴシック</vt:lpstr>
      <vt:lpstr>Arial</vt:lpstr>
      <vt:lpstr>Lucida Grande</vt:lpstr>
      <vt:lpstr>Wingdings</vt:lpstr>
      <vt:lpstr>LCRA_Template</vt:lpstr>
      <vt:lpstr>Ercot rpg meeting</vt:lpstr>
      <vt:lpstr>Bakersfield–Solstice Transmission Line Addition </vt:lpstr>
      <vt:lpstr>Project Overview </vt:lpstr>
      <vt:lpstr>Key Milestones </vt:lpstr>
      <vt:lpstr>Project Status – positive and on track</vt:lpstr>
      <vt:lpstr>Questions / Discussions </vt:lpstr>
    </vt:vector>
  </TitlesOfParts>
  <Company>Lower Colorado River Authority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twells</dc:creator>
  <cp:lastModifiedBy>Mac Sauls</cp:lastModifiedBy>
  <cp:revision>36</cp:revision>
  <cp:lastPrinted>2019-08-12T17:46:25Z</cp:lastPrinted>
  <dcterms:created xsi:type="dcterms:W3CDTF">2017-04-07T14:55:40Z</dcterms:created>
  <dcterms:modified xsi:type="dcterms:W3CDTF">2019-11-11T19:06:57Z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0x010100FD79C1FF24ABBB4F9C40526CD9B725BA</vt:lpwstr>
  </property>
</Properties>
</file>