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60" r:id="rId5"/>
    <p:sldId id="258" r:id="rId6"/>
    <p:sldId id="261" r:id="rId7"/>
    <p:sldId id="263" r:id="rId8"/>
    <p:sldId id="262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0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67B5-DFED-4140-9349-3E3BB67A037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44384-5497-4131-AC96-96310D983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46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BAFC2-E3F7-4264-B70C-15359784187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8DC55-0A78-491F-8A32-53CCEEFE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4960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DC55-0A78-491F-8A32-53CCEEFE23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DC55-0A78-491F-8A32-53CCEEFE23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DC55-0A78-491F-8A32-53CCEEFE23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5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DC55-0A78-491F-8A32-53CCEEFE23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65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DC55-0A78-491F-8A32-53CCEEFE23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5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DC55-0A78-491F-8A32-53CCEEFE23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7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6999"/>
            <a:ext cx="6400800" cy="1134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0ED982F-42D9-4144-B4C0-B15723CFE9C0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2F67C3-E579-BF4E-A83C-736487B824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oundlessEnergyWh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66" y="514349"/>
            <a:ext cx="4584700" cy="10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3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6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8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4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4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7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0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6933" y="274638"/>
            <a:ext cx="6129866" cy="1367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1448"/>
            <a:ext cx="8229600" cy="4294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087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D982F-42D9-4144-B4C0-B15723CFE9C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9902" y="6356350"/>
            <a:ext cx="566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oundlessEnergy.eps"/>
          <p:cNvPicPr>
            <a:picLocks noChangeAspect="1"/>
          </p:cNvPicPr>
          <p:nvPr userDrawn="1"/>
        </p:nvPicPr>
        <p:blipFill>
          <a:blip r:embed="rId1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6" y="6105864"/>
            <a:ext cx="5833902" cy="500972"/>
          </a:xfrm>
          <a:prstGeom prst="rect">
            <a:avLst/>
          </a:prstGeom>
        </p:spPr>
      </p:pic>
      <p:pic>
        <p:nvPicPr>
          <p:cNvPr id="5" name="Picture 4" descr="AEP_2C_RG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1778527" cy="98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57200" y="1710268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99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AEP West Texas Project Update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35500"/>
            <a:ext cx="6400800" cy="10033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ERCOT RPG Meeting </a:t>
            </a:r>
          </a:p>
          <a:p>
            <a:r>
              <a:rPr lang="en-US" dirty="0" smtClean="0"/>
              <a:t>November 12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Completed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dirty="0" smtClean="0"/>
              <a:t>Raise </a:t>
            </a:r>
            <a:r>
              <a:rPr lang="en-US" sz="2200" dirty="0"/>
              <a:t>structures on the Ft. Stockton to Solstice 138 kV line – </a:t>
            </a:r>
            <a:r>
              <a:rPr lang="en-US" sz="2200" dirty="0" smtClean="0"/>
              <a:t>August </a:t>
            </a:r>
            <a:r>
              <a:rPr lang="en-US" sz="2200" dirty="0" smtClean="0"/>
              <a:t>2019</a:t>
            </a:r>
          </a:p>
          <a:p>
            <a:r>
              <a:rPr lang="en-US" sz="2200" dirty="0"/>
              <a:t>Lynx station and termination of Woodward 1– November 2019</a:t>
            </a:r>
          </a:p>
          <a:p>
            <a:pPr lvl="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558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3" y="1340200"/>
            <a:ext cx="8721354" cy="53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545080" y="5448300"/>
            <a:ext cx="2026920" cy="466725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15947" y="5681662"/>
            <a:ext cx="298953" cy="233363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193405" y="4943475"/>
            <a:ext cx="226695" cy="100965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41269" y="363974"/>
            <a:ext cx="6391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2018 and 2019 Completed Projects</a:t>
            </a:r>
          </a:p>
        </p:txBody>
      </p:sp>
    </p:spTree>
    <p:extLst>
      <p:ext uri="{BB962C8B-B14F-4D97-AF65-F5344CB8AC3E}">
        <p14:creationId xmlns:p14="http://schemas.microsoft.com/office/powerpoint/2010/main" val="256182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and 2020 Planned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Rebuild Solstice to </a:t>
            </a:r>
            <a:r>
              <a:rPr lang="en-US" dirty="0" err="1" smtClean="0"/>
              <a:t>Saragosa</a:t>
            </a:r>
            <a:r>
              <a:rPr lang="en-US" dirty="0" smtClean="0"/>
              <a:t> 69 kV line, convert to 138 kV and build </a:t>
            </a:r>
            <a:r>
              <a:rPr lang="en-US" dirty="0" err="1" smtClean="0"/>
              <a:t>Cryo</a:t>
            </a:r>
            <a:r>
              <a:rPr lang="en-US" dirty="0" smtClean="0"/>
              <a:t> substation – January 2020</a:t>
            </a:r>
          </a:p>
          <a:p>
            <a:r>
              <a:rPr lang="en-US" dirty="0" smtClean="0"/>
              <a:t>Install 138 kV phase shifting transformer at Solstice – March 2020</a:t>
            </a:r>
          </a:p>
          <a:p>
            <a:r>
              <a:rPr lang="en-US" dirty="0" smtClean="0"/>
              <a:t>Termination of TNMP 16</a:t>
            </a:r>
            <a:r>
              <a:rPr lang="en-US" baseline="30000" dirty="0" smtClean="0"/>
              <a:t>th</a:t>
            </a:r>
            <a:r>
              <a:rPr lang="en-US" dirty="0" smtClean="0"/>
              <a:t> Street – Rio Pecos 138 kV line and Woodward 2 into Lynx station – May 2020</a:t>
            </a:r>
          </a:p>
          <a:p>
            <a:r>
              <a:rPr lang="en-US" dirty="0"/>
              <a:t>Rebuild </a:t>
            </a:r>
            <a:r>
              <a:rPr lang="en-US" dirty="0" err="1"/>
              <a:t>Barrilla</a:t>
            </a:r>
            <a:r>
              <a:rPr lang="en-US" dirty="0"/>
              <a:t> Junction to Ft. Stockton SW to Rio Pecos 69 kV line, convert to 138 kV, re-terminate into Solstice, install 138 kV capacitor bank at Solstice, and build new Ft. Stockton Switch 138 kV station – </a:t>
            </a:r>
            <a:r>
              <a:rPr lang="en-US" dirty="0" smtClean="0"/>
              <a:t>November 2020</a:t>
            </a:r>
          </a:p>
          <a:p>
            <a:r>
              <a:rPr lang="en-US" dirty="0" smtClean="0"/>
              <a:t>New Solstice 345 kV station, add two 50 </a:t>
            </a:r>
            <a:r>
              <a:rPr lang="en-US" dirty="0" err="1" smtClean="0"/>
              <a:t>Mvar</a:t>
            </a:r>
            <a:r>
              <a:rPr lang="en-US" dirty="0" smtClean="0"/>
              <a:t> bus reactors and 345 kV double circuit line to LCRA Bakersfield station – December 2020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2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3" y="1340200"/>
            <a:ext cx="8721354" cy="53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2545080" y="4693920"/>
            <a:ext cx="3352800" cy="70104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97880" y="4693920"/>
            <a:ext cx="998220" cy="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896100" y="4693920"/>
            <a:ext cx="1424940" cy="25908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41269" y="363974"/>
            <a:ext cx="6391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2019 and 2020 Planned Projects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104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814" y="160338"/>
            <a:ext cx="7104185" cy="1367895"/>
          </a:xfrm>
        </p:spPr>
        <p:txBody>
          <a:bodyPr/>
          <a:lstStyle/>
          <a:p>
            <a:r>
              <a:rPr lang="en-US" dirty="0"/>
              <a:t>Solstice to Sand Lake </a:t>
            </a:r>
            <a:r>
              <a:rPr lang="en-US" dirty="0" smtClean="0"/>
              <a:t>&amp;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Solstice </a:t>
            </a:r>
            <a:r>
              <a:rPr lang="en-US" dirty="0"/>
              <a:t>to Bakersfield </a:t>
            </a:r>
            <a:r>
              <a:rPr lang="en-US" dirty="0" smtClean="0"/>
              <a:t>345 </a:t>
            </a:r>
            <a:r>
              <a:rPr lang="en-US" dirty="0" smtClean="0"/>
              <a:t>kV line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en-US" sz="4000" dirty="0"/>
              <a:t>Engineering status </a:t>
            </a:r>
            <a:r>
              <a:rPr lang="en-US" sz="4000" dirty="0" smtClean="0"/>
              <a:t>–</a:t>
            </a:r>
            <a:r>
              <a:rPr lang="en-US" sz="4000" dirty="0"/>
              <a:t>  </a:t>
            </a:r>
            <a:r>
              <a:rPr lang="en-US" sz="4000" i="1" dirty="0">
                <a:solidFill>
                  <a:schemeClr val="tx1"/>
                </a:solidFill>
              </a:rPr>
              <a:t>Line Engineering </a:t>
            </a:r>
            <a:r>
              <a:rPr lang="en-US" sz="4000" i="1" dirty="0" smtClean="0">
                <a:solidFill>
                  <a:schemeClr val="tx1"/>
                </a:solidFill>
              </a:rPr>
              <a:t>about </a:t>
            </a:r>
            <a:r>
              <a:rPr lang="en-US" sz="4000" i="1" dirty="0">
                <a:solidFill>
                  <a:schemeClr val="tx1"/>
                </a:solidFill>
              </a:rPr>
              <a:t>40% </a:t>
            </a:r>
            <a:r>
              <a:rPr lang="en-US" sz="4000" i="1" dirty="0" smtClean="0">
                <a:solidFill>
                  <a:schemeClr val="tx1"/>
                </a:solidFill>
              </a:rPr>
              <a:t>complete; Station Engineering 30% complete</a:t>
            </a:r>
            <a:endParaRPr lang="en-US" sz="4000" i="1" dirty="0">
              <a:solidFill>
                <a:schemeClr val="tx1"/>
              </a:solidFill>
            </a:endParaRPr>
          </a:p>
          <a:p>
            <a:pPr lvl="0"/>
            <a:r>
              <a:rPr lang="en-US" sz="4000" dirty="0"/>
              <a:t>Property and ROW purchase </a:t>
            </a:r>
            <a:r>
              <a:rPr lang="en-US" sz="4000" dirty="0" smtClean="0"/>
              <a:t>– </a:t>
            </a:r>
            <a:r>
              <a:rPr lang="en-US" sz="4000" i="1" dirty="0" smtClean="0">
                <a:solidFill>
                  <a:schemeClr val="tx1"/>
                </a:solidFill>
              </a:rPr>
              <a:t>Estimating ROW </a:t>
            </a:r>
            <a:r>
              <a:rPr lang="en-US" sz="4000" i="1" dirty="0">
                <a:solidFill>
                  <a:schemeClr val="tx1"/>
                </a:solidFill>
              </a:rPr>
              <a:t>will be completed </a:t>
            </a:r>
            <a:r>
              <a:rPr lang="en-US" sz="4000" i="1" dirty="0" smtClean="0">
                <a:solidFill>
                  <a:schemeClr val="tx1"/>
                </a:solidFill>
              </a:rPr>
              <a:t>by end </a:t>
            </a:r>
            <a:r>
              <a:rPr lang="en-US" sz="4000" i="1" dirty="0">
                <a:solidFill>
                  <a:schemeClr val="tx1"/>
                </a:solidFill>
              </a:rPr>
              <a:t>of the 1</a:t>
            </a:r>
            <a:r>
              <a:rPr lang="en-US" sz="4000" i="1" baseline="30000" dirty="0">
                <a:solidFill>
                  <a:schemeClr val="tx1"/>
                </a:solidFill>
              </a:rPr>
              <a:t>st</a:t>
            </a:r>
            <a:r>
              <a:rPr lang="en-US" sz="4000" i="1" dirty="0">
                <a:solidFill>
                  <a:schemeClr val="tx1"/>
                </a:solidFill>
              </a:rPr>
              <a:t> quarter, </a:t>
            </a:r>
            <a:r>
              <a:rPr lang="en-US" sz="4000" i="1" dirty="0" smtClean="0">
                <a:solidFill>
                  <a:schemeClr val="tx1"/>
                </a:solidFill>
              </a:rPr>
              <a:t>2020.</a:t>
            </a:r>
            <a:r>
              <a:rPr lang="en-US" sz="4000" i="1" dirty="0">
                <a:solidFill>
                  <a:schemeClr val="tx1"/>
                </a:solidFill>
              </a:rPr>
              <a:t>  </a:t>
            </a:r>
          </a:p>
          <a:p>
            <a:pPr lvl="0"/>
            <a:r>
              <a:rPr lang="en-US" sz="4000" dirty="0"/>
              <a:t>Material </a:t>
            </a:r>
            <a:r>
              <a:rPr lang="en-US" sz="4000" dirty="0" smtClean="0"/>
              <a:t>– </a:t>
            </a:r>
            <a:r>
              <a:rPr lang="en-US" sz="4000" i="1" dirty="0" smtClean="0">
                <a:solidFill>
                  <a:schemeClr val="tx1"/>
                </a:solidFill>
              </a:rPr>
              <a:t>Station</a:t>
            </a:r>
            <a:r>
              <a:rPr lang="en-US" sz="4000" i="1" dirty="0">
                <a:solidFill>
                  <a:schemeClr val="tx1"/>
                </a:solidFill>
              </a:rPr>
              <a:t>:  </a:t>
            </a:r>
            <a:r>
              <a:rPr lang="en-US" sz="4000" i="1" dirty="0" smtClean="0">
                <a:solidFill>
                  <a:schemeClr val="tx1"/>
                </a:solidFill>
              </a:rPr>
              <a:t>Long lead time and major material (e.g. transformers, </a:t>
            </a:r>
            <a:r>
              <a:rPr lang="en-US" sz="4000" i="1" dirty="0">
                <a:solidFill>
                  <a:schemeClr val="tx1"/>
                </a:solidFill>
              </a:rPr>
              <a:t>reactors, </a:t>
            </a:r>
            <a:r>
              <a:rPr lang="en-US" sz="4000" i="1" dirty="0" smtClean="0">
                <a:solidFill>
                  <a:schemeClr val="tx1"/>
                </a:solidFill>
              </a:rPr>
              <a:t>circuit breakers etc.) </a:t>
            </a:r>
            <a:r>
              <a:rPr lang="en-US" sz="4000" i="1" dirty="0">
                <a:solidFill>
                  <a:schemeClr val="tx1"/>
                </a:solidFill>
              </a:rPr>
              <a:t>have been ordered. Line: </a:t>
            </a:r>
            <a:r>
              <a:rPr lang="en-US" sz="4000" i="1" dirty="0" smtClean="0">
                <a:solidFill>
                  <a:schemeClr val="tx1"/>
                </a:solidFill>
              </a:rPr>
              <a:t>All </a:t>
            </a:r>
            <a:r>
              <a:rPr lang="en-US" sz="4000" i="1" dirty="0">
                <a:solidFill>
                  <a:schemeClr val="tx1"/>
                </a:solidFill>
              </a:rPr>
              <a:t>structures and conductor has been ordered. All materials Station and Line are on schedule to arrive to meet construction </a:t>
            </a:r>
            <a:r>
              <a:rPr lang="en-US" sz="4000" i="1" dirty="0" smtClean="0">
                <a:solidFill>
                  <a:schemeClr val="tx1"/>
                </a:solidFill>
              </a:rPr>
              <a:t>schedule</a:t>
            </a:r>
          </a:p>
          <a:p>
            <a:pPr lvl="0"/>
            <a:r>
              <a:rPr lang="en-US" sz="4000" dirty="0" smtClean="0">
                <a:solidFill>
                  <a:schemeClr val="tx1"/>
                </a:solidFill>
              </a:rPr>
              <a:t>Construction -  </a:t>
            </a:r>
            <a:r>
              <a:rPr lang="en-US" sz="4000" i="1" dirty="0">
                <a:solidFill>
                  <a:schemeClr val="tx1"/>
                </a:solidFill>
              </a:rPr>
              <a:t>Station: start site work January 2020. Complete station November 2020. Line: start clearing in January 2020 and complete line construction by 11/30/2020. </a:t>
            </a:r>
            <a:endParaRPr lang="en-US" sz="4000" i="1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Schedule </a:t>
            </a:r>
            <a:r>
              <a:rPr lang="en-US" sz="4000" dirty="0" smtClean="0">
                <a:solidFill>
                  <a:schemeClr val="tx1"/>
                </a:solidFill>
              </a:rPr>
              <a:t>Risks:</a:t>
            </a:r>
            <a:endParaRPr lang="en-US" sz="4000" dirty="0" smtClean="0">
              <a:solidFill>
                <a:schemeClr val="tx1"/>
              </a:solidFill>
            </a:endParaRPr>
          </a:p>
          <a:p>
            <a:pPr lvl="1"/>
            <a:r>
              <a:rPr lang="en-US" sz="3800" dirty="0" smtClean="0"/>
              <a:t>ROW </a:t>
            </a:r>
            <a:r>
              <a:rPr lang="en-US" sz="3800" dirty="0"/>
              <a:t>acquisition and potential condemnations </a:t>
            </a:r>
            <a:r>
              <a:rPr lang="en-US" sz="3800" dirty="0" smtClean="0"/>
              <a:t>a major </a:t>
            </a:r>
            <a:r>
              <a:rPr lang="en-US" sz="3800" dirty="0"/>
              <a:t>project </a:t>
            </a:r>
            <a:r>
              <a:rPr lang="en-US" sz="3800" dirty="0" smtClean="0"/>
              <a:t>concern</a:t>
            </a:r>
          </a:p>
          <a:p>
            <a:pPr lvl="1"/>
            <a:r>
              <a:rPr lang="en-US" sz="3800" dirty="0" smtClean="0"/>
              <a:t>Lattice </a:t>
            </a:r>
            <a:r>
              <a:rPr lang="en-US" sz="3800" dirty="0"/>
              <a:t>steel materials management </a:t>
            </a:r>
            <a:endParaRPr lang="en-US" sz="3800" dirty="0" smtClean="0"/>
          </a:p>
          <a:p>
            <a:pPr lvl="1"/>
            <a:r>
              <a:rPr lang="en-US" sz="3800" dirty="0" smtClean="0"/>
              <a:t>Last </a:t>
            </a:r>
            <a:r>
              <a:rPr lang="en-US" sz="3800" dirty="0"/>
              <a:t>minute route changes caused by oil and gas development in the area.  We have adapted and made changes thus </a:t>
            </a:r>
            <a:r>
              <a:rPr lang="en-US" sz="3800" dirty="0" smtClean="0"/>
              <a:t>far</a:t>
            </a:r>
            <a:r>
              <a:rPr lang="en-US" sz="3800" dirty="0"/>
              <a:t>, but now that the towers have been ordered, our ability to make changes is </a:t>
            </a:r>
            <a:r>
              <a:rPr lang="en-US" sz="3800" dirty="0" smtClean="0"/>
              <a:t>reduced</a:t>
            </a:r>
            <a:endParaRPr lang="en-US" sz="3800" dirty="0"/>
          </a:p>
          <a:p>
            <a:r>
              <a:rPr lang="en-US" sz="4000" dirty="0" smtClean="0"/>
              <a:t>Challenges: </a:t>
            </a:r>
            <a:endParaRPr lang="en-US" sz="4000" dirty="0" smtClean="0"/>
          </a:p>
          <a:p>
            <a:pPr lvl="1"/>
            <a:r>
              <a:rPr lang="en-US" sz="3800" dirty="0" smtClean="0"/>
              <a:t>Finding contractors </a:t>
            </a:r>
            <a:r>
              <a:rPr lang="en-US" sz="3800" dirty="0"/>
              <a:t>with the capacity and capability to </a:t>
            </a:r>
            <a:r>
              <a:rPr lang="en-US" sz="3800" dirty="0" smtClean="0"/>
              <a:t>do large </a:t>
            </a:r>
            <a:r>
              <a:rPr lang="en-US" sz="3800" dirty="0"/>
              <a:t>lattice project and construct simultaneously from two directions.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8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5" y="274638"/>
            <a:ext cx="6905624" cy="1367895"/>
          </a:xfrm>
        </p:spPr>
        <p:txBody>
          <a:bodyPr/>
          <a:lstStyle/>
          <a:p>
            <a:r>
              <a:rPr lang="en-US" b="0" dirty="0" smtClean="0"/>
              <a:t>Solstice to Sand </a:t>
            </a:r>
            <a:r>
              <a:rPr lang="en-US" b="0" dirty="0" smtClean="0"/>
              <a:t>Lake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Solstice </a:t>
            </a:r>
            <a:r>
              <a:rPr lang="en-US" b="0" dirty="0" smtClean="0"/>
              <a:t>to Bakersfield 345 kV lines  </a:t>
            </a:r>
            <a:endParaRPr lang="en-US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243" y="1811338"/>
            <a:ext cx="7149513" cy="429418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52725" y="4391026"/>
            <a:ext cx="2543175" cy="83820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556933" y="3676652"/>
            <a:ext cx="110067" cy="1552574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37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3800"/>
            <a:ext cx="8229600" cy="2245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8000" dirty="0" smtClean="0"/>
              <a:t>Questions 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98398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e9c0b8d7-bdb4-4fd3-b62a-f50327aaefce" origin="autoSelectedSuggestion">
  <element uid="936e22d5-45a7-4cb7-95ab-1aa8c7c88789" value=""/>
  <element uid="c64218ab-b8d1-40b6-a478-cb8be1e10ecc" value=""/>
</sisl>
</file>

<file path=customXml/itemProps1.xml><?xml version="1.0" encoding="utf-8"?>
<ds:datastoreItem xmlns:ds="http://schemas.openxmlformats.org/officeDocument/2006/customXml" ds:itemID="{779CD8A6-58B3-456D-B403-42481A7A3A7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194</Words>
  <Application>Microsoft Office PowerPoint</Application>
  <PresentationFormat>On-screen Show (4:3)</PresentationFormat>
  <Paragraphs>34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AEP West Texas Project Update</vt:lpstr>
      <vt:lpstr>2019 Completed Projects</vt:lpstr>
      <vt:lpstr>PowerPoint Presentation</vt:lpstr>
      <vt:lpstr>2019 and 2020 Planned Projects</vt:lpstr>
      <vt:lpstr>PowerPoint Presentation</vt:lpstr>
      <vt:lpstr>Solstice to Sand Lake &amp;  Solstice to Bakersfield 345 kV line  project status</vt:lpstr>
      <vt:lpstr>Solstice to Sand Lake Solstice to Bakersfield 345 kV lines  </vt:lpstr>
      <vt:lpstr>PowerPoint Presentation</vt:lpstr>
    </vt:vector>
  </TitlesOfParts>
  <Company>American Electric Power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Kielty</dc:creator>
  <cp:lastModifiedBy>s245511</cp:lastModifiedBy>
  <cp:revision>23</cp:revision>
  <dcterms:created xsi:type="dcterms:W3CDTF">2017-03-03T19:19:36Z</dcterms:created>
  <dcterms:modified xsi:type="dcterms:W3CDTF">2019-11-11T22:36:59Z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535bcf92-ce17-4076-9923-7095dee6ce3e</vt:lpwstr>
  </property>
  <property fmtid="{D5CDD505-2E9C-101B-9397-08002B2CF9AE}" pid="3" name="bjSaver">
    <vt:lpwstr>2w2F1N9Rl7KSs0CB9VD/aPeTHBiaPasl</vt:lpwstr>
  </property>
  <property fmtid="{D5CDD505-2E9C-101B-9397-08002B2CF9AE}" pid="4" name="bjDocumentSecurityLabel">
    <vt:lpwstr>Uncategorized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policy="e9c0b8d7-bdb4-4fd3-b62a-f50327aaefce" origin="autoSelectedSuggestion" xmlns="http://w</vt:lpwstr>
  </property>
  <property fmtid="{D5CDD505-2E9C-101B-9397-08002B2CF9AE}" pid="6" name="bjDocumentLabelXML-0">
    <vt:lpwstr>ww.boldonjames.com/2008/01/sie/internal/label"&gt;&lt;element uid="936e22d5-45a7-4cb7-95ab-1aa8c7c88789" value="" /&gt;&lt;element uid="c64218ab-b8d1-40b6-a478-cb8be1e10ecc" value="" /&gt;&lt;/sisl&gt;</vt:lpwstr>
  </property>
  <property fmtid="{D5CDD505-2E9C-101B-9397-08002B2CF9AE}" pid="7" name="Visual Markings Removed">
    <vt:lpwstr>No</vt:lpwstr>
  </property>
</Properties>
</file>