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sldIdLst>
    <p:sldId id="276" r:id="rId2"/>
    <p:sldId id="286" r:id="rId3"/>
    <p:sldId id="265" r:id="rId4"/>
    <p:sldId id="284" r:id="rId5"/>
    <p:sldId id="283" r:id="rId6"/>
    <p:sldId id="274" r:id="rId7"/>
    <p:sldId id="272" r:id="rId8"/>
    <p:sldId id="275" r:id="rId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FF00"/>
    <a:srgbClr val="990033"/>
    <a:srgbClr val="717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 autoAdjust="0"/>
  </p:normalViewPr>
  <p:slideViewPr>
    <p:cSldViewPr snapToGrid="0" snapToObjects="1">
      <p:cViewPr>
        <p:scale>
          <a:sx n="75" d="100"/>
          <a:sy n="75" d="100"/>
        </p:scale>
        <p:origin x="-1766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24" cy="465376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63" y="0"/>
            <a:ext cx="3038324" cy="465376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0852A2-C6F7-4CD7-8019-CEA4264B6393}" type="datetimeFigureOut">
              <a:rPr lang="en-US"/>
              <a:pPr>
                <a:defRPr/>
              </a:pPr>
              <a:t>11/8/2019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25" y="4415512"/>
            <a:ext cx="5607351" cy="4183618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36"/>
            <a:ext cx="3038324" cy="465375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63" y="8829436"/>
            <a:ext cx="3038324" cy="465375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1E29088-62F4-4499-8587-2D5DF729B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7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DC6A2-1FEE-4C8E-9DB3-081F700B76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227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75A2F-1562-42E9-B243-B834536F71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4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8726">
              <a:defRPr/>
            </a:pPr>
            <a:fld id="{7A331337-C0B1-425E-ACAB-0BE19302A68D}" type="slidenum">
              <a:rPr lang="en-US" smtClean="0"/>
              <a:pPr defTabSz="928726">
                <a:defRPr/>
              </a:pPr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3782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8726">
              <a:defRPr/>
            </a:pPr>
            <a:fld id="{7A331337-C0B1-425E-ACAB-0BE19302A68D}" type="slidenum">
              <a:rPr lang="en-US" smtClean="0"/>
              <a:pPr defTabSz="928726">
                <a:defRPr/>
              </a:pPr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378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0D9385-6B65-4288-A9A3-30C3E9826CA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7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8726">
              <a:defRPr/>
            </a:pPr>
            <a:fld id="{7A331337-C0B1-425E-ACAB-0BE19302A68D}" type="slidenum">
              <a:rPr lang="en-US" smtClean="0"/>
              <a:pPr defTabSz="928726">
                <a:defRPr/>
              </a:pPr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921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59310-259D-4870-9EFB-55F5B231AB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85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99FF7-5349-4F26-8569-E9D9B7A1468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8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rc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55" b="64877"/>
          <a:stretch>
            <a:fillRect/>
          </a:stretch>
        </p:blipFill>
        <p:spPr bwMode="auto">
          <a:xfrm>
            <a:off x="184150" y="2146300"/>
            <a:ext cx="895985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034338" y="6161088"/>
            <a:ext cx="1109662" cy="696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 descr="Oncor_2color_RGB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724525"/>
            <a:ext cx="2603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428457" cy="2768031"/>
          </a:xfrm>
        </p:spPr>
        <p:txBody>
          <a:bodyPr lIns="365760">
            <a:noAutofit/>
          </a:bodyPr>
          <a:lstStyle>
            <a:lvl1pPr algn="l">
              <a:defRPr sz="32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768030"/>
            <a:ext cx="7428457" cy="1752600"/>
          </a:xfrm>
        </p:spPr>
        <p:txBody>
          <a:bodyPr lIns="36576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717073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90575" y="6161088"/>
            <a:ext cx="504825" cy="347662"/>
          </a:xfrm>
        </p:spPr>
        <p:txBody>
          <a:bodyPr/>
          <a:lstStyle>
            <a:lvl1pPr>
              <a:defRPr sz="700" b="0" i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7950" y="6161088"/>
            <a:ext cx="3194050" cy="347662"/>
          </a:xfrm>
        </p:spPr>
        <p:txBody>
          <a:bodyPr/>
          <a:lstStyle>
            <a:lvl1pPr algn="l">
              <a:defRPr sz="700">
                <a:solidFill>
                  <a:srgbClr val="717073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4488" y="6161088"/>
            <a:ext cx="347662" cy="347662"/>
          </a:xfrm>
        </p:spPr>
        <p:txBody>
          <a:bodyPr/>
          <a:lstStyle>
            <a:lvl1pPr>
              <a:defRPr/>
            </a:lvl1pPr>
          </a:lstStyle>
          <a:p>
            <a:fld id="{835CD87C-33D1-4E7F-9FDF-1687318D3C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0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AC213-3DFF-4706-8EB6-106B27442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089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600200"/>
            <a:ext cx="3814186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1126" y="1600200"/>
            <a:ext cx="3840258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FCD2D-F88E-45AA-B768-436B8431CC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28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918" y="1535113"/>
            <a:ext cx="3657600" cy="639762"/>
          </a:xfrm>
        </p:spPr>
        <p:txBody>
          <a:bodyPr l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918" y="2174875"/>
            <a:ext cx="3657600" cy="3951288"/>
          </a:xfrm>
        </p:spPr>
        <p:txBody>
          <a:bodyPr l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1656" y="1535113"/>
            <a:ext cx="3657600" cy="639762"/>
          </a:xfrm>
        </p:spPr>
        <p:txBody>
          <a:bodyPr lIns="0"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1656" y="2174875"/>
            <a:ext cx="3657600" cy="3951288"/>
          </a:xfrm>
        </p:spPr>
        <p:txBody>
          <a:bodyPr l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D1EB0-2258-4E53-BF25-44D58DFEE6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176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1A33C-43A9-4A75-9BB6-D6A327695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384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9C075-EC19-4E9C-A5A6-6937F0B1B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788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656D-61B5-4263-B06C-7697275B63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839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4800600"/>
            <a:ext cx="54864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7471" y="400150"/>
            <a:ext cx="7750567" cy="4327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472" y="5367338"/>
            <a:ext cx="5486400" cy="804862"/>
          </a:xfrm>
        </p:spPr>
        <p:txBody>
          <a:bodyPr l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12B94-2570-4ABE-82EB-EDBDD96EE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651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Oncor_Arcs_PPT_WG1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4865688"/>
            <a:ext cx="42735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0"/>
            <a:ext cx="8059737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34747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408113"/>
            <a:ext cx="8059737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363" y="6340475"/>
            <a:ext cx="503237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7488" y="6340475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717073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663" y="6340475"/>
            <a:ext cx="365125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800" b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64AA2454-1B69-44EA-A8DF-47515619E53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6" name="Picture 6" descr="Oncor_2color_RGB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3"/>
          <a:stretch>
            <a:fillRect/>
          </a:stretch>
        </p:blipFill>
        <p:spPr bwMode="auto">
          <a:xfrm>
            <a:off x="8059738" y="6099175"/>
            <a:ext cx="108426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</p:sldLayoutIdLst>
  <p:transition/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Helvetica"/>
          <a:ea typeface="Helvetica"/>
          <a:cs typeface="Helvetic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har char="•"/>
        <a:defRPr sz="2200" b="1" kern="1200">
          <a:solidFill>
            <a:srgbClr val="717073"/>
          </a:solidFill>
          <a:latin typeface="Helvetica"/>
          <a:ea typeface="Helvetica"/>
          <a:cs typeface="Helvetica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rgbClr val="717073"/>
          </a:solidFill>
          <a:latin typeface="Helvetica"/>
          <a:ea typeface="Helvetica"/>
          <a:cs typeface="Helvetica"/>
        </a:defRPr>
      </a:lvl2pPr>
      <a:lvl3pPr marL="341313" indent="-169863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900" kern="1200">
          <a:solidFill>
            <a:srgbClr val="717073"/>
          </a:solidFill>
          <a:latin typeface="Helvetica"/>
          <a:ea typeface="Helvetica"/>
          <a:cs typeface="Helvetica"/>
        </a:defRPr>
      </a:lvl3pPr>
      <a:lvl4pPr marL="512763" indent="-1714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17073"/>
          </a:solidFill>
          <a:latin typeface="Helvetica"/>
          <a:ea typeface="Helvetica"/>
          <a:cs typeface="Helvetica"/>
        </a:defRPr>
      </a:lvl4pPr>
      <a:lvl5pPr marL="741363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717073"/>
          </a:solidFill>
          <a:latin typeface="Helvetica"/>
          <a:ea typeface="Helvetic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726488" cy="2768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pitchFamily="34" charset="0"/>
                <a:cs typeface="Helvetica" pitchFamily="34" charset="0"/>
              </a:rPr>
              <a:t>ONCOR FAR WEST TX UPDATE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0" y="1565903"/>
            <a:ext cx="6547449" cy="518181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for ERCOT RPG Meeting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Nov 12, 2019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Austin, TX – ERCOT MET Center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Assets Planning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and Operations Support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Oncor Electric Delivery Co LLC</a:t>
            </a:r>
          </a:p>
          <a:p>
            <a:pPr eaLnBrk="1" hangingPunct="1">
              <a:spcBef>
                <a:spcPct val="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Plans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are subject to change due to factors including, but not limited to, load, generation, engineering,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protection and system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topology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498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1079500"/>
            <a:ext cx="8458200" cy="5484813"/>
          </a:xfrm>
        </p:spPr>
        <p:txBody>
          <a:bodyPr>
            <a:normAutofit fontScale="6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Far West Texas Project 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Approved by ERCOT Board of Directors in Jun 2017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Odessa EVH – Riverton 345 kV Line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Bakersfield – Solstice 345 kV Line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Far </a:t>
            </a:r>
            <a:r>
              <a:rPr lang="en-US" dirty="0">
                <a:solidFill>
                  <a:schemeClr val="tx1"/>
                </a:solidFill>
              </a:rPr>
              <a:t>West Texas Project 2</a:t>
            </a:r>
          </a:p>
          <a:p>
            <a:pPr marL="514350" lvl="1" indent="-3429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Approved by ERCOT Board of Directors on June 2018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Close 345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kV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loop and new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138 kV lines</a:t>
            </a:r>
          </a:p>
          <a:p>
            <a:pPr lvl="1" indent="0">
              <a:buNone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Dynamic Reactive Devices Project</a:t>
            </a:r>
          </a:p>
          <a:p>
            <a:pPr marL="514350" lvl="1" indent="-3429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Approved by ERCOT Board of Directors on June 2018</a:t>
            </a:r>
          </a:p>
          <a:p>
            <a:pPr marL="514350" lvl="1" indent="-3429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Immediate voltage support needs due to load increases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Horseshoe Draw DRD in-service June 2019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Rondo DRD planned in-service Dec 2019.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 indent="0">
              <a:buNone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Odessa EHV – Riverton 345 kV </a:t>
            </a:r>
            <a:r>
              <a:rPr lang="en-US" dirty="0" smtClean="0">
                <a:solidFill>
                  <a:schemeClr val="tx1"/>
                </a:solidFill>
              </a:rPr>
              <a:t>Line 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Critical Status approved by ERCOT BOD Feb 2018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CCN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filed at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PUC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March 2018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CCN Approved by PUC in Sept 2018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 indent="0">
              <a:buNone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Riverton – Sand Lake – Solstice – Bakersfield 345 kV Lines</a:t>
            </a:r>
            <a:endParaRPr lang="en-US" dirty="0">
              <a:solidFill>
                <a:schemeClr val="tx1"/>
              </a:solidFill>
            </a:endParaRP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Critical Status approved by ERCOT BOD June 2018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CCNs filed at PUC November 2018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Bakersfield (LCRA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– Solstice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AEP) approved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by PUC May 2019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Sand Lake – Solstice (AEP) approved by PUC July 2019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Riverton – Sand Lake 345 kV Line filed at PUC July 2019, approved Oct 2019</a:t>
            </a:r>
          </a:p>
        </p:txBody>
      </p:sp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6151419" y="941387"/>
            <a:ext cx="2829070" cy="2723769"/>
            <a:chOff x="6897790" y="908449"/>
            <a:chExt cx="2246210" cy="2195991"/>
          </a:xfrm>
        </p:grpSpPr>
        <p:pic>
          <p:nvPicPr>
            <p:cNvPr id="1331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6" r="11058"/>
            <a:stretch>
              <a:fillRect/>
            </a:stretch>
          </p:blipFill>
          <p:spPr bwMode="auto">
            <a:xfrm>
              <a:off x="6897790" y="908449"/>
              <a:ext cx="2246210" cy="219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291472" y="1676967"/>
              <a:ext cx="730217" cy="3286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Far West Texas Projects</a:t>
            </a:r>
            <a:endParaRPr lang="en-US" sz="2800" b="1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74638" y="788988"/>
            <a:ext cx="8591550" cy="5916612"/>
          </a:xfrm>
        </p:spPr>
        <p:txBody>
          <a:bodyPr/>
          <a:lstStyle/>
          <a:p>
            <a:pPr marL="0" lvl="1" indent="0">
              <a:spcBef>
                <a:spcPts val="600"/>
              </a:spcBef>
              <a:buFont typeface="Arial" pitchFamily="34" charset="0"/>
              <a:buNone/>
            </a:pPr>
            <a:endParaRPr lang="en-US" altLang="en-US" sz="1600" dirty="0" smtClean="0">
              <a:latin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600"/>
              </a:spcBef>
              <a:buFont typeface="Arial" pitchFamily="34" charset="0"/>
              <a:buNone/>
            </a:pPr>
            <a:endParaRPr lang="en-US" altLang="en-US" sz="1600" dirty="0" smtClean="0">
              <a:latin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400"/>
              </a:spcBef>
              <a:buFont typeface="Arial" pitchFamily="34" charset="0"/>
              <a:buNone/>
            </a:pPr>
            <a:endParaRPr lang="en-US" alt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269081" y="996065"/>
            <a:ext cx="8639175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1" algn="ctr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r>
              <a:rPr lang="en-US" altLang="en-US" sz="14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Spring 2019 </a:t>
            </a:r>
            <a:r>
              <a:rPr lang="en-US" altLang="en-US" sz="1400" u="sng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– Scheduled In </a:t>
            </a:r>
            <a:r>
              <a:rPr lang="en-US" altLang="en-US" sz="14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Service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Sand Lake 138 kV Switch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Horseshoe Springs 138 kV Switch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Horseshoe Springs 138 kV Capacitors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Horseshoe Draw Dynamic Reactive Device</a:t>
            </a:r>
            <a:endParaRPr lang="en-US" sz="14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second circuit on Wink – Yukon 138 kV </a:t>
            </a: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</a:t>
            </a: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series reactor at Wolf &amp; Yucca 138 kV Switch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Moss 345/138 kV autotransformer #2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Rebuild </a:t>
            </a:r>
            <a:r>
              <a:rPr lang="en-US" sz="1400" dirty="0" err="1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Screwbean</a:t>
            </a: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 Tap – </a:t>
            </a:r>
            <a:r>
              <a:rPr lang="en-US" sz="1400" dirty="0" err="1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Screwbean</a:t>
            </a: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 138 kV </a:t>
            </a: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</a:t>
            </a: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Yucca Drive 138 kV </a:t>
            </a: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Capacitors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Dune 138 kV Switch </a:t>
            </a:r>
            <a:endParaRPr lang="en-US" sz="1400" dirty="0" smtClean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endParaRPr lang="en-US" alt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r>
              <a:rPr lang="en-US" alt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endParaRPr lang="en-US" altLang="en-US" sz="16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sz="16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2019 Planned Transmission Projects</a:t>
            </a:r>
            <a:endParaRPr lang="en-US" sz="2800" b="1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4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74638" y="788988"/>
            <a:ext cx="8591550" cy="5916612"/>
          </a:xfrm>
        </p:spPr>
        <p:txBody>
          <a:bodyPr/>
          <a:lstStyle/>
          <a:p>
            <a:pPr marL="0" lvl="1" indent="0">
              <a:spcBef>
                <a:spcPts val="600"/>
              </a:spcBef>
              <a:buFont typeface="Arial" pitchFamily="34" charset="0"/>
              <a:buNone/>
            </a:pPr>
            <a:endParaRPr lang="en-US" altLang="en-US" sz="1600" dirty="0" smtClean="0">
              <a:latin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600"/>
              </a:spcBef>
              <a:buFont typeface="Arial" pitchFamily="34" charset="0"/>
              <a:buNone/>
            </a:pPr>
            <a:endParaRPr lang="en-US" altLang="en-US" sz="1600" dirty="0" smtClean="0">
              <a:latin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400"/>
              </a:spcBef>
              <a:buFont typeface="Arial" pitchFamily="34" charset="0"/>
              <a:buNone/>
            </a:pPr>
            <a:endParaRPr lang="en-US" alt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269081" y="996065"/>
            <a:ext cx="8639175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1" algn="ctr">
              <a:spcBef>
                <a:spcPts val="600"/>
              </a:spcBef>
              <a:buClr>
                <a:schemeClr val="tx1"/>
              </a:buClr>
            </a:pPr>
            <a:r>
              <a:rPr lang="en-US" altLang="en-US" sz="1400" u="sng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Fall </a:t>
            </a:r>
            <a:r>
              <a:rPr lang="en-US" altLang="en-US" sz="14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2019 – Scheduled In Service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Nelson 138 kV Switch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Blackbird 138 kV Switch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Red Lakes 138 kV Switch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Convert Cowden North – Odessa North 138 kV </a:t>
            </a: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</a:t>
            </a:r>
            <a:endParaRPr lang="en-US" altLang="en-US" sz="1400" dirty="0" smtClean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</a:t>
            </a:r>
            <a:r>
              <a:rPr lang="en-US" alt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New Riverton – Sand Lake 138 kV </a:t>
            </a:r>
            <a:r>
              <a:rPr lang="en-US" alt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Horseshoe Springs  – Owl Hills 138 kV </a:t>
            </a: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</a:t>
            </a:r>
            <a:endParaRPr lang="en-US" sz="14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Quarry Field 138 kV </a:t>
            </a: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Switch</a:t>
            </a:r>
            <a:endParaRPr lang="en-US" sz="14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Quarry Field 138 kV capacitors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Rondo Dynamic Reactive Device</a:t>
            </a:r>
            <a:endParaRPr lang="en-US" sz="1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Rebuild Garden City – Shipwreck 69 kV Line 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Rebuild Wink – No Trees 138 kV </a:t>
            </a: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</a:t>
            </a:r>
            <a:endParaRPr lang="en-US" sz="1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endParaRPr lang="en-US" alt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r>
              <a:rPr lang="en-US" alt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endParaRPr lang="en-US" altLang="en-US" sz="16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sz="16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2019 Planned Transmission Projects</a:t>
            </a:r>
            <a:endParaRPr lang="en-US" sz="2800" b="1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04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2019 Transmission Improvements</a:t>
            </a:r>
            <a:endParaRPr lang="en-US" sz="2800" b="1" dirty="0">
              <a:solidFill>
                <a:srgbClr val="860038"/>
              </a:solidFill>
            </a:endParaRPr>
          </a:p>
        </p:txBody>
      </p:sp>
      <p:pic>
        <p:nvPicPr>
          <p:cNvPr id="2" name="Picture 2" descr="C:\Users\uw3l\Desktop\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" y="968453"/>
            <a:ext cx="8288655" cy="57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99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74638" y="788988"/>
            <a:ext cx="8591550" cy="5916612"/>
          </a:xfrm>
        </p:spPr>
        <p:txBody>
          <a:bodyPr/>
          <a:lstStyle/>
          <a:p>
            <a:pPr marL="0" lvl="1" indent="0">
              <a:spcBef>
                <a:spcPts val="600"/>
              </a:spcBef>
              <a:buFont typeface="Arial" pitchFamily="34" charset="0"/>
              <a:buNone/>
            </a:pPr>
            <a:endParaRPr lang="en-US" altLang="en-US" sz="1600" dirty="0" smtClean="0">
              <a:latin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600"/>
              </a:spcBef>
              <a:buFont typeface="Arial" pitchFamily="34" charset="0"/>
              <a:buNone/>
            </a:pPr>
            <a:endParaRPr lang="en-US" altLang="en-US" sz="1600" dirty="0" smtClean="0">
              <a:latin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400"/>
              </a:spcBef>
              <a:buFont typeface="Arial" pitchFamily="34" charset="0"/>
              <a:buNone/>
            </a:pPr>
            <a:endParaRPr lang="en-US" alt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312738" y="1012766"/>
            <a:ext cx="8639175" cy="542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1" algn="ctr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r>
              <a:rPr lang="en-US" altLang="en-US" sz="14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Spring </a:t>
            </a:r>
            <a:r>
              <a:rPr lang="en-US" altLang="en-US" sz="1400" u="sng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2020 </a:t>
            </a:r>
            <a:r>
              <a:rPr lang="en-US" altLang="en-US" sz="14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en-US" altLang="en-US" sz="1400" u="sng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Scheduled In </a:t>
            </a:r>
            <a:r>
              <a:rPr lang="en-US" altLang="en-US" sz="14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Service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Rebuild Andrews County South – No Trees 138 kV Line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Wink – Andrews County South 138 kV Second Circuit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Add Wolf to Moss 138 kV High Temperature Upgrade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Add Andrews County South 345/138 kV autotransformer #2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Add Wolf 345 kV Switch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Owl Hills – </a:t>
            </a:r>
            <a:r>
              <a:rPr lang="en-US" sz="1400" dirty="0" err="1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Tunstill</a:t>
            </a: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 138 kV </a:t>
            </a: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Quarry Field – Kyle Ranch 138 kV Line*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algn="ctr">
              <a:spcBef>
                <a:spcPts val="600"/>
              </a:spcBef>
              <a:buClr>
                <a:schemeClr val="tx1"/>
              </a:buClr>
            </a:pPr>
            <a:r>
              <a:rPr lang="en-US" altLang="en-US" sz="14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Fall 2020 – Scheduled In Service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Riverton – Odessa EHV / Moss 345 kV Line</a:t>
            </a:r>
            <a:endParaRPr lang="en-US" sz="1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Riverton 345 kV Switch 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Riverton – Sand Lake 345 kV </a:t>
            </a: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</a:t>
            </a:r>
            <a:endParaRPr lang="en-US" sz="14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Sand Lake 345 kV Switch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Sand Lake – Solstice 345 kV </a:t>
            </a: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</a:t>
            </a:r>
            <a:endParaRPr lang="en-US" sz="14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Rebuild Shipwreck – </a:t>
            </a:r>
            <a:r>
              <a:rPr lang="en-US" sz="1400" dirty="0" err="1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Midkiff</a:t>
            </a: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 69 kV Line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Riverton – Kyle Ranch 138 kV </a:t>
            </a: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Line*</a:t>
            </a:r>
            <a:r>
              <a:rPr lang="en-US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2021)</a:t>
            </a:r>
          </a:p>
          <a:p>
            <a:pPr marL="1143000" lvl="3" indent="0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r>
              <a:rPr lang="en-US" alt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                  </a:t>
            </a:r>
          </a:p>
          <a:p>
            <a:pPr marL="1143000" lvl="3" indent="0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r>
              <a:rPr lang="en-US" alt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altLang="en-US" sz="14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		*</a:t>
            </a:r>
            <a:r>
              <a:rPr lang="en-US" altLang="en-US" sz="14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Pending CCN Regulatory proceedings</a:t>
            </a:r>
          </a:p>
          <a:p>
            <a:pPr marL="1143000" lvl="3" indent="0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endParaRPr lang="en-US" altLang="en-US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2020 Planned Transmission Projects</a:t>
            </a:r>
            <a:endParaRPr lang="en-US" sz="2800" b="1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56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w3l\Desktop\2020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882651"/>
            <a:ext cx="8613775" cy="585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2020 Improvements</a:t>
            </a:r>
            <a:endParaRPr lang="en-US" sz="2800" b="1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38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82563" y="0"/>
            <a:ext cx="8567737" cy="825500"/>
          </a:xfrm>
        </p:spPr>
        <p:txBody>
          <a:bodyPr/>
          <a:lstStyle/>
          <a:p>
            <a:pPr algn="ctr"/>
            <a:r>
              <a:rPr lang="en-US" altLang="en-US" sz="3600" smtClean="0">
                <a:latin typeface="Helvetica" pitchFamily="34" charset="0"/>
                <a:cs typeface="Helvetica" pitchFamily="34" charset="0"/>
              </a:rPr>
              <a:t>QUESTIONS/DISCUSSION</a:t>
            </a:r>
          </a:p>
        </p:txBody>
      </p:sp>
      <p:pic>
        <p:nvPicPr>
          <p:cNvPr id="22531" name="Picture 3" descr="man_leaning_on_big_red_question_ma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916623"/>
            <a:ext cx="350678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862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Custom 17">
      <a:dk1>
        <a:srgbClr val="860038"/>
      </a:dk1>
      <a:lt1>
        <a:sysClr val="window" lastClr="FFFFFF"/>
      </a:lt1>
      <a:dk2>
        <a:srgbClr val="EF3E42"/>
      </a:dk2>
      <a:lt2>
        <a:srgbClr val="EEECE1"/>
      </a:lt2>
      <a:accent1>
        <a:srgbClr val="007698"/>
      </a:accent1>
      <a:accent2>
        <a:srgbClr val="003D83"/>
      </a:accent2>
      <a:accent3>
        <a:srgbClr val="717073"/>
      </a:accent3>
      <a:accent4>
        <a:srgbClr val="49A942"/>
      </a:accent4>
      <a:accent5>
        <a:srgbClr val="F58025"/>
      </a:accent5>
      <a:accent6>
        <a:srgbClr val="FDB924"/>
      </a:accent6>
      <a:hlink>
        <a:srgbClr val="0000FF"/>
      </a:hlink>
      <a:folHlink>
        <a:srgbClr val="372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568</Words>
  <Application>Microsoft Office PowerPoint</Application>
  <PresentationFormat>On-screen Show (4:3)</PresentationFormat>
  <Paragraphs>107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Template</vt:lpstr>
      <vt:lpstr>ONCOR FAR WEST TX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QUESTIONS/DISCUSSION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2018-06-29T18:02:45Z</dcterms:created>
  <dcterms:modified xsi:type="dcterms:W3CDTF">2019-11-08T15:31:21Z</dcterms:modified>
</cp:coreProperties>
</file>