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84" r:id="rId7"/>
    <p:sldId id="286" r:id="rId8"/>
    <p:sldId id="285" r:id="rId9"/>
    <p:sldId id="287" r:id="rId10"/>
    <p:sldId id="288" r:id="rId11"/>
    <p:sldId id="289" r:id="rId12"/>
    <p:sldId id="290" r:id="rId13"/>
    <p:sldId id="291" r:id="rId14"/>
    <p:sldId id="292" r:id="rId15"/>
    <p:sldId id="27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nzalez, Ino" initials="GI" lastIdx="2" clrIdx="0">
    <p:extLst>
      <p:ext uri="{19B8F6BF-5375-455C-9EA6-DF929625EA0E}">
        <p15:presenceInfo xmlns:p15="http://schemas.microsoft.com/office/powerpoint/2012/main" userId="S-1-5-21-639947351-343809578-3807592339-44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30" d="100"/>
          <a:sy n="130" d="100"/>
        </p:scale>
        <p:origin x="90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646878"/>
          </a:xfrm>
          <a:prstGeom prst="rect">
            <a:avLst/>
          </a:prstGeom>
          <a:noFill/>
        </p:spPr>
        <p:txBody>
          <a:bodyPr wrap="square" rtlCol="0">
            <a:spAutoFit/>
          </a:bodyPr>
          <a:lstStyle/>
          <a:p>
            <a:r>
              <a:rPr lang="en-US" sz="2000" b="1" dirty="0" smtClean="0">
                <a:solidFill>
                  <a:schemeClr val="tx2"/>
                </a:solidFill>
              </a:rPr>
              <a:t>Capacity Short Settlement Changes due to ESR</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r>
              <a:rPr lang="en-US" dirty="0" smtClean="0">
                <a:solidFill>
                  <a:schemeClr val="tx2"/>
                </a:solidFill>
              </a:rPr>
              <a:t>Austin Rosel</a:t>
            </a:r>
            <a:endParaRPr lang="en-US" dirty="0">
              <a:solidFill>
                <a:schemeClr val="tx2"/>
              </a:solidFill>
            </a:endParaRPr>
          </a:p>
          <a:p>
            <a:r>
              <a:rPr lang="en-US" dirty="0" smtClean="0">
                <a:solidFill>
                  <a:schemeClr val="tx2"/>
                </a:solidFill>
              </a:rPr>
              <a:t>ERCOT</a:t>
            </a:r>
          </a:p>
          <a:p>
            <a:endParaRPr lang="en-US" dirty="0">
              <a:solidFill>
                <a:schemeClr val="tx2"/>
              </a:solidFill>
            </a:endParaRPr>
          </a:p>
          <a:p>
            <a:r>
              <a:rPr lang="en-US" dirty="0">
                <a:solidFill>
                  <a:schemeClr val="tx2"/>
                </a:solidFill>
              </a:rPr>
              <a:t>BESTF Meeting</a:t>
            </a:r>
          </a:p>
          <a:p>
            <a:r>
              <a:rPr lang="en-US" dirty="0" smtClean="0">
                <a:solidFill>
                  <a:schemeClr val="tx2"/>
                </a:solidFill>
              </a:rPr>
              <a:t>11/15/2019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a:t>
            </a:r>
          </a:p>
        </p:txBody>
      </p:sp>
      <p:sp>
        <p:nvSpPr>
          <p:cNvPr id="3" name="Content Placeholder 2"/>
          <p:cNvSpPr>
            <a:spLocks noGrp="1"/>
          </p:cNvSpPr>
          <p:nvPr>
            <p:ph idx="1"/>
          </p:nvPr>
        </p:nvSpPr>
        <p:spPr/>
        <p:txBody>
          <a:bodyPr/>
          <a:lstStyle/>
          <a:p>
            <a:r>
              <a:rPr lang="en-US" dirty="0" smtClean="0"/>
              <a:t>Scenario 2: A unit is committed in RUC3. The RUC 3 period snapshot is used to allocate RUC charges, the higher of RUC3 and ADJ. Shortage = 5.</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884461166"/>
              </p:ext>
            </p:extLst>
          </p:nvPr>
        </p:nvGraphicFramePr>
        <p:xfrm>
          <a:off x="2286000" y="2667000"/>
          <a:ext cx="4038601" cy="3055620"/>
        </p:xfrm>
        <a:graphic>
          <a:graphicData uri="http://schemas.openxmlformats.org/drawingml/2006/table">
            <a:tbl>
              <a:tblPr>
                <a:tableStyleId>{5C22544A-7EE6-4342-B048-85BDC9FD1C3A}</a:tableStyleId>
              </a:tblPr>
              <a:tblGrid>
                <a:gridCol w="1398581"/>
                <a:gridCol w="660005"/>
                <a:gridCol w="660005"/>
                <a:gridCol w="660005"/>
                <a:gridCol w="660005"/>
              </a:tblGrid>
              <a:tr h="23812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RUC1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RUC2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rgbClr val="FF0000"/>
                          </a:solidFill>
                          <a:effectLst/>
                        </a:rPr>
                        <a:t>RUC3</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ADJ</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HSL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7</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LSL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-10</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RTAML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0</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RURESP</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12</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RU OFFERS</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17</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20</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Overall Shortage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5</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AS Shortage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solidFill>
                            <a:srgbClr val="FF0000"/>
                          </a:solidFill>
                          <a:effectLst/>
                        </a:rPr>
                        <a:t>0</a:t>
                      </a:r>
                      <a:endParaRPr lang="en-US" sz="14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381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Capacity Shortage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5</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786105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0"/>
            <a:ext cx="9144000" cy="518318"/>
          </a:xfrm>
        </p:spPr>
        <p:txBody>
          <a:bodyPr/>
          <a:lstStyle/>
          <a:p>
            <a:pPr algn="ctr"/>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910196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KTC - 7</a:t>
            </a:r>
            <a:endParaRPr lang="en-US" dirty="0"/>
          </a:p>
        </p:txBody>
      </p:sp>
      <p:sp>
        <p:nvSpPr>
          <p:cNvPr id="3" name="Content Placeholder 2"/>
          <p:cNvSpPr>
            <a:spLocks noGrp="1"/>
          </p:cNvSpPr>
          <p:nvPr>
            <p:ph idx="1"/>
          </p:nvPr>
        </p:nvSpPr>
        <p:spPr/>
        <p:txBody>
          <a:bodyPr/>
          <a:lstStyle/>
          <a:p>
            <a:r>
              <a:rPr lang="en-US" dirty="0" smtClean="0"/>
              <a:t>No changes should be required to the formulation of the Capacity Short Charge developed at the RTC Task Force.</a:t>
            </a:r>
          </a:p>
          <a:p>
            <a:r>
              <a:rPr lang="en-US" dirty="0" smtClean="0"/>
              <a:t>The Capacity Short Charge consists of two parts. An “AS Shortage” and an “overall shortage.”</a:t>
            </a:r>
          </a:p>
          <a:p>
            <a:pPr lvl="1"/>
            <a:r>
              <a:rPr lang="en-US" dirty="0" smtClean="0"/>
              <a:t>The “overall shortage” could be considered an “energy shortage” and is similar to the capacity short calculation currently in production.</a:t>
            </a:r>
          </a:p>
          <a:p>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6783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KTC - 7</a:t>
            </a:r>
          </a:p>
        </p:txBody>
      </p:sp>
      <p:sp>
        <p:nvSpPr>
          <p:cNvPr id="3" name="Content Placeholder 2"/>
          <p:cNvSpPr>
            <a:spLocks noGrp="1"/>
          </p:cNvSpPr>
          <p:nvPr>
            <p:ph idx="1"/>
          </p:nvPr>
        </p:nvSpPr>
        <p:spPr/>
        <p:txBody>
          <a:bodyPr/>
          <a:lstStyle/>
          <a:p>
            <a:r>
              <a:rPr lang="en-US" dirty="0"/>
              <a:t>The AS shortage portion of the calculation will consider the full range of the ESR by considering AS offers from the negative LSL value to the positive HSL value.</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7684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KTC - 7</a:t>
            </a:r>
          </a:p>
        </p:txBody>
      </p:sp>
      <p:sp>
        <p:nvSpPr>
          <p:cNvPr id="3" name="Content Placeholder 2"/>
          <p:cNvSpPr>
            <a:spLocks noGrp="1"/>
          </p:cNvSpPr>
          <p:nvPr>
            <p:ph idx="1"/>
          </p:nvPr>
        </p:nvSpPr>
        <p:spPr/>
        <p:txBody>
          <a:bodyPr/>
          <a:lstStyle/>
          <a:p>
            <a:r>
              <a:rPr lang="en-US" dirty="0" smtClean="0"/>
              <a:t>The overall shortage will consider the capacity from 0 to HSL only, and not from the negative LSL to the positive HSL.</a:t>
            </a:r>
          </a:p>
          <a:p>
            <a:r>
              <a:rPr lang="en-US" dirty="0" smtClean="0"/>
              <a:t>This is in accordance with how the ESR will be evaluated in the RUC engine.</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25478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Simplified system.</a:t>
            </a:r>
          </a:p>
          <a:p>
            <a:r>
              <a:rPr lang="en-US" dirty="0" smtClean="0"/>
              <a:t>RUC sees 100MW generation and 100MW load on the system with a 12 MW AS plan.</a:t>
            </a:r>
          </a:p>
          <a:p>
            <a:r>
              <a:rPr lang="en-US" dirty="0" smtClean="0"/>
              <a:t>Only other unit on the system is an ESR.</a:t>
            </a:r>
          </a:p>
          <a:p>
            <a:pPr lvl="1"/>
            <a:r>
              <a:rPr lang="en-US" dirty="0" smtClean="0"/>
              <a:t>10 MW ESR (-10 LSL, 10 HSL)</a:t>
            </a:r>
          </a:p>
          <a:p>
            <a:pPr lvl="1"/>
            <a:r>
              <a:rPr lang="en-US" dirty="0" smtClean="0"/>
              <a:t>12 MW AS Responsibility</a:t>
            </a:r>
          </a:p>
          <a:p>
            <a:pPr lvl="1"/>
            <a:r>
              <a:rPr lang="en-US" dirty="0" smtClean="0"/>
              <a:t>20 MW of Up AS capability</a:t>
            </a:r>
          </a:p>
          <a:p>
            <a:pPr lvl="1"/>
            <a:r>
              <a:rPr lang="en-US" dirty="0" smtClean="0"/>
              <a:t>No forward trades, sales or purchases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60485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RUC cannot fulfill the AS plan without increasing the load on the system by 2 MW</a:t>
            </a:r>
            <a:r>
              <a:rPr lang="en-US" dirty="0" smtClean="0"/>
              <a:t>.</a:t>
            </a:r>
          </a:p>
          <a:p>
            <a:pPr lvl="1"/>
            <a:r>
              <a:rPr lang="en-US" dirty="0" smtClean="0"/>
              <a:t>This would be caused by dispatching the ESR to -2 MW in the RUC solution.</a:t>
            </a:r>
          </a:p>
          <a:p>
            <a:r>
              <a:rPr lang="en-US" dirty="0" smtClean="0"/>
              <a:t>The ESR can only supply 10 MW of energy from the generation side of the Resource, the ESR would need to be consuming 2MW in order to be able to provide 12 MW of Up AS.</a:t>
            </a:r>
          </a:p>
          <a:p>
            <a:r>
              <a:rPr lang="en-US" dirty="0"/>
              <a:t>RUC would see a need to commit additional Resources</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52750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smtClean="0"/>
              <a:t>RUC Capacity Short Charge</a:t>
            </a:r>
          </a:p>
          <a:p>
            <a:r>
              <a:rPr lang="en-US" dirty="0" smtClean="0"/>
              <a:t>The ESR would not be short on AS.</a:t>
            </a:r>
          </a:p>
          <a:p>
            <a:pPr lvl="1"/>
            <a:r>
              <a:rPr lang="en-US" dirty="0" smtClean="0"/>
              <a:t>Capability - Responsibility </a:t>
            </a:r>
          </a:p>
          <a:p>
            <a:pPr lvl="1"/>
            <a:r>
              <a:rPr lang="en-US" dirty="0" smtClean="0"/>
              <a:t>20MW – 12MW = 8MW</a:t>
            </a:r>
          </a:p>
          <a:p>
            <a:r>
              <a:rPr lang="en-US" dirty="0" smtClean="0"/>
              <a:t>The ESR would be short “overall”</a:t>
            </a:r>
          </a:p>
          <a:p>
            <a:pPr lvl="1"/>
            <a:r>
              <a:rPr lang="en-US" dirty="0" smtClean="0"/>
              <a:t>HSL – (RTAML + Responsibility)</a:t>
            </a:r>
          </a:p>
          <a:p>
            <a:pPr lvl="1"/>
            <a:r>
              <a:rPr lang="en-US" dirty="0" smtClean="0"/>
              <a:t>10 – (0 + 12) = -2</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039640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lstStyle/>
          <a:p>
            <a:r>
              <a:rPr lang="en-US" dirty="0" smtClean="0"/>
              <a:t>Like today, the RUC Capacity Short calculation will take place in “snapshots”, snapshots at each RUC run and a snapshot before the end of the adjustment period.</a:t>
            </a:r>
          </a:p>
          <a:p>
            <a:r>
              <a:rPr lang="en-US" dirty="0" smtClean="0"/>
              <a:t>The </a:t>
            </a:r>
            <a:r>
              <a:rPr lang="en-US" dirty="0" smtClean="0"/>
              <a:t>higher </a:t>
            </a:r>
            <a:r>
              <a:rPr lang="en-US" dirty="0" smtClean="0"/>
              <a:t>shortage between the shortage calculated during the snapshot in which a Resource was RUC committed and the snapshot at the end of the adjustment period is used to allocate RUC Make Whole Charges.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77095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a:t>
            </a:r>
          </a:p>
        </p:txBody>
      </p:sp>
      <p:sp>
        <p:nvSpPr>
          <p:cNvPr id="3" name="Content Placeholder 2"/>
          <p:cNvSpPr>
            <a:spLocks noGrp="1"/>
          </p:cNvSpPr>
          <p:nvPr>
            <p:ph idx="1"/>
          </p:nvPr>
        </p:nvSpPr>
        <p:spPr/>
        <p:txBody>
          <a:bodyPr/>
          <a:lstStyle/>
          <a:p>
            <a:r>
              <a:rPr lang="en-US" dirty="0" smtClean="0"/>
              <a:t>Scenario 1: A unit is committed in RUC3. Adjustment period snapshot is used to allocate RUC charges, the higher of RUC3 and ADJ. Shortage = 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779428490"/>
              </p:ext>
            </p:extLst>
          </p:nvPr>
        </p:nvGraphicFramePr>
        <p:xfrm>
          <a:off x="2286000" y="2743200"/>
          <a:ext cx="4114802" cy="3055620"/>
        </p:xfrm>
        <a:graphic>
          <a:graphicData uri="http://schemas.openxmlformats.org/drawingml/2006/table">
            <a:tbl>
              <a:tblPr>
                <a:tableStyleId>{5C22544A-7EE6-4342-B048-85BDC9FD1C3A}</a:tableStyleId>
              </a:tblPr>
              <a:tblGrid>
                <a:gridCol w="1424970"/>
                <a:gridCol w="672458"/>
                <a:gridCol w="672458"/>
                <a:gridCol w="672458"/>
                <a:gridCol w="672458"/>
              </a:tblGrid>
              <a:tr h="23812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RUC1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RUC2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rgbClr val="FF0000"/>
                          </a:solidFill>
                          <a:effectLst/>
                        </a:rPr>
                        <a:t>RUC3</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ADJ</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HSL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7</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LSL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-10</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RTAML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0</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RURESP</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12</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RU OFFERS</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17</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16</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Overall Shortage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5</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AS Shortage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0</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r>
              <a:tr h="238125">
                <a:tc>
                  <a:txBody>
                    <a:bodyPr/>
                    <a:lstStyle/>
                    <a:p>
                      <a:pPr algn="l" fontAlgn="b"/>
                      <a:r>
                        <a:rPr lang="en-US" sz="1400" u="none" strike="noStrike">
                          <a:effectLst/>
                        </a:rPr>
                        <a:t>Capacity Shortage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solidFill>
                            <a:srgbClr val="FF0000"/>
                          </a:solidFill>
                          <a:effectLst/>
                        </a:rPr>
                        <a:t>5</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65118584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4661</TotalTime>
  <Words>594</Words>
  <Application>Microsoft Office PowerPoint</Application>
  <PresentationFormat>On-screen Show (4:3)</PresentationFormat>
  <Paragraphs>144</Paragraphs>
  <Slides>11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1_Custom Design</vt:lpstr>
      <vt:lpstr>Office Theme</vt:lpstr>
      <vt:lpstr>PowerPoint Presentation</vt:lpstr>
      <vt:lpstr>KTC - 7</vt:lpstr>
      <vt:lpstr>KTC - 7</vt:lpstr>
      <vt:lpstr>KTC - 7</vt:lpstr>
      <vt:lpstr>Example</vt:lpstr>
      <vt:lpstr>Example</vt:lpstr>
      <vt:lpstr>Example</vt:lpstr>
      <vt:lpstr>Timing</vt:lpstr>
      <vt:lpstr>Timing</vt:lpstr>
      <vt:lpstr>Timing</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Rosel, Austin</cp:lastModifiedBy>
  <cp:revision>191</cp:revision>
  <cp:lastPrinted>2016-01-21T20:53:15Z</cp:lastPrinted>
  <dcterms:created xsi:type="dcterms:W3CDTF">2016-01-21T15:20:31Z</dcterms:created>
  <dcterms:modified xsi:type="dcterms:W3CDTF">2019-11-11T21:34:17Z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