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24"/>
  </p:notesMasterIdLst>
  <p:handoutMasterIdLst>
    <p:handoutMasterId r:id="rId25"/>
  </p:handoutMasterIdLst>
  <p:sldIdLst>
    <p:sldId id="355" r:id="rId7"/>
    <p:sldId id="548" r:id="rId8"/>
    <p:sldId id="557" r:id="rId9"/>
    <p:sldId id="556" r:id="rId10"/>
    <p:sldId id="544" r:id="rId11"/>
    <p:sldId id="551" r:id="rId12"/>
    <p:sldId id="553" r:id="rId13"/>
    <p:sldId id="533" r:id="rId14"/>
    <p:sldId id="549" r:id="rId15"/>
    <p:sldId id="550" r:id="rId16"/>
    <p:sldId id="546" r:id="rId17"/>
    <p:sldId id="542" r:id="rId18"/>
    <p:sldId id="552" r:id="rId19"/>
    <p:sldId id="554" r:id="rId20"/>
    <p:sldId id="555" r:id="rId21"/>
    <p:sldId id="559" r:id="rId22"/>
    <p:sldId id="539" r:id="rId2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6C6"/>
    <a:srgbClr val="FFFF00"/>
    <a:srgbClr val="5B6770"/>
    <a:srgbClr val="093C61"/>
    <a:srgbClr val="B03018"/>
    <a:srgbClr val="FF8200"/>
    <a:srgbClr val="685BC7"/>
    <a:srgbClr val="FFD1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54" autoAdjust="0"/>
    <p:restoredTop sz="96751" autoAdjust="0"/>
  </p:normalViewPr>
  <p:slideViewPr>
    <p:cSldViewPr showGuides="1">
      <p:cViewPr varScale="1">
        <p:scale>
          <a:sx n="132" d="100"/>
          <a:sy n="132" d="100"/>
        </p:scale>
        <p:origin x="1296" y="132"/>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2202"/>
    </p:cViewPr>
  </p:sorter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11/8/2019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11/8/2019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31663541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40"/>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4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40"/>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cxnSp>
        <p:nvCxnSpPr>
          <p:cNvPr id="7" name="Straight Connector 6"/>
          <p:cNvCxnSpPr/>
          <p:nvPr/>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z="1200" smtClean="0">
                <a:solidFill>
                  <a:prstClr val="black"/>
                </a:solidFill>
              </a:rPr>
              <a:pPr/>
              <a:t>‹#›</a:t>
            </a:fld>
            <a:endParaRPr lang="en-US" sz="1200" dirty="0">
              <a:solidFill>
                <a:prstClr val="black"/>
              </a:solidFill>
            </a:endParaRPr>
          </a:p>
        </p:txBody>
      </p:sp>
      <p:sp>
        <p:nvSpPr>
          <p:cNvPr id="11" name="Title Placeholder 1"/>
          <p:cNvSpPr>
            <a:spLocks noGrp="1"/>
          </p:cNvSpPr>
          <p:nvPr>
            <p:ph type="title"/>
          </p:nvPr>
        </p:nvSpPr>
        <p:spPr>
          <a:xfrm>
            <a:off x="379663" y="179145"/>
            <a:ext cx="8458200"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Tree>
    <p:extLst>
      <p:ext uri="{BB962C8B-B14F-4D97-AF65-F5344CB8AC3E}">
        <p14:creationId xmlns:p14="http://schemas.microsoft.com/office/powerpoint/2010/main" val="292562658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9"/>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1" y="3"/>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1"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4038600" y="1632496"/>
            <a:ext cx="4876800" cy="4755148"/>
          </a:xfrm>
          <a:prstGeom prst="rect">
            <a:avLst/>
          </a:prstGeom>
          <a:noFill/>
        </p:spPr>
        <p:txBody>
          <a:bodyPr wrap="square" rtlCol="0">
            <a:spAutoFit/>
          </a:bodyPr>
          <a:lstStyle/>
          <a:p>
            <a:pPr>
              <a:spcBef>
                <a:spcPts val="1200"/>
              </a:spcBef>
            </a:pPr>
            <a:r>
              <a:rPr lang="en-US" sz="2800" b="1" dirty="0" smtClean="0">
                <a:solidFill>
                  <a:schemeClr val="tx2"/>
                </a:solidFill>
              </a:rPr>
              <a:t>Wholesale Storage Load</a:t>
            </a:r>
            <a:endParaRPr lang="en-US" sz="2800" dirty="0" smtClean="0">
              <a:solidFill>
                <a:schemeClr val="tx2"/>
              </a:solidFill>
            </a:endParaRPr>
          </a:p>
          <a:p>
            <a:pPr>
              <a:spcBef>
                <a:spcPts val="1200"/>
              </a:spcBef>
            </a:pPr>
            <a:r>
              <a:rPr lang="en-US" sz="2400" dirty="0" smtClean="0">
                <a:solidFill>
                  <a:schemeClr val="tx2"/>
                </a:solidFill>
              </a:rPr>
              <a:t>KTC-8</a:t>
            </a:r>
            <a:endParaRPr lang="en-US" sz="2400" dirty="0">
              <a:solidFill>
                <a:schemeClr val="tx2"/>
              </a:solidFill>
            </a:endParaRPr>
          </a:p>
          <a:p>
            <a:endParaRPr lang="en-US" sz="2000" b="1" dirty="0" smtClean="0">
              <a:solidFill>
                <a:schemeClr val="tx2"/>
              </a:solidFill>
            </a:endParaRPr>
          </a:p>
          <a:p>
            <a:endParaRPr lang="en-US" sz="2000" b="1" dirty="0" smtClean="0">
              <a:solidFill>
                <a:schemeClr val="tx2"/>
              </a:solidFill>
            </a:endParaRPr>
          </a:p>
          <a:p>
            <a:endParaRPr lang="en-US" sz="2000" b="1" dirty="0">
              <a:solidFill>
                <a:schemeClr val="tx2"/>
              </a:solidFill>
            </a:endParaRPr>
          </a:p>
          <a:p>
            <a:endParaRPr lang="en-US" sz="2000" b="1" dirty="0" smtClean="0">
              <a:solidFill>
                <a:schemeClr val="tx2"/>
              </a:solidFill>
            </a:endParaRPr>
          </a:p>
          <a:p>
            <a:endParaRPr lang="en-US" sz="2000" b="1" dirty="0">
              <a:solidFill>
                <a:schemeClr val="tx2"/>
              </a:solidFill>
            </a:endParaRPr>
          </a:p>
          <a:p>
            <a:endParaRPr lang="en-US" sz="2000" b="1" dirty="0">
              <a:solidFill>
                <a:schemeClr val="tx2"/>
              </a:solidFill>
            </a:endParaRPr>
          </a:p>
          <a:p>
            <a:r>
              <a:rPr lang="en-US" sz="2000" dirty="0" smtClean="0">
                <a:solidFill>
                  <a:schemeClr val="tx2"/>
                </a:solidFill>
              </a:rPr>
              <a:t>Paul Wattles</a:t>
            </a:r>
          </a:p>
          <a:p>
            <a:r>
              <a:rPr lang="en-US" sz="2000" dirty="0" smtClean="0">
                <a:solidFill>
                  <a:schemeClr val="tx2"/>
                </a:solidFill>
              </a:rPr>
              <a:t>ERCOT Staff</a:t>
            </a:r>
          </a:p>
          <a:p>
            <a:endParaRPr lang="en-US" sz="2000" dirty="0">
              <a:solidFill>
                <a:schemeClr val="tx2"/>
              </a:solidFill>
            </a:endParaRPr>
          </a:p>
          <a:p>
            <a:r>
              <a:rPr lang="en-US" sz="2000" dirty="0" smtClean="0">
                <a:solidFill>
                  <a:schemeClr val="tx2"/>
                </a:solidFill>
              </a:rPr>
              <a:t>BESTFORCE	</a:t>
            </a:r>
            <a:endParaRPr lang="en-US" sz="2000" dirty="0">
              <a:solidFill>
                <a:schemeClr val="tx2"/>
              </a:solidFill>
            </a:endParaRPr>
          </a:p>
          <a:p>
            <a:r>
              <a:rPr lang="en-US" sz="2000" dirty="0" smtClean="0">
                <a:solidFill>
                  <a:schemeClr val="tx2"/>
                </a:solidFill>
              </a:rPr>
              <a:t>Nov. 15, </a:t>
            </a:r>
            <a:r>
              <a:rPr lang="en-US" sz="2000" dirty="0">
                <a:solidFill>
                  <a:schemeClr val="tx2"/>
                </a:solidFill>
              </a:rPr>
              <a:t>2019</a:t>
            </a:r>
          </a:p>
          <a:p>
            <a:endParaRPr lang="en-US" sz="1600" dirty="0">
              <a:solidFill>
                <a:schemeClr val="tx2"/>
              </a:solidFill>
            </a:endParaRPr>
          </a:p>
          <a:p>
            <a:endParaRPr lang="en-US" sz="500" dirty="0">
              <a:solidFill>
                <a:schemeClr val="accent2"/>
              </a:solidFill>
            </a:endParaRPr>
          </a:p>
        </p:txBody>
      </p:sp>
    </p:spTree>
    <p:extLst>
      <p:ext uri="{BB962C8B-B14F-4D97-AF65-F5344CB8AC3E}">
        <p14:creationId xmlns:p14="http://schemas.microsoft.com/office/powerpoint/2010/main" val="34894981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2"/>
          </a:xfrm>
        </p:spPr>
        <p:txBody>
          <a:bodyPr/>
          <a:lstStyle/>
          <a:p>
            <a:r>
              <a:rPr lang="en-US" sz="2300" dirty="0" smtClean="0"/>
              <a:t>Background:  PUC Subst. R. 25.501 (m)</a:t>
            </a:r>
            <a:endParaRPr lang="en-US" sz="2300" dirty="0"/>
          </a:p>
        </p:txBody>
      </p:sp>
      <p:sp>
        <p:nvSpPr>
          <p:cNvPr id="3" name="Content Placeholder 2"/>
          <p:cNvSpPr>
            <a:spLocks noGrp="1"/>
          </p:cNvSpPr>
          <p:nvPr>
            <p:ph idx="1"/>
          </p:nvPr>
        </p:nvSpPr>
        <p:spPr>
          <a:xfrm>
            <a:off x="397624" y="1066800"/>
            <a:ext cx="8060575" cy="5181600"/>
          </a:xfrm>
        </p:spPr>
        <p:txBody>
          <a:bodyPr>
            <a:normAutofit fontScale="62500" lnSpcReduction="20000"/>
          </a:bodyPr>
          <a:lstStyle/>
          <a:p>
            <a:pPr marL="0" indent="0">
              <a:buNone/>
            </a:pPr>
            <a:r>
              <a:rPr lang="en-US" dirty="0">
                <a:solidFill>
                  <a:schemeClr val="tx2"/>
                </a:solidFill>
              </a:rPr>
              <a:t>(</a:t>
            </a:r>
            <a:r>
              <a:rPr lang="en-US" dirty="0" smtClean="0">
                <a:solidFill>
                  <a:schemeClr val="tx2"/>
                </a:solidFill>
              </a:rPr>
              <a:t>m) </a:t>
            </a:r>
            <a:r>
              <a:rPr lang="en-US" b="1" dirty="0" smtClean="0">
                <a:solidFill>
                  <a:schemeClr val="tx2"/>
                </a:solidFill>
              </a:rPr>
              <a:t>Energy </a:t>
            </a:r>
            <a:r>
              <a:rPr lang="en-US" b="1" dirty="0">
                <a:solidFill>
                  <a:schemeClr val="tx2"/>
                </a:solidFill>
              </a:rPr>
              <a:t>Storage</a:t>
            </a:r>
            <a:r>
              <a:rPr lang="en-US" dirty="0">
                <a:solidFill>
                  <a:schemeClr val="tx2"/>
                </a:solidFill>
              </a:rPr>
              <a:t>.</a:t>
            </a:r>
          </a:p>
          <a:p>
            <a:pPr marL="514350" indent="-514350">
              <a:buFont typeface="+mj-lt"/>
              <a:buAutoNum type="arabicParenR"/>
            </a:pPr>
            <a:r>
              <a:rPr lang="en-US" sz="2800" dirty="0" smtClean="0">
                <a:solidFill>
                  <a:schemeClr val="tx2"/>
                </a:solidFill>
              </a:rPr>
              <a:t>For </a:t>
            </a:r>
            <a:r>
              <a:rPr lang="en-US" sz="2800" dirty="0">
                <a:solidFill>
                  <a:schemeClr val="tx2"/>
                </a:solidFill>
              </a:rPr>
              <a:t>a storage facility that has more than one delivery point, ERCOT shall net the impact of those delivery points on the ERCOT system for settlement purposes.</a:t>
            </a:r>
          </a:p>
          <a:p>
            <a:pPr marL="514350" indent="-514350">
              <a:buFont typeface="+mj-lt"/>
              <a:buAutoNum type="arabicParenR"/>
            </a:pPr>
            <a:r>
              <a:rPr lang="en-US" sz="2800" dirty="0" smtClean="0">
                <a:solidFill>
                  <a:schemeClr val="tx2"/>
                </a:solidFill>
              </a:rPr>
              <a:t>Wholesale </a:t>
            </a:r>
            <a:r>
              <a:rPr lang="en-US" sz="2800" dirty="0">
                <a:solidFill>
                  <a:schemeClr val="tx2"/>
                </a:solidFill>
              </a:rPr>
              <a:t>storage occurs when electricity is </a:t>
            </a:r>
            <a:r>
              <a:rPr lang="en-US" sz="2800" dirty="0" smtClean="0">
                <a:solidFill>
                  <a:schemeClr val="tx2"/>
                </a:solidFill>
              </a:rPr>
              <a:t>used</a:t>
            </a:r>
            <a:r>
              <a:rPr lang="en-US" sz="2800" dirty="0">
                <a:solidFill>
                  <a:schemeClr val="tx2"/>
                </a:solidFill>
              </a:rPr>
              <a:t> to charge a storage facility; the storage facility is separately metered from all other facilities including auxiliary facilities; and energy from the electricity is stored in the storage facility and subsequently re-generated and sold at wholesale as energy or ancillary </a:t>
            </a:r>
            <a:r>
              <a:rPr lang="en-US" sz="2800" dirty="0" smtClean="0">
                <a:solidFill>
                  <a:schemeClr val="tx2"/>
                </a:solidFill>
              </a:rPr>
              <a:t>services.  </a:t>
            </a:r>
            <a:r>
              <a:rPr lang="en-US" sz="2800" dirty="0">
                <a:solidFill>
                  <a:schemeClr val="tx2"/>
                </a:solidFill>
              </a:rPr>
              <a:t>Wholesale storage is wholesale load and ERCOT shall settle it accordingly, except that ERCOT shall settle wholesale storage using the nodal energy price at the electrical bus that connects the storage facility to the transmission system, or if the storage facility is connected at distribution voltage, the nodal price of the nearest electrical bus that connects to the transmission system.  </a:t>
            </a:r>
            <a:r>
              <a:rPr lang="en-US" sz="2800" dirty="0">
                <a:solidFill>
                  <a:srgbClr val="FF0000"/>
                </a:solidFill>
              </a:rPr>
              <a:t>Wholesale storage is not subject to retail tariffs, rates, and charges or fees assessed in conjunction with the retail purchase of electricity.  Wholesale storage shall not be subject to ERCOT charges and credits associated with ancillary service obligations, or other load ratio share or per megawatt-hour based charges and allocations.  </a:t>
            </a:r>
            <a:r>
              <a:rPr lang="en-US" sz="2800" dirty="0">
                <a:solidFill>
                  <a:schemeClr val="tx2"/>
                </a:solidFill>
              </a:rPr>
              <a:t>The owner or operator of electric storage equipment or facilities shall not make purchases of electricity for storage during a system emergency declared by ERCOT unless ERCOT directs that such purchases occur. </a:t>
            </a:r>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11246388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2"/>
          </a:xfrm>
        </p:spPr>
        <p:txBody>
          <a:bodyPr/>
          <a:lstStyle/>
          <a:p>
            <a:r>
              <a:rPr lang="en-US" sz="2300" dirty="0" smtClean="0"/>
              <a:t>Background:  Preamble to the Rule</a:t>
            </a:r>
            <a:endParaRPr lang="en-US" sz="2300" dirty="0"/>
          </a:p>
        </p:txBody>
      </p:sp>
      <p:sp>
        <p:nvSpPr>
          <p:cNvPr id="3" name="Content Placeholder 2"/>
          <p:cNvSpPr>
            <a:spLocks noGrp="1"/>
          </p:cNvSpPr>
          <p:nvPr>
            <p:ph idx="1"/>
          </p:nvPr>
        </p:nvSpPr>
        <p:spPr>
          <a:xfrm>
            <a:off x="397624" y="1066800"/>
            <a:ext cx="8060575" cy="5181600"/>
          </a:xfrm>
        </p:spPr>
        <p:txBody>
          <a:bodyPr>
            <a:normAutofit/>
          </a:bodyPr>
          <a:lstStyle/>
          <a:p>
            <a:r>
              <a:rPr lang="en-US" sz="2400" dirty="0" smtClean="0">
                <a:solidFill>
                  <a:schemeClr val="tx2"/>
                </a:solidFill>
              </a:rPr>
              <a:t>The preamble to the storage rulemaking (Project 39917, approved March 7, 2012) indicates that WSL should be optional</a:t>
            </a:r>
          </a:p>
          <a:p>
            <a:endParaRPr lang="en-US" sz="1200" b="1" dirty="0" smtClean="0">
              <a:solidFill>
                <a:schemeClr val="tx2"/>
              </a:solidFill>
            </a:endParaRPr>
          </a:p>
          <a:p>
            <a:pPr marL="685800" indent="0">
              <a:buNone/>
            </a:pPr>
            <a:r>
              <a:rPr lang="en-US" sz="2400" b="1" i="1" dirty="0" smtClean="0">
                <a:solidFill>
                  <a:schemeClr val="tx2"/>
                </a:solidFill>
              </a:rPr>
              <a:t>Commission </a:t>
            </a:r>
            <a:r>
              <a:rPr lang="en-US" sz="2400" b="1" i="1" dirty="0">
                <a:solidFill>
                  <a:schemeClr val="tx2"/>
                </a:solidFill>
              </a:rPr>
              <a:t>Response </a:t>
            </a:r>
            <a:r>
              <a:rPr lang="en-US" sz="2000" dirty="0" smtClean="0">
                <a:solidFill>
                  <a:schemeClr val="tx2"/>
                </a:solidFill>
              </a:rPr>
              <a:t>(pg. 14)</a:t>
            </a:r>
            <a:endParaRPr lang="en-US" sz="2000" dirty="0">
              <a:solidFill>
                <a:schemeClr val="tx2"/>
              </a:solidFill>
            </a:endParaRPr>
          </a:p>
          <a:p>
            <a:pPr marL="685800" lvl="1" indent="0">
              <a:buNone/>
            </a:pPr>
            <a:r>
              <a:rPr lang="en-US" sz="2200" i="1" dirty="0" smtClean="0">
                <a:solidFill>
                  <a:schemeClr val="tx2"/>
                </a:solidFill>
              </a:rPr>
              <a:t>‘…. </a:t>
            </a:r>
            <a:r>
              <a:rPr lang="en-US" sz="2200" dirty="0" smtClean="0">
                <a:solidFill>
                  <a:schemeClr val="tx2"/>
                </a:solidFill>
              </a:rPr>
              <a:t>For </a:t>
            </a:r>
            <a:r>
              <a:rPr lang="en-US" sz="2200" dirty="0">
                <a:solidFill>
                  <a:schemeClr val="tx2"/>
                </a:solidFill>
              </a:rPr>
              <a:t>any of these scenarios, the storage facility </a:t>
            </a:r>
            <a:r>
              <a:rPr lang="en-US" sz="2200" dirty="0">
                <a:solidFill>
                  <a:srgbClr val="FF0000"/>
                </a:solidFill>
              </a:rPr>
              <a:t>could choose </a:t>
            </a:r>
            <a:r>
              <a:rPr lang="en-US" sz="2200" dirty="0">
                <a:solidFill>
                  <a:schemeClr val="tx2"/>
                </a:solidFill>
              </a:rPr>
              <a:t>not to separately meter the storage facility and treat all energy purchased from the ERCOT system as retail </a:t>
            </a:r>
            <a:r>
              <a:rPr lang="en-US" sz="2200" dirty="0" smtClean="0">
                <a:solidFill>
                  <a:schemeClr val="tx2"/>
                </a:solidFill>
              </a:rPr>
              <a:t>sales. …’</a:t>
            </a:r>
            <a:endParaRPr lang="en-US" sz="2200" i="1" dirty="0" smtClean="0">
              <a:solidFill>
                <a:schemeClr val="tx2"/>
              </a:solidFill>
            </a:endParaRPr>
          </a:p>
          <a:p>
            <a:pPr marL="685800" indent="0">
              <a:buNone/>
            </a:pPr>
            <a:endParaRPr lang="en-US" sz="1050" b="1" i="1" dirty="0">
              <a:solidFill>
                <a:schemeClr val="tx2"/>
              </a:solidFill>
            </a:endParaRPr>
          </a:p>
          <a:p>
            <a:pPr marL="685800" indent="0">
              <a:buNone/>
            </a:pPr>
            <a:r>
              <a:rPr lang="en-US" sz="2400" b="1" i="1" dirty="0" smtClean="0">
                <a:solidFill>
                  <a:schemeClr val="tx2"/>
                </a:solidFill>
              </a:rPr>
              <a:t>Commission Response </a:t>
            </a:r>
            <a:r>
              <a:rPr lang="en-US" sz="2000" dirty="0" smtClean="0">
                <a:solidFill>
                  <a:schemeClr val="tx2"/>
                </a:solidFill>
              </a:rPr>
              <a:t>(identical sentences pp. 34, 43)</a:t>
            </a:r>
            <a:endParaRPr lang="en-US" sz="2000" dirty="0">
              <a:solidFill>
                <a:schemeClr val="tx2"/>
              </a:solidFill>
            </a:endParaRPr>
          </a:p>
          <a:p>
            <a:pPr marL="685800" lvl="1" indent="0">
              <a:buNone/>
            </a:pPr>
            <a:r>
              <a:rPr lang="en-US" sz="2200" dirty="0" smtClean="0">
                <a:solidFill>
                  <a:schemeClr val="tx2"/>
                </a:solidFill>
              </a:rPr>
              <a:t>‘In </a:t>
            </a:r>
            <a:r>
              <a:rPr lang="en-US" sz="2200" dirty="0">
                <a:solidFill>
                  <a:schemeClr val="tx2"/>
                </a:solidFill>
              </a:rPr>
              <a:t>its discussion of question 1, the commission decided that storage load </a:t>
            </a:r>
            <a:r>
              <a:rPr lang="en-US" sz="2200" dirty="0" smtClean="0">
                <a:solidFill>
                  <a:srgbClr val="FF0000"/>
                </a:solidFill>
              </a:rPr>
              <a:t>may</a:t>
            </a:r>
            <a:r>
              <a:rPr lang="en-US" sz="2200" dirty="0">
                <a:solidFill>
                  <a:schemeClr val="tx2"/>
                </a:solidFill>
              </a:rPr>
              <a:t> be treated as wholesale load. </a:t>
            </a:r>
            <a:r>
              <a:rPr lang="en-US" sz="2200" dirty="0" smtClean="0">
                <a:solidFill>
                  <a:schemeClr val="tx2"/>
                </a:solidFill>
              </a:rPr>
              <a:t>…’</a:t>
            </a:r>
            <a:endParaRPr lang="en-US" sz="2200"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sp>
        <p:nvSpPr>
          <p:cNvPr id="5" name="Rectangle 4"/>
          <p:cNvSpPr/>
          <p:nvPr/>
        </p:nvSpPr>
        <p:spPr>
          <a:xfrm>
            <a:off x="838200" y="2362200"/>
            <a:ext cx="7772400" cy="3505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570921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Who gets WSL?</a:t>
            </a:r>
            <a:endParaRPr lang="en-US" dirty="0"/>
          </a:p>
        </p:txBody>
      </p:sp>
      <p:sp>
        <p:nvSpPr>
          <p:cNvPr id="3" name="Content Placeholder 2"/>
          <p:cNvSpPr>
            <a:spLocks noGrp="1"/>
          </p:cNvSpPr>
          <p:nvPr>
            <p:ph idx="1"/>
          </p:nvPr>
        </p:nvSpPr>
        <p:spPr>
          <a:xfrm>
            <a:off x="381000" y="1143000"/>
            <a:ext cx="8382000" cy="2971800"/>
          </a:xfrm>
        </p:spPr>
        <p:txBody>
          <a:bodyPr>
            <a:normAutofit/>
          </a:bodyPr>
          <a:lstStyle/>
          <a:p>
            <a:pPr lvl="0"/>
            <a:r>
              <a:rPr lang="en-US" sz="2800" dirty="0" smtClean="0">
                <a:solidFill>
                  <a:schemeClr val="tx2"/>
                </a:solidFill>
              </a:rPr>
              <a:t>Per the Rule language, the storage facility must be </a:t>
            </a:r>
            <a:r>
              <a:rPr lang="en-US" sz="2800" i="1" dirty="0" smtClean="0">
                <a:solidFill>
                  <a:schemeClr val="tx2"/>
                </a:solidFill>
              </a:rPr>
              <a:t>‘…separately metered from all other facilities including auxiliary facilities...’</a:t>
            </a:r>
            <a:endParaRPr lang="en-US" sz="2800" i="1" dirty="0">
              <a:solidFill>
                <a:schemeClr val="tx2"/>
              </a:solidFill>
            </a:endParaRPr>
          </a:p>
          <a:p>
            <a:r>
              <a:rPr lang="en-US" sz="2800" dirty="0" smtClean="0">
                <a:solidFill>
                  <a:schemeClr val="tx2"/>
                </a:solidFill>
              </a:rPr>
              <a:t>Based on this language, ERCOT’s current implementation requires approval of an ESR’s metering configuration when WSL is requested</a:t>
            </a:r>
          </a:p>
          <a:p>
            <a:endParaRPr lang="en-US" sz="600" dirty="0" smtClean="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sp>
        <p:nvSpPr>
          <p:cNvPr id="6" name="TextBox 5"/>
          <p:cNvSpPr txBox="1"/>
          <p:nvPr/>
        </p:nvSpPr>
        <p:spPr>
          <a:xfrm>
            <a:off x="1066800" y="4795345"/>
            <a:ext cx="6705600" cy="830997"/>
          </a:xfrm>
          <a:prstGeom prst="rect">
            <a:avLst/>
          </a:prstGeom>
          <a:solidFill>
            <a:schemeClr val="bg1">
              <a:lumMod val="85000"/>
            </a:schemeClr>
          </a:solidFill>
        </p:spPr>
        <p:txBody>
          <a:bodyPr wrap="square" rtlCol="0">
            <a:spAutoFit/>
          </a:bodyPr>
          <a:lstStyle/>
          <a:p>
            <a:pPr algn="ctr"/>
            <a:r>
              <a:rPr lang="en-US" sz="2400" dirty="0">
                <a:solidFill>
                  <a:schemeClr val="tx2"/>
                </a:solidFill>
              </a:rPr>
              <a:t>NOTE:  All ESRs in the System to date have requested and are receiving WSL </a:t>
            </a:r>
            <a:r>
              <a:rPr lang="en-US" sz="2400" dirty="0" smtClean="0">
                <a:solidFill>
                  <a:schemeClr val="tx2"/>
                </a:solidFill>
              </a:rPr>
              <a:t>treatment</a:t>
            </a:r>
            <a:endParaRPr lang="en-US" sz="2400" dirty="0">
              <a:solidFill>
                <a:schemeClr val="tx2"/>
              </a:solidFill>
            </a:endParaRPr>
          </a:p>
        </p:txBody>
      </p:sp>
    </p:spTree>
    <p:extLst>
      <p:ext uri="{BB962C8B-B14F-4D97-AF65-F5344CB8AC3E}">
        <p14:creationId xmlns:p14="http://schemas.microsoft.com/office/powerpoint/2010/main" val="34277350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gets WSL?</a:t>
            </a:r>
            <a:endParaRPr lang="en-US" dirty="0"/>
          </a:p>
        </p:txBody>
      </p:sp>
      <p:sp>
        <p:nvSpPr>
          <p:cNvPr id="3" name="Content Placeholder 2"/>
          <p:cNvSpPr>
            <a:spLocks noGrp="1"/>
          </p:cNvSpPr>
          <p:nvPr>
            <p:ph idx="1"/>
          </p:nvPr>
        </p:nvSpPr>
        <p:spPr>
          <a:xfrm>
            <a:off x="304800" y="990600"/>
            <a:ext cx="8534400" cy="5257800"/>
          </a:xfrm>
        </p:spPr>
        <p:txBody>
          <a:bodyPr>
            <a:normAutofit/>
          </a:bodyPr>
          <a:lstStyle/>
          <a:p>
            <a:pPr lvl="0"/>
            <a:r>
              <a:rPr lang="en-US" sz="2800" dirty="0">
                <a:solidFill>
                  <a:schemeClr val="tx2"/>
                </a:solidFill>
              </a:rPr>
              <a:t>There are potentially three types of ESRs that would not get WSL:</a:t>
            </a:r>
          </a:p>
          <a:p>
            <a:pPr marL="971550" lvl="1" indent="-514350">
              <a:buFont typeface="+mj-lt"/>
              <a:buAutoNum type="arabicPeriod"/>
            </a:pPr>
            <a:r>
              <a:rPr lang="en-US" sz="2600" dirty="0">
                <a:solidFill>
                  <a:schemeClr val="tx2"/>
                </a:solidFill>
              </a:rPr>
              <a:t>The ESR chooses not to apply for </a:t>
            </a:r>
            <a:r>
              <a:rPr lang="en-US" sz="2600" dirty="0" smtClean="0">
                <a:solidFill>
                  <a:schemeClr val="tx2"/>
                </a:solidFill>
              </a:rPr>
              <a:t>WSL treatment via a metering design proposal</a:t>
            </a:r>
            <a:endParaRPr lang="en-US" sz="2600" dirty="0">
              <a:solidFill>
                <a:schemeClr val="tx2"/>
              </a:solidFill>
            </a:endParaRPr>
          </a:p>
          <a:p>
            <a:pPr marL="971550" lvl="1" indent="-514350">
              <a:buFont typeface="+mj-lt"/>
              <a:buAutoNum type="arabicPeriod"/>
            </a:pPr>
            <a:r>
              <a:rPr lang="en-US" sz="2600" dirty="0" smtClean="0">
                <a:solidFill>
                  <a:schemeClr val="tx2"/>
                </a:solidFill>
              </a:rPr>
              <a:t>The configuration of the ESR site includes other Load behind the ESR metering point</a:t>
            </a:r>
          </a:p>
          <a:p>
            <a:pPr marL="971550" lvl="1" indent="-514350">
              <a:buFont typeface="+mj-lt"/>
              <a:buAutoNum type="arabicPeriod"/>
            </a:pPr>
            <a:r>
              <a:rPr lang="en-US" sz="2600" dirty="0" smtClean="0">
                <a:solidFill>
                  <a:schemeClr val="tx2"/>
                </a:solidFill>
              </a:rPr>
              <a:t>The configuration of the ESR site includes retail Load behind the Point of Interconnection</a:t>
            </a:r>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a:p>
        </p:txBody>
      </p:sp>
    </p:spTree>
    <p:extLst>
      <p:ext uri="{BB962C8B-B14F-4D97-AF65-F5344CB8AC3E}">
        <p14:creationId xmlns:p14="http://schemas.microsoft.com/office/powerpoint/2010/main" val="26943144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5105400"/>
            <a:ext cx="6248400" cy="685800"/>
          </a:xfrm>
          <a:prstGeom prst="rect">
            <a:avLst/>
          </a:prstGeom>
          <a:solidFill>
            <a:schemeClr val="bg2">
              <a:lumMod val="95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81000" y="243682"/>
            <a:ext cx="8458200" cy="715412"/>
          </a:xfrm>
        </p:spPr>
        <p:txBody>
          <a:bodyPr/>
          <a:lstStyle/>
          <a:p>
            <a:r>
              <a:rPr lang="en-US" dirty="0" smtClean="0"/>
              <a:t>KTC-8 Decision Points…..</a:t>
            </a:r>
            <a:endParaRPr lang="en-US" dirty="0"/>
          </a:p>
        </p:txBody>
      </p:sp>
      <p:sp>
        <p:nvSpPr>
          <p:cNvPr id="3" name="Content Placeholder 2"/>
          <p:cNvSpPr>
            <a:spLocks noGrp="1"/>
          </p:cNvSpPr>
          <p:nvPr>
            <p:ph idx="1"/>
          </p:nvPr>
        </p:nvSpPr>
        <p:spPr>
          <a:xfrm>
            <a:off x="397624" y="1066800"/>
            <a:ext cx="8060575" cy="5181600"/>
          </a:xfrm>
        </p:spPr>
        <p:txBody>
          <a:bodyPr>
            <a:normAutofit/>
          </a:bodyPr>
          <a:lstStyle/>
          <a:p>
            <a:pPr marL="514350" indent="-514350">
              <a:buFont typeface="+mj-lt"/>
              <a:buAutoNum type="arabicPeriod"/>
            </a:pPr>
            <a:r>
              <a:rPr lang="en-US" sz="2600" dirty="0">
                <a:solidFill>
                  <a:schemeClr val="tx2"/>
                </a:solidFill>
              </a:rPr>
              <a:t>Should WSL treatment implementation extend to batteries that can self-serve PUN Load with the stored energy</a:t>
            </a:r>
            <a:r>
              <a:rPr lang="en-US" sz="2600" dirty="0" smtClean="0">
                <a:solidFill>
                  <a:schemeClr val="tx2"/>
                </a:solidFill>
              </a:rPr>
              <a:t>?</a:t>
            </a:r>
          </a:p>
          <a:p>
            <a:pPr marL="914400" lvl="1" indent="-514350"/>
            <a:r>
              <a:rPr lang="en-US" sz="2200" dirty="0" smtClean="0">
                <a:solidFill>
                  <a:schemeClr val="tx2"/>
                </a:solidFill>
              </a:rPr>
              <a:t>The PUC Rule states:  ‘wholesale storage occurs when …energy from the electricity is stored in the storage facility and </a:t>
            </a:r>
            <a:r>
              <a:rPr lang="en-US" sz="2200" dirty="0" smtClean="0">
                <a:solidFill>
                  <a:srgbClr val="FF0000"/>
                </a:solidFill>
              </a:rPr>
              <a:t>subsequently re-generated and sold at wholesale as energy or ancillary services</a:t>
            </a:r>
            <a:r>
              <a:rPr lang="en-US" sz="2200" dirty="0" smtClean="0">
                <a:solidFill>
                  <a:schemeClr val="tx2"/>
                </a:solidFill>
              </a:rPr>
              <a:t>.’</a:t>
            </a:r>
          </a:p>
          <a:p>
            <a:pPr marL="914400" lvl="1" indent="-514350"/>
            <a:r>
              <a:rPr lang="en-US" sz="2200" dirty="0" smtClean="0">
                <a:solidFill>
                  <a:schemeClr val="tx2"/>
                </a:solidFill>
              </a:rPr>
              <a:t>ERCOT would consider a metering design proposal that allowed an ESR to serve PUN Load to be inconsistent with this Rule language</a:t>
            </a:r>
          </a:p>
          <a:p>
            <a:pPr marL="914400" lvl="1" indent="-514350"/>
            <a:endParaRPr lang="en-US" sz="2200" dirty="0" smtClean="0">
              <a:solidFill>
                <a:schemeClr val="tx2"/>
              </a:solidFill>
            </a:endParaRPr>
          </a:p>
          <a:p>
            <a:pPr marL="914400" lvl="1" indent="-514350"/>
            <a:r>
              <a:rPr lang="en-US" sz="2200" dirty="0" smtClean="0">
                <a:solidFill>
                  <a:schemeClr val="tx2"/>
                </a:solidFill>
              </a:rPr>
              <a:t>This is out of scope for the BESTFORCE</a:t>
            </a:r>
          </a:p>
          <a:p>
            <a:pPr marL="914400" lvl="1" indent="-514350"/>
            <a:endParaRPr lang="en-US" sz="2000" dirty="0">
              <a:solidFill>
                <a:schemeClr val="tx2"/>
              </a:solidFill>
            </a:endParaRPr>
          </a:p>
          <a:p>
            <a:pPr marL="514350" indent="-514350">
              <a:buFont typeface="+mj-lt"/>
              <a:buAutoNum type="arabicPeriod"/>
            </a:pPr>
            <a:endParaRPr lang="en-US" sz="2400" dirty="0" smtClean="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a:p>
        </p:txBody>
      </p:sp>
    </p:spTree>
    <p:extLst>
      <p:ext uri="{BB962C8B-B14F-4D97-AF65-F5344CB8AC3E}">
        <p14:creationId xmlns:p14="http://schemas.microsoft.com/office/powerpoint/2010/main" val="7177148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85800" y="2286000"/>
            <a:ext cx="6858000" cy="609600"/>
          </a:xfrm>
          <a:prstGeom prst="rect">
            <a:avLst/>
          </a:prstGeom>
          <a:solidFill>
            <a:schemeClr val="bg2">
              <a:lumMod val="95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81000" y="243682"/>
            <a:ext cx="8458200" cy="715412"/>
          </a:xfrm>
        </p:spPr>
        <p:txBody>
          <a:bodyPr/>
          <a:lstStyle/>
          <a:p>
            <a:r>
              <a:rPr lang="en-US" dirty="0" smtClean="0"/>
              <a:t>KTC-8 Decision Points…..</a:t>
            </a:r>
            <a:endParaRPr lang="en-US" dirty="0"/>
          </a:p>
        </p:txBody>
      </p:sp>
      <p:sp>
        <p:nvSpPr>
          <p:cNvPr id="3" name="Content Placeholder 2"/>
          <p:cNvSpPr>
            <a:spLocks noGrp="1"/>
          </p:cNvSpPr>
          <p:nvPr>
            <p:ph idx="1"/>
          </p:nvPr>
        </p:nvSpPr>
        <p:spPr>
          <a:xfrm>
            <a:off x="397624" y="1066800"/>
            <a:ext cx="8060575" cy="5181600"/>
          </a:xfrm>
        </p:spPr>
        <p:txBody>
          <a:bodyPr>
            <a:normAutofit/>
          </a:bodyPr>
          <a:lstStyle/>
          <a:p>
            <a:pPr marL="514350" indent="-514350">
              <a:buFont typeface="+mj-lt"/>
              <a:buAutoNum type="arabicPeriod" startAt="2"/>
            </a:pPr>
            <a:r>
              <a:rPr lang="en-US" sz="2600" dirty="0" smtClean="0">
                <a:solidFill>
                  <a:schemeClr val="tx2"/>
                </a:solidFill>
              </a:rPr>
              <a:t>Should </a:t>
            </a:r>
            <a:r>
              <a:rPr lang="en-US" sz="2600" dirty="0">
                <a:solidFill>
                  <a:schemeClr val="tx2"/>
                </a:solidFill>
              </a:rPr>
              <a:t>WSL treatment implementation extend to non-dispatched generators? </a:t>
            </a:r>
            <a:endParaRPr lang="en-US" sz="2600" dirty="0" smtClean="0">
              <a:solidFill>
                <a:schemeClr val="tx2"/>
              </a:solidFill>
            </a:endParaRPr>
          </a:p>
          <a:p>
            <a:pPr marL="514350" indent="-514350">
              <a:buFont typeface="+mj-lt"/>
              <a:buAutoNum type="arabicPeriod" startAt="2"/>
            </a:pPr>
            <a:endParaRPr lang="en-US" sz="2400" dirty="0" smtClean="0">
              <a:solidFill>
                <a:schemeClr val="tx2"/>
              </a:solidFill>
            </a:endParaRPr>
          </a:p>
          <a:p>
            <a:pPr marL="914400" lvl="1" indent="-514350"/>
            <a:r>
              <a:rPr lang="en-US" sz="2200" dirty="0" smtClean="0">
                <a:solidFill>
                  <a:schemeClr val="tx2"/>
                </a:solidFill>
              </a:rPr>
              <a:t>This is also out of scope for the BESTFORCE</a:t>
            </a:r>
          </a:p>
          <a:p>
            <a:pPr marL="914400" lvl="1" indent="-514350"/>
            <a:endParaRPr lang="en-US" sz="2000" dirty="0">
              <a:solidFill>
                <a:schemeClr val="tx2"/>
              </a:solidFill>
            </a:endParaRPr>
          </a:p>
          <a:p>
            <a:pPr marL="914400" lvl="1" indent="-514350"/>
            <a:endParaRPr lang="en-US" sz="2000" dirty="0">
              <a:solidFill>
                <a:schemeClr val="tx2"/>
              </a:solidFill>
            </a:endParaRPr>
          </a:p>
          <a:p>
            <a:pPr marL="514350" indent="-514350">
              <a:buFont typeface="+mj-lt"/>
              <a:buAutoNum type="arabicPeriod" startAt="2"/>
            </a:pPr>
            <a:endParaRPr lang="en-US" sz="2400" dirty="0" smtClean="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a:p>
        </p:txBody>
      </p:sp>
    </p:spTree>
    <p:extLst>
      <p:ext uri="{BB962C8B-B14F-4D97-AF65-F5344CB8AC3E}">
        <p14:creationId xmlns:p14="http://schemas.microsoft.com/office/powerpoint/2010/main" val="12382275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r>
              <a:rPr lang="en-US" dirty="0" smtClean="0"/>
              <a:t>Proposal for the BESTFORCE</a:t>
            </a:r>
            <a:endParaRPr lang="en-US" dirty="0"/>
          </a:p>
        </p:txBody>
      </p:sp>
      <p:sp>
        <p:nvSpPr>
          <p:cNvPr id="3" name="Content Placeholder 2"/>
          <p:cNvSpPr>
            <a:spLocks noGrp="1"/>
          </p:cNvSpPr>
          <p:nvPr>
            <p:ph idx="1"/>
          </p:nvPr>
        </p:nvSpPr>
        <p:spPr>
          <a:xfrm>
            <a:off x="381000" y="1143000"/>
            <a:ext cx="8382000" cy="4724400"/>
          </a:xfrm>
        </p:spPr>
        <p:txBody>
          <a:bodyPr>
            <a:normAutofit/>
          </a:bodyPr>
          <a:lstStyle/>
          <a:p>
            <a:pPr marL="457200" indent="-457200">
              <a:buFont typeface="+mj-lt"/>
              <a:buAutoNum type="arabicPeriod"/>
            </a:pPr>
            <a:r>
              <a:rPr lang="en-US" sz="2800" dirty="0" smtClean="0">
                <a:solidFill>
                  <a:schemeClr val="tx2"/>
                </a:solidFill>
              </a:rPr>
              <a:t>No need to revise WSL-specific Protocols</a:t>
            </a:r>
          </a:p>
          <a:p>
            <a:pPr marL="457200" indent="-457200">
              <a:buFont typeface="+mj-lt"/>
              <a:buAutoNum type="arabicPeriod"/>
            </a:pPr>
            <a:endParaRPr lang="en-US" sz="2800" dirty="0" smtClean="0">
              <a:solidFill>
                <a:schemeClr val="tx2"/>
              </a:solidFill>
            </a:endParaRPr>
          </a:p>
          <a:p>
            <a:pPr marL="457200" indent="-457200">
              <a:buFont typeface="+mj-lt"/>
              <a:buAutoNum type="arabicPeriod"/>
            </a:pPr>
            <a:r>
              <a:rPr lang="en-US" sz="2800" dirty="0">
                <a:solidFill>
                  <a:schemeClr val="tx2"/>
                </a:solidFill>
              </a:rPr>
              <a:t>D</a:t>
            </a:r>
            <a:r>
              <a:rPr lang="en-US" sz="2800" dirty="0" smtClean="0">
                <a:solidFill>
                  <a:schemeClr val="tx2"/>
                </a:solidFill>
              </a:rPr>
              <a:t>iscussion around WSL for Settlement-Only Energy Storage (SOES) -- TBD </a:t>
            </a:r>
          </a:p>
          <a:p>
            <a:pPr marL="0" indent="0">
              <a:buNone/>
            </a:pPr>
            <a:endParaRPr lang="en-US" sz="2400" dirty="0" smtClean="0">
              <a:solidFill>
                <a:schemeClr val="tx2"/>
              </a:solidFill>
            </a:endParaRPr>
          </a:p>
          <a:p>
            <a:pPr marL="457200" lvl="1" indent="0">
              <a:buNone/>
            </a:pPr>
            <a:r>
              <a:rPr lang="en-US" sz="2400" dirty="0" smtClean="0">
                <a:solidFill>
                  <a:schemeClr val="tx2"/>
                </a:solidFill>
              </a:rPr>
              <a:t>(NOTE:  SOES will continue to be known as SODG until storage terminology </a:t>
            </a:r>
            <a:r>
              <a:rPr lang="en-US" sz="2400" dirty="0">
                <a:solidFill>
                  <a:schemeClr val="tx2"/>
                </a:solidFill>
              </a:rPr>
              <a:t>NPRR is submitted </a:t>
            </a:r>
            <a:r>
              <a:rPr lang="en-US" sz="2400" dirty="0" smtClean="0">
                <a:solidFill>
                  <a:schemeClr val="tx2"/>
                </a:solidFill>
              </a:rPr>
              <a:t>by RTF and approved)</a:t>
            </a:r>
            <a:endParaRPr lang="en-US" sz="2400" dirty="0">
              <a:solidFill>
                <a:schemeClr val="tx2"/>
              </a:solidFill>
            </a:endParaRPr>
          </a:p>
          <a:p>
            <a:pPr marL="457200" lvl="1" indent="0">
              <a:buNone/>
            </a:pPr>
            <a:endParaRPr lang="en-US" sz="2400" dirty="0" smtClean="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16</a:t>
            </a:fld>
            <a:endParaRPr lang="en-US"/>
          </a:p>
        </p:txBody>
      </p:sp>
    </p:spTree>
    <p:extLst>
      <p:ext uri="{BB962C8B-B14F-4D97-AF65-F5344CB8AC3E}">
        <p14:creationId xmlns:p14="http://schemas.microsoft.com/office/powerpoint/2010/main" val="34341772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17</a:t>
            </a:fld>
            <a:endParaRPr lang="en-US"/>
          </a:p>
        </p:txBody>
      </p:sp>
      <p:sp>
        <p:nvSpPr>
          <p:cNvPr id="7" name="Content Placeholder 6"/>
          <p:cNvSpPr>
            <a:spLocks noGrp="1"/>
          </p:cNvSpPr>
          <p:nvPr>
            <p:ph idx="1"/>
          </p:nvPr>
        </p:nvSpPr>
        <p:spPr>
          <a:xfrm>
            <a:off x="304800" y="2362200"/>
            <a:ext cx="8534400" cy="3557833"/>
          </a:xfrm>
        </p:spPr>
        <p:txBody>
          <a:bodyPr/>
          <a:lstStyle/>
          <a:p>
            <a:pPr marL="0" indent="0" algn="ctr">
              <a:buNone/>
            </a:pPr>
            <a:r>
              <a:rPr lang="en-US" sz="4000" dirty="0" smtClean="0">
                <a:solidFill>
                  <a:schemeClr val="tx2"/>
                </a:solidFill>
              </a:rPr>
              <a:t>Questions?</a:t>
            </a:r>
            <a:endParaRPr lang="en-US" sz="4400" dirty="0">
              <a:solidFill>
                <a:schemeClr val="tx2"/>
              </a:solidFill>
            </a:endParaRPr>
          </a:p>
        </p:txBody>
      </p:sp>
    </p:spTree>
    <p:extLst>
      <p:ext uri="{BB962C8B-B14F-4D97-AF65-F5344CB8AC3E}">
        <p14:creationId xmlns:p14="http://schemas.microsoft.com/office/powerpoint/2010/main" val="38041660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2"/>
          </a:xfrm>
        </p:spPr>
        <p:txBody>
          <a:bodyPr/>
          <a:lstStyle/>
          <a:p>
            <a:r>
              <a:rPr lang="en-US" dirty="0" smtClean="0"/>
              <a:t>Topics</a:t>
            </a:r>
            <a:endParaRPr lang="en-US" dirty="0"/>
          </a:p>
        </p:txBody>
      </p:sp>
      <p:sp>
        <p:nvSpPr>
          <p:cNvPr id="3" name="Content Placeholder 2"/>
          <p:cNvSpPr>
            <a:spLocks noGrp="1"/>
          </p:cNvSpPr>
          <p:nvPr>
            <p:ph idx="1"/>
          </p:nvPr>
        </p:nvSpPr>
        <p:spPr>
          <a:xfrm>
            <a:off x="397624" y="1066800"/>
            <a:ext cx="8060575" cy="5181600"/>
          </a:xfrm>
        </p:spPr>
        <p:txBody>
          <a:bodyPr>
            <a:normAutofit/>
          </a:bodyPr>
          <a:lstStyle/>
          <a:p>
            <a:pPr marL="514350" indent="-514350">
              <a:buFont typeface="+mj-lt"/>
              <a:buAutoNum type="arabicPeriod"/>
            </a:pPr>
            <a:r>
              <a:rPr lang="en-US" sz="2800" dirty="0" smtClean="0">
                <a:solidFill>
                  <a:schemeClr val="tx2"/>
                </a:solidFill>
              </a:rPr>
              <a:t>ERCOT’s proposal for Energy Storage Resource (ESR) pricing</a:t>
            </a:r>
          </a:p>
          <a:p>
            <a:pPr marL="914400" lvl="1" indent="-514350">
              <a:buFont typeface="+mj-lt"/>
              <a:buAutoNum type="alphaLcPeriod"/>
            </a:pPr>
            <a:r>
              <a:rPr lang="en-US" sz="2400" dirty="0">
                <a:solidFill>
                  <a:schemeClr val="tx2"/>
                </a:solidFill>
              </a:rPr>
              <a:t>Separating the issue of nodal pricing from the issue of Wholesale Storage </a:t>
            </a:r>
            <a:r>
              <a:rPr lang="en-US" sz="2400" dirty="0" smtClean="0">
                <a:solidFill>
                  <a:schemeClr val="tx2"/>
                </a:solidFill>
              </a:rPr>
              <a:t>Load (WSL) treatment</a:t>
            </a:r>
          </a:p>
          <a:p>
            <a:pPr marL="914400" lvl="1" indent="-514350">
              <a:buFont typeface="+mj-lt"/>
              <a:buAutoNum type="alphaLcPeriod"/>
            </a:pPr>
            <a:endParaRPr lang="en-US" sz="2400" dirty="0">
              <a:solidFill>
                <a:schemeClr val="tx2"/>
              </a:solidFill>
            </a:endParaRPr>
          </a:p>
          <a:p>
            <a:pPr marL="914400" lvl="1" indent="-514350">
              <a:buFont typeface="+mj-lt"/>
              <a:buAutoNum type="alphaLcPeriod"/>
            </a:pPr>
            <a:endParaRPr lang="en-US" sz="2400" dirty="0" smtClean="0">
              <a:solidFill>
                <a:schemeClr val="tx2"/>
              </a:solidFill>
            </a:endParaRPr>
          </a:p>
          <a:p>
            <a:pPr marL="514350" indent="-514350">
              <a:buFont typeface="+mj-lt"/>
              <a:buAutoNum type="arabicPeriod"/>
            </a:pPr>
            <a:r>
              <a:rPr lang="en-US" sz="2800" dirty="0" smtClean="0">
                <a:solidFill>
                  <a:schemeClr val="tx2"/>
                </a:solidFill>
              </a:rPr>
              <a:t>WSL discussion, including KTC-8</a:t>
            </a:r>
            <a:r>
              <a:rPr lang="en-US" sz="2800" dirty="0">
                <a:solidFill>
                  <a:schemeClr val="tx2"/>
                </a:solidFill>
              </a:rPr>
              <a:t> </a:t>
            </a:r>
            <a:r>
              <a:rPr lang="en-US" sz="2800" dirty="0" smtClean="0">
                <a:solidFill>
                  <a:schemeClr val="tx2"/>
                </a:solidFill>
              </a:rPr>
              <a:t>decision points</a:t>
            </a:r>
            <a:endParaRPr lang="en-US" sz="2800" dirty="0">
              <a:solidFill>
                <a:schemeClr val="tx2"/>
              </a:solidFill>
            </a:endParaRPr>
          </a:p>
          <a:p>
            <a:pPr marL="514350" indent="-514350">
              <a:buFont typeface="+mj-lt"/>
              <a:buAutoNum type="arabicPeriod"/>
            </a:pPr>
            <a:endParaRPr lang="en-US" sz="2800" dirty="0">
              <a:solidFill>
                <a:schemeClr val="tx2"/>
              </a:solidFill>
            </a:endParaRPr>
          </a:p>
          <a:p>
            <a:endParaRPr lang="en-US" sz="2800"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5635543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2"/>
          </a:xfrm>
        </p:spPr>
        <p:txBody>
          <a:bodyPr/>
          <a:lstStyle/>
          <a:p>
            <a:r>
              <a:rPr lang="en-US" dirty="0" smtClean="0"/>
              <a:t>Separating nodal pricing from WSL</a:t>
            </a:r>
            <a:endParaRPr lang="en-US" dirty="0"/>
          </a:p>
        </p:txBody>
      </p:sp>
      <p:sp>
        <p:nvSpPr>
          <p:cNvPr id="3" name="Content Placeholder 2"/>
          <p:cNvSpPr>
            <a:spLocks noGrp="1"/>
          </p:cNvSpPr>
          <p:nvPr>
            <p:ph idx="1"/>
          </p:nvPr>
        </p:nvSpPr>
        <p:spPr>
          <a:xfrm>
            <a:off x="397624" y="1066800"/>
            <a:ext cx="8060575" cy="5181600"/>
          </a:xfrm>
        </p:spPr>
        <p:txBody>
          <a:bodyPr>
            <a:normAutofit/>
          </a:bodyPr>
          <a:lstStyle/>
          <a:p>
            <a:r>
              <a:rPr lang="en-US" sz="2800" dirty="0" smtClean="0">
                <a:solidFill>
                  <a:schemeClr val="tx2"/>
                </a:solidFill>
              </a:rPr>
              <a:t>WSL is not a prerequisite for nodal pricing</a:t>
            </a:r>
          </a:p>
          <a:p>
            <a:pPr lvl="1"/>
            <a:endParaRPr lang="en-US" sz="2400" dirty="0" smtClean="0">
              <a:solidFill>
                <a:schemeClr val="tx2"/>
              </a:solidFill>
            </a:endParaRPr>
          </a:p>
          <a:p>
            <a:r>
              <a:rPr lang="en-US" sz="2800" dirty="0" smtClean="0">
                <a:solidFill>
                  <a:schemeClr val="tx2"/>
                </a:solidFill>
              </a:rPr>
              <a:t>Under KTC-3, ERCOT proposes to require </a:t>
            </a:r>
            <a:r>
              <a:rPr lang="en-US" sz="2800" dirty="0">
                <a:solidFill>
                  <a:schemeClr val="tx2"/>
                </a:solidFill>
              </a:rPr>
              <a:t>ESRs to be settled at a nodal price </a:t>
            </a:r>
            <a:r>
              <a:rPr lang="en-US" sz="2800" dirty="0" smtClean="0">
                <a:solidFill>
                  <a:schemeClr val="tx2"/>
                </a:solidFill>
              </a:rPr>
              <a:t>whether discharging </a:t>
            </a:r>
            <a:r>
              <a:rPr lang="en-US" sz="2800" dirty="0">
                <a:solidFill>
                  <a:schemeClr val="tx2"/>
                </a:solidFill>
              </a:rPr>
              <a:t>(injecting) or charging (</a:t>
            </a:r>
            <a:r>
              <a:rPr lang="en-US" sz="2800" dirty="0" smtClean="0">
                <a:solidFill>
                  <a:schemeClr val="tx2"/>
                </a:solidFill>
              </a:rPr>
              <a:t>withdrawing) -- </a:t>
            </a:r>
            <a:r>
              <a:rPr lang="en-US" sz="2800" u="sng" dirty="0" smtClean="0">
                <a:solidFill>
                  <a:schemeClr val="tx2"/>
                </a:solidFill>
              </a:rPr>
              <a:t>irrespective</a:t>
            </a:r>
            <a:r>
              <a:rPr lang="en-US" sz="2800" dirty="0" smtClean="0">
                <a:solidFill>
                  <a:schemeClr val="tx2"/>
                </a:solidFill>
              </a:rPr>
              <a:t> of whether the ESR is receiving Wholesale Storage Load treatment</a:t>
            </a:r>
            <a:endParaRPr lang="en-US" sz="2800" dirty="0">
              <a:solidFill>
                <a:schemeClr val="tx2"/>
              </a:solidFill>
            </a:endParaRPr>
          </a:p>
          <a:p>
            <a:pPr lvl="0"/>
            <a:endParaRPr lang="en-US" sz="2800" dirty="0">
              <a:solidFill>
                <a:schemeClr val="tx2"/>
              </a:solidFill>
            </a:endParaRPr>
          </a:p>
          <a:p>
            <a:endParaRPr lang="en-US" sz="2800"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2536587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dirty="0" smtClean="0"/>
              <a:t>ESR Settlements</a:t>
            </a:r>
            <a:endParaRPr lang="en-US" dirty="0"/>
          </a:p>
        </p:txBody>
      </p:sp>
      <p:sp>
        <p:nvSpPr>
          <p:cNvPr id="3" name="Content Placeholder 2"/>
          <p:cNvSpPr>
            <a:spLocks noGrp="1"/>
          </p:cNvSpPr>
          <p:nvPr>
            <p:ph idx="1"/>
          </p:nvPr>
        </p:nvSpPr>
        <p:spPr>
          <a:xfrm>
            <a:off x="304800" y="1066800"/>
            <a:ext cx="8534400" cy="5029200"/>
          </a:xfrm>
        </p:spPr>
        <p:txBody>
          <a:bodyPr>
            <a:normAutofit/>
          </a:bodyPr>
          <a:lstStyle/>
          <a:p>
            <a:pPr>
              <a:spcBef>
                <a:spcPts val="1200"/>
              </a:spcBef>
            </a:pPr>
            <a:r>
              <a:rPr lang="en-US" sz="2600" dirty="0" smtClean="0">
                <a:solidFill>
                  <a:schemeClr val="tx2"/>
                </a:solidFill>
              </a:rPr>
              <a:t>Nodal </a:t>
            </a:r>
            <a:r>
              <a:rPr lang="en-US" sz="2600" dirty="0">
                <a:solidFill>
                  <a:schemeClr val="tx2"/>
                </a:solidFill>
              </a:rPr>
              <a:t>settlement for charging requires separate metering of the ESR </a:t>
            </a:r>
            <a:r>
              <a:rPr lang="en-US" sz="2600" dirty="0" smtClean="0">
                <a:solidFill>
                  <a:schemeClr val="tx2"/>
                </a:solidFill>
              </a:rPr>
              <a:t>Load</a:t>
            </a:r>
          </a:p>
          <a:p>
            <a:pPr lvl="0">
              <a:spcBef>
                <a:spcPts val="1200"/>
              </a:spcBef>
            </a:pPr>
            <a:r>
              <a:rPr lang="en-US" sz="2600" dirty="0" smtClean="0">
                <a:solidFill>
                  <a:schemeClr val="tx2"/>
                </a:solidFill>
              </a:rPr>
              <a:t>ESR load will </a:t>
            </a:r>
            <a:r>
              <a:rPr lang="en-US" sz="2600" dirty="0">
                <a:solidFill>
                  <a:schemeClr val="tx2"/>
                </a:solidFill>
              </a:rPr>
              <a:t>be treated the same in Energy Imbalance </a:t>
            </a:r>
            <a:r>
              <a:rPr lang="en-US" sz="2600" dirty="0" smtClean="0">
                <a:solidFill>
                  <a:schemeClr val="tx2"/>
                </a:solidFill>
              </a:rPr>
              <a:t>Settlement -- both </a:t>
            </a:r>
            <a:r>
              <a:rPr lang="en-US" sz="2600" dirty="0">
                <a:solidFill>
                  <a:schemeClr val="tx2"/>
                </a:solidFill>
              </a:rPr>
              <a:t>settled using </a:t>
            </a:r>
            <a:r>
              <a:rPr lang="en-US" sz="2600" dirty="0" smtClean="0">
                <a:solidFill>
                  <a:schemeClr val="tx2"/>
                </a:solidFill>
              </a:rPr>
              <a:t>15-minute </a:t>
            </a:r>
            <a:r>
              <a:rPr lang="en-US" sz="2600" dirty="0">
                <a:solidFill>
                  <a:schemeClr val="tx2"/>
                </a:solidFill>
              </a:rPr>
              <a:t>n</a:t>
            </a:r>
            <a:r>
              <a:rPr lang="en-US" sz="2600" dirty="0" smtClean="0">
                <a:solidFill>
                  <a:schemeClr val="tx2"/>
                </a:solidFill>
              </a:rPr>
              <a:t>odal prices</a:t>
            </a:r>
            <a:endParaRPr lang="en-US" sz="2600" dirty="0">
              <a:solidFill>
                <a:schemeClr val="tx2"/>
              </a:solidFill>
            </a:endParaRPr>
          </a:p>
          <a:p>
            <a:pPr lvl="0">
              <a:spcBef>
                <a:spcPts val="1200"/>
              </a:spcBef>
            </a:pPr>
            <a:r>
              <a:rPr lang="en-US" sz="2600" dirty="0">
                <a:solidFill>
                  <a:schemeClr val="tx2"/>
                </a:solidFill>
              </a:rPr>
              <a:t>WSL ESR treatment </a:t>
            </a:r>
            <a:r>
              <a:rPr lang="en-US" sz="2600">
                <a:solidFill>
                  <a:schemeClr val="tx2"/>
                </a:solidFill>
              </a:rPr>
              <a:t>will </a:t>
            </a:r>
            <a:r>
              <a:rPr lang="en-US" sz="2600" smtClean="0">
                <a:solidFill>
                  <a:schemeClr val="tx2"/>
                </a:solidFill>
              </a:rPr>
              <a:t>continue </a:t>
            </a:r>
            <a:r>
              <a:rPr lang="en-US" sz="2600" dirty="0">
                <a:solidFill>
                  <a:schemeClr val="tx2"/>
                </a:solidFill>
              </a:rPr>
              <a:t>to be exempt from </a:t>
            </a:r>
            <a:r>
              <a:rPr lang="en-US" sz="2600" dirty="0" smtClean="0">
                <a:solidFill>
                  <a:schemeClr val="tx2"/>
                </a:solidFill>
              </a:rPr>
              <a:t>Load </a:t>
            </a:r>
            <a:r>
              <a:rPr lang="en-US" sz="2600" dirty="0">
                <a:solidFill>
                  <a:schemeClr val="tx2"/>
                </a:solidFill>
              </a:rPr>
              <a:t>R</a:t>
            </a:r>
            <a:r>
              <a:rPr lang="en-US" sz="2600" dirty="0" smtClean="0">
                <a:solidFill>
                  <a:schemeClr val="tx2"/>
                </a:solidFill>
              </a:rPr>
              <a:t>atio </a:t>
            </a:r>
            <a:r>
              <a:rPr lang="en-US" sz="2600" dirty="0">
                <a:solidFill>
                  <a:schemeClr val="tx2"/>
                </a:solidFill>
              </a:rPr>
              <a:t>S</a:t>
            </a:r>
            <a:r>
              <a:rPr lang="en-US" sz="2600" dirty="0" smtClean="0">
                <a:solidFill>
                  <a:schemeClr val="tx2"/>
                </a:solidFill>
              </a:rPr>
              <a:t>hare </a:t>
            </a:r>
            <a:r>
              <a:rPr lang="en-US" sz="2600" dirty="0">
                <a:solidFill>
                  <a:schemeClr val="tx2"/>
                </a:solidFill>
              </a:rPr>
              <a:t>or </a:t>
            </a:r>
            <a:r>
              <a:rPr lang="en-US" sz="2600" dirty="0" smtClean="0">
                <a:solidFill>
                  <a:schemeClr val="tx2"/>
                </a:solidFill>
              </a:rPr>
              <a:t>per-MWh-based </a:t>
            </a:r>
            <a:r>
              <a:rPr lang="en-US" sz="2600" dirty="0">
                <a:solidFill>
                  <a:schemeClr val="tx2"/>
                </a:solidFill>
              </a:rPr>
              <a:t>charges and </a:t>
            </a:r>
            <a:r>
              <a:rPr lang="en-US" sz="2600" dirty="0" smtClean="0">
                <a:solidFill>
                  <a:schemeClr val="tx2"/>
                </a:solidFill>
              </a:rPr>
              <a:t>allocations</a:t>
            </a:r>
            <a:endParaRPr lang="en-US" sz="2600" dirty="0">
              <a:solidFill>
                <a:schemeClr val="tx2"/>
              </a:solidFill>
            </a:endParaRPr>
          </a:p>
          <a:p>
            <a:pPr lvl="0">
              <a:spcBef>
                <a:spcPts val="1200"/>
              </a:spcBef>
            </a:pPr>
            <a:r>
              <a:rPr lang="en-US" sz="2600" dirty="0">
                <a:solidFill>
                  <a:schemeClr val="tx2"/>
                </a:solidFill>
              </a:rPr>
              <a:t>Non-WSL ESR </a:t>
            </a:r>
            <a:r>
              <a:rPr lang="en-US" sz="2600">
                <a:solidFill>
                  <a:schemeClr val="tx2"/>
                </a:solidFill>
              </a:rPr>
              <a:t>load </a:t>
            </a:r>
            <a:r>
              <a:rPr lang="en-US" sz="2600" smtClean="0">
                <a:solidFill>
                  <a:schemeClr val="tx2"/>
                </a:solidFill>
              </a:rPr>
              <a:t>will be </a:t>
            </a:r>
            <a:r>
              <a:rPr lang="en-US" sz="2600" dirty="0">
                <a:solidFill>
                  <a:schemeClr val="tx2"/>
                </a:solidFill>
              </a:rPr>
              <a:t>subject to Load Ratio Share </a:t>
            </a:r>
            <a:r>
              <a:rPr lang="en-US" sz="2600" dirty="0" smtClean="0">
                <a:solidFill>
                  <a:schemeClr val="tx2"/>
                </a:solidFill>
              </a:rPr>
              <a:t>and per MWh-based </a:t>
            </a:r>
            <a:r>
              <a:rPr lang="en-US" sz="2600" dirty="0">
                <a:solidFill>
                  <a:schemeClr val="tx2"/>
                </a:solidFill>
              </a:rPr>
              <a:t>charges and </a:t>
            </a:r>
            <a:r>
              <a:rPr lang="en-US" sz="2600" dirty="0" smtClean="0">
                <a:solidFill>
                  <a:schemeClr val="tx2"/>
                </a:solidFill>
              </a:rPr>
              <a:t>allocations</a:t>
            </a:r>
            <a:endParaRPr lang="en-US" sz="2600" dirty="0">
              <a:solidFill>
                <a:schemeClr val="tx2"/>
              </a:solidFill>
            </a:endParaRPr>
          </a:p>
          <a:p>
            <a:pPr>
              <a:spcBef>
                <a:spcPts val="1200"/>
              </a:spcBef>
            </a:pPr>
            <a:endParaRPr lang="en-US" sz="2600"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2886170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r>
              <a:rPr lang="en-US" dirty="0" smtClean="0"/>
              <a:t>Proposal for the BESTFORCE</a:t>
            </a:r>
            <a:endParaRPr lang="en-US" dirty="0"/>
          </a:p>
        </p:txBody>
      </p:sp>
      <p:sp>
        <p:nvSpPr>
          <p:cNvPr id="3" name="Content Placeholder 2"/>
          <p:cNvSpPr>
            <a:spLocks noGrp="1"/>
          </p:cNvSpPr>
          <p:nvPr>
            <p:ph idx="1"/>
          </p:nvPr>
        </p:nvSpPr>
        <p:spPr>
          <a:xfrm>
            <a:off x="381000" y="1035295"/>
            <a:ext cx="8610600" cy="4832105"/>
          </a:xfrm>
        </p:spPr>
        <p:txBody>
          <a:bodyPr>
            <a:normAutofit/>
          </a:bodyPr>
          <a:lstStyle/>
          <a:p>
            <a:r>
              <a:rPr lang="en-US" sz="2800" dirty="0" smtClean="0">
                <a:solidFill>
                  <a:schemeClr val="tx2"/>
                </a:solidFill>
              </a:rPr>
              <a:t>ESR settlement at nodal for both charging and discharging is appropriate market design</a:t>
            </a:r>
            <a:endParaRPr lang="en-US" sz="2800" dirty="0">
              <a:solidFill>
                <a:schemeClr val="tx2"/>
              </a:solidFill>
            </a:endParaRPr>
          </a:p>
          <a:p>
            <a:r>
              <a:rPr lang="en-US" sz="2800" dirty="0" smtClean="0">
                <a:solidFill>
                  <a:schemeClr val="tx2"/>
                </a:solidFill>
              </a:rPr>
              <a:t>Market Rules can be developed for ESRs without the need to modify WSL provisions</a:t>
            </a:r>
            <a:endParaRPr lang="en-US" sz="2400" dirty="0" smtClean="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31865166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6</a:t>
            </a:fld>
            <a:endParaRPr lang="en-US">
              <a:solidFill>
                <a:prstClr val="black">
                  <a:tint val="75000"/>
                </a:prstClr>
              </a:solidFill>
            </a:endParaRPr>
          </a:p>
        </p:txBody>
      </p:sp>
      <p:sp>
        <p:nvSpPr>
          <p:cNvPr id="7" name="Content Placeholder 6"/>
          <p:cNvSpPr>
            <a:spLocks noGrp="1"/>
          </p:cNvSpPr>
          <p:nvPr>
            <p:ph idx="1"/>
          </p:nvPr>
        </p:nvSpPr>
        <p:spPr>
          <a:xfrm>
            <a:off x="304800" y="2362200"/>
            <a:ext cx="8534400" cy="3557833"/>
          </a:xfrm>
        </p:spPr>
        <p:txBody>
          <a:bodyPr/>
          <a:lstStyle/>
          <a:p>
            <a:pPr marL="0" indent="0" algn="ctr">
              <a:buNone/>
            </a:pPr>
            <a:r>
              <a:rPr lang="en-US" sz="3600" dirty="0" smtClean="0">
                <a:solidFill>
                  <a:schemeClr val="tx2"/>
                </a:solidFill>
              </a:rPr>
              <a:t>WSL Discussion</a:t>
            </a:r>
            <a:br>
              <a:rPr lang="en-US" sz="3600" dirty="0" smtClean="0">
                <a:solidFill>
                  <a:schemeClr val="tx2"/>
                </a:solidFill>
              </a:rPr>
            </a:br>
            <a:r>
              <a:rPr lang="en-US" sz="3600" dirty="0" smtClean="0">
                <a:solidFill>
                  <a:schemeClr val="tx2"/>
                </a:solidFill>
              </a:rPr>
              <a:t>and KTC-8 Decision Points</a:t>
            </a:r>
            <a:endParaRPr lang="en-US" sz="4000" dirty="0">
              <a:solidFill>
                <a:schemeClr val="tx2"/>
              </a:solidFill>
            </a:endParaRPr>
          </a:p>
        </p:txBody>
      </p:sp>
    </p:spTree>
    <p:extLst>
      <p:ext uri="{BB962C8B-B14F-4D97-AF65-F5344CB8AC3E}">
        <p14:creationId xmlns:p14="http://schemas.microsoft.com/office/powerpoint/2010/main" val="38562451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2"/>
          </a:xfrm>
        </p:spPr>
        <p:txBody>
          <a:bodyPr/>
          <a:lstStyle/>
          <a:p>
            <a:r>
              <a:rPr lang="en-US" dirty="0" smtClean="0"/>
              <a:t>BESTF KTC-8 Decision Points (current draft)</a:t>
            </a:r>
            <a:endParaRPr lang="en-US" dirty="0"/>
          </a:p>
        </p:txBody>
      </p:sp>
      <p:sp>
        <p:nvSpPr>
          <p:cNvPr id="3" name="Content Placeholder 2"/>
          <p:cNvSpPr>
            <a:spLocks noGrp="1"/>
          </p:cNvSpPr>
          <p:nvPr>
            <p:ph idx="1"/>
          </p:nvPr>
        </p:nvSpPr>
        <p:spPr>
          <a:xfrm>
            <a:off x="397624" y="1066800"/>
            <a:ext cx="8060575" cy="3276600"/>
          </a:xfrm>
        </p:spPr>
        <p:txBody>
          <a:bodyPr>
            <a:normAutofit/>
          </a:bodyPr>
          <a:lstStyle/>
          <a:p>
            <a:pPr marL="514350" indent="-514350">
              <a:buFont typeface="+mj-lt"/>
              <a:buAutoNum type="arabicPeriod"/>
            </a:pPr>
            <a:r>
              <a:rPr lang="en-US" sz="2400" dirty="0">
                <a:solidFill>
                  <a:schemeClr val="tx2"/>
                </a:solidFill>
              </a:rPr>
              <a:t>Should WSL treatment implementation extend to batteries that can self-serve PUN Load with the stored energy</a:t>
            </a:r>
            <a:r>
              <a:rPr lang="en-US" sz="2400" dirty="0" smtClean="0">
                <a:solidFill>
                  <a:schemeClr val="tx2"/>
                </a:solidFill>
              </a:rPr>
              <a:t>?</a:t>
            </a:r>
          </a:p>
          <a:p>
            <a:pPr marL="514350" indent="-514350">
              <a:buFont typeface="+mj-lt"/>
              <a:buAutoNum type="arabicPeriod"/>
            </a:pPr>
            <a:r>
              <a:rPr lang="en-US" sz="2400" dirty="0">
                <a:solidFill>
                  <a:schemeClr val="tx2"/>
                </a:solidFill>
              </a:rPr>
              <a:t>Should WSL treatment implementation extend to non-dispatched generators? If yes, should there be differentiation between a SOG that is co-located with customer load and one that only has auxiliary loads behind the metering point? </a:t>
            </a:r>
            <a:endParaRPr lang="en-US" sz="2400" dirty="0" smtClean="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42925673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2"/>
          </a:xfrm>
        </p:spPr>
        <p:txBody>
          <a:bodyPr/>
          <a:lstStyle/>
          <a:p>
            <a:r>
              <a:rPr lang="en-US" sz="2300" dirty="0" smtClean="0"/>
              <a:t>Background:  PUC Subst. R. 25.501 (m)</a:t>
            </a:r>
            <a:endParaRPr lang="en-US" sz="2300" dirty="0"/>
          </a:p>
        </p:txBody>
      </p:sp>
      <p:sp>
        <p:nvSpPr>
          <p:cNvPr id="3" name="Content Placeholder 2"/>
          <p:cNvSpPr>
            <a:spLocks noGrp="1"/>
          </p:cNvSpPr>
          <p:nvPr>
            <p:ph idx="1"/>
          </p:nvPr>
        </p:nvSpPr>
        <p:spPr>
          <a:xfrm>
            <a:off x="397624" y="1066800"/>
            <a:ext cx="8060575" cy="5181600"/>
          </a:xfrm>
        </p:spPr>
        <p:txBody>
          <a:bodyPr>
            <a:normAutofit fontScale="62500" lnSpcReduction="20000"/>
          </a:bodyPr>
          <a:lstStyle/>
          <a:p>
            <a:pPr marL="0" indent="0">
              <a:buNone/>
            </a:pPr>
            <a:r>
              <a:rPr lang="en-US" dirty="0">
                <a:solidFill>
                  <a:schemeClr val="tx2"/>
                </a:solidFill>
              </a:rPr>
              <a:t>(</a:t>
            </a:r>
            <a:r>
              <a:rPr lang="en-US" dirty="0" smtClean="0">
                <a:solidFill>
                  <a:schemeClr val="tx2"/>
                </a:solidFill>
              </a:rPr>
              <a:t>m) </a:t>
            </a:r>
            <a:r>
              <a:rPr lang="en-US" b="1" dirty="0" smtClean="0">
                <a:solidFill>
                  <a:schemeClr val="tx2"/>
                </a:solidFill>
              </a:rPr>
              <a:t>Energy </a:t>
            </a:r>
            <a:r>
              <a:rPr lang="en-US" b="1" dirty="0">
                <a:solidFill>
                  <a:schemeClr val="tx2"/>
                </a:solidFill>
              </a:rPr>
              <a:t>Storage</a:t>
            </a:r>
            <a:r>
              <a:rPr lang="en-US" dirty="0">
                <a:solidFill>
                  <a:schemeClr val="tx2"/>
                </a:solidFill>
              </a:rPr>
              <a:t>.</a:t>
            </a:r>
          </a:p>
          <a:p>
            <a:pPr marL="514350" indent="-514350">
              <a:buFont typeface="+mj-lt"/>
              <a:buAutoNum type="arabicParenR"/>
            </a:pPr>
            <a:r>
              <a:rPr lang="en-US" sz="2800" dirty="0" smtClean="0">
                <a:solidFill>
                  <a:schemeClr val="tx2"/>
                </a:solidFill>
              </a:rPr>
              <a:t>For </a:t>
            </a:r>
            <a:r>
              <a:rPr lang="en-US" sz="2800" dirty="0">
                <a:solidFill>
                  <a:schemeClr val="tx2"/>
                </a:solidFill>
              </a:rPr>
              <a:t>a storage facility that has more than one delivery point, ERCOT shall net the impact of those delivery points on the ERCOT system for settlement purposes.</a:t>
            </a:r>
          </a:p>
          <a:p>
            <a:pPr marL="514350" indent="-514350">
              <a:buFont typeface="+mj-lt"/>
              <a:buAutoNum type="arabicParenR"/>
            </a:pPr>
            <a:r>
              <a:rPr lang="en-US" sz="2800" dirty="0" smtClean="0">
                <a:solidFill>
                  <a:schemeClr val="tx2"/>
                </a:solidFill>
              </a:rPr>
              <a:t>Wholesale </a:t>
            </a:r>
            <a:r>
              <a:rPr lang="en-US" sz="2800" dirty="0">
                <a:solidFill>
                  <a:schemeClr val="tx2"/>
                </a:solidFill>
              </a:rPr>
              <a:t>storage occurs when electricity is </a:t>
            </a:r>
            <a:r>
              <a:rPr lang="en-US" sz="2800" dirty="0" smtClean="0">
                <a:solidFill>
                  <a:schemeClr val="tx2"/>
                </a:solidFill>
              </a:rPr>
              <a:t>used</a:t>
            </a:r>
            <a:r>
              <a:rPr lang="en-US" sz="2800" dirty="0">
                <a:solidFill>
                  <a:schemeClr val="tx2"/>
                </a:solidFill>
              </a:rPr>
              <a:t> to charge a storage facility; </a:t>
            </a:r>
            <a:r>
              <a:rPr lang="en-US" sz="2800" dirty="0">
                <a:solidFill>
                  <a:srgbClr val="FF0000"/>
                </a:solidFill>
              </a:rPr>
              <a:t>the storage facility is separately metered from all other facilities including auxiliary facilities</a:t>
            </a:r>
            <a:r>
              <a:rPr lang="en-US" sz="2800" dirty="0">
                <a:solidFill>
                  <a:schemeClr val="tx2"/>
                </a:solidFill>
              </a:rPr>
              <a:t>; and energy from the electricity is stored in the storage facility and subsequently re-generated and sold at wholesale as energy or ancillary </a:t>
            </a:r>
            <a:r>
              <a:rPr lang="en-US" sz="2800" dirty="0" smtClean="0">
                <a:solidFill>
                  <a:schemeClr val="tx2"/>
                </a:solidFill>
              </a:rPr>
              <a:t>services.  </a:t>
            </a:r>
            <a:r>
              <a:rPr lang="en-US" sz="2800" dirty="0">
                <a:solidFill>
                  <a:schemeClr val="tx2"/>
                </a:solidFill>
              </a:rPr>
              <a:t>Wholesale storage is wholesale load and ERCOT shall settle it accordingly, except that ERCOT shall settle wholesale storage using the nodal energy price at the electrical bus that connects the storage facility to the transmission system, or if the storage facility is connected at distribution voltage, the nodal price of the nearest electrical bus that connects to the transmission system.  Wholesale storage is not subject to retail tariffs, rates, and charges or fees assessed in conjunction with the retail purchase of electricity.  Wholesale storage shall not be subject to ERCOT charges and credits associated with ancillary service obligations, or other load ratio share or per megawatt-hour based charges and allocations.  The owner or operator of electric storage equipment or facilities shall not make purchases of electricity for storage during a system emergency declared by ERCOT unless ERCOT directs that such purchases occur. </a:t>
            </a: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16446306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2"/>
          </a:xfrm>
        </p:spPr>
        <p:txBody>
          <a:bodyPr/>
          <a:lstStyle/>
          <a:p>
            <a:r>
              <a:rPr lang="en-US" sz="2300" dirty="0" smtClean="0"/>
              <a:t>Background:  PUC Subst. R. 25.501 (m)</a:t>
            </a:r>
            <a:endParaRPr lang="en-US" sz="2300" dirty="0"/>
          </a:p>
        </p:txBody>
      </p:sp>
      <p:sp>
        <p:nvSpPr>
          <p:cNvPr id="3" name="Content Placeholder 2"/>
          <p:cNvSpPr>
            <a:spLocks noGrp="1"/>
          </p:cNvSpPr>
          <p:nvPr>
            <p:ph idx="1"/>
          </p:nvPr>
        </p:nvSpPr>
        <p:spPr>
          <a:xfrm>
            <a:off x="397624" y="1066800"/>
            <a:ext cx="8060575" cy="5181600"/>
          </a:xfrm>
        </p:spPr>
        <p:txBody>
          <a:bodyPr>
            <a:normAutofit fontScale="62500" lnSpcReduction="20000"/>
          </a:bodyPr>
          <a:lstStyle/>
          <a:p>
            <a:pPr marL="0" indent="0">
              <a:buNone/>
            </a:pPr>
            <a:r>
              <a:rPr lang="en-US" dirty="0">
                <a:solidFill>
                  <a:schemeClr val="tx2"/>
                </a:solidFill>
              </a:rPr>
              <a:t>(</a:t>
            </a:r>
            <a:r>
              <a:rPr lang="en-US" dirty="0" smtClean="0">
                <a:solidFill>
                  <a:schemeClr val="tx2"/>
                </a:solidFill>
              </a:rPr>
              <a:t>m) </a:t>
            </a:r>
            <a:r>
              <a:rPr lang="en-US" b="1" dirty="0" smtClean="0">
                <a:solidFill>
                  <a:schemeClr val="tx2"/>
                </a:solidFill>
              </a:rPr>
              <a:t>Energy </a:t>
            </a:r>
            <a:r>
              <a:rPr lang="en-US" b="1" dirty="0">
                <a:solidFill>
                  <a:schemeClr val="tx2"/>
                </a:solidFill>
              </a:rPr>
              <a:t>Storage</a:t>
            </a:r>
            <a:r>
              <a:rPr lang="en-US" dirty="0">
                <a:solidFill>
                  <a:schemeClr val="tx2"/>
                </a:solidFill>
              </a:rPr>
              <a:t>.</a:t>
            </a:r>
          </a:p>
          <a:p>
            <a:pPr marL="514350" indent="-514350">
              <a:buFont typeface="+mj-lt"/>
              <a:buAutoNum type="arabicParenR"/>
            </a:pPr>
            <a:r>
              <a:rPr lang="en-US" sz="2800" dirty="0" smtClean="0">
                <a:solidFill>
                  <a:schemeClr val="tx2"/>
                </a:solidFill>
              </a:rPr>
              <a:t>For </a:t>
            </a:r>
            <a:r>
              <a:rPr lang="en-US" sz="2800" dirty="0">
                <a:solidFill>
                  <a:schemeClr val="tx2"/>
                </a:solidFill>
              </a:rPr>
              <a:t>a storage facility that has more than one delivery point, ERCOT shall net the impact of those delivery points on the ERCOT system for settlement purposes.</a:t>
            </a:r>
          </a:p>
          <a:p>
            <a:pPr marL="514350" indent="-514350">
              <a:buFont typeface="+mj-lt"/>
              <a:buAutoNum type="arabicParenR"/>
            </a:pPr>
            <a:r>
              <a:rPr lang="en-US" sz="2800" dirty="0" smtClean="0">
                <a:solidFill>
                  <a:schemeClr val="tx2"/>
                </a:solidFill>
              </a:rPr>
              <a:t>Wholesale </a:t>
            </a:r>
            <a:r>
              <a:rPr lang="en-US" sz="2800" dirty="0">
                <a:solidFill>
                  <a:schemeClr val="tx2"/>
                </a:solidFill>
              </a:rPr>
              <a:t>storage occurs when electricity is </a:t>
            </a:r>
            <a:r>
              <a:rPr lang="en-US" sz="2800" dirty="0" smtClean="0">
                <a:solidFill>
                  <a:schemeClr val="tx2"/>
                </a:solidFill>
              </a:rPr>
              <a:t>used</a:t>
            </a:r>
            <a:r>
              <a:rPr lang="en-US" sz="2800" dirty="0">
                <a:solidFill>
                  <a:schemeClr val="tx2"/>
                </a:solidFill>
              </a:rPr>
              <a:t> to charge a storage facility; the storage facility is separately metered from all other facilities including auxiliary facilities; and </a:t>
            </a:r>
            <a:r>
              <a:rPr lang="en-US" sz="2800" dirty="0">
                <a:solidFill>
                  <a:srgbClr val="FF0000"/>
                </a:solidFill>
              </a:rPr>
              <a:t>energy from the electricity is stored in the storage facility and subsequently re-generated and sold at wholesale as energy or ancillary </a:t>
            </a:r>
            <a:r>
              <a:rPr lang="en-US" sz="2800" dirty="0" smtClean="0">
                <a:solidFill>
                  <a:srgbClr val="FF0000"/>
                </a:solidFill>
              </a:rPr>
              <a:t>services</a:t>
            </a:r>
            <a:r>
              <a:rPr lang="en-US" sz="2800" dirty="0" smtClean="0">
                <a:solidFill>
                  <a:schemeClr val="tx2"/>
                </a:solidFill>
              </a:rPr>
              <a:t>.  </a:t>
            </a:r>
            <a:r>
              <a:rPr lang="en-US" sz="2800" dirty="0">
                <a:solidFill>
                  <a:schemeClr val="tx2"/>
                </a:solidFill>
              </a:rPr>
              <a:t>Wholesale storage is wholesale load and ERCOT shall settle it accordingly, except that ERCOT shall settle wholesale storage using the nodal energy price at the electrical bus that connects the storage facility to the transmission system, or if the storage facility is connected at distribution voltage, the nodal price of the nearest electrical bus that connects to the transmission system.  Wholesale storage is not subject to retail tariffs, rates, and charges or fees assessed in conjunction with the retail purchase of electricity.  Wholesale storage shall not be subject to ERCOT charges and credits associated with ancillary service obligations, or other load ratio share or per megawatt-hour based charges and allocations.  The owner or operator of electric storage equipment or facilities shall not make purchases of electricity for storage during a system emergency declared by ERCOT unless ERCOT directs that such purchases occur. </a:t>
            </a:r>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342789944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9F18ABE5-2C97-4413-ACB0-B3080BAFCAD6}">
  <ds:schemaRefs>
    <ds:schemaRef ds:uri="http://schemas.microsoft.com/sharepoint/v3/contenttype/forms"/>
  </ds:schemaRefs>
</ds:datastoreItem>
</file>

<file path=customXml/itemProps2.xml><?xml version="1.0" encoding="utf-8"?>
<ds:datastoreItem xmlns:ds="http://schemas.openxmlformats.org/officeDocument/2006/customXml" ds:itemID="{508731BF-D15C-4FCE-A269-B7C793DB6C8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A526C54-2038-4DDB-9077-84C80FF069E0}">
  <ds:schemaRefs>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purl.org/dc/elements/1.1/"/>
    <ds:schemaRef ds:uri="http://schemas.microsoft.com/office/2006/metadata/properties"/>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13511</TotalTime>
  <Words>795</Words>
  <Application>Microsoft Office PowerPoint</Application>
  <PresentationFormat>On-screen Show (4:3)</PresentationFormat>
  <Paragraphs>99</Paragraphs>
  <Slides>17</Slides>
  <Notes>1</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17</vt:i4>
      </vt:variant>
    </vt:vector>
  </HeadingPairs>
  <TitlesOfParts>
    <vt:vector size="22" baseType="lpstr">
      <vt:lpstr>Arial</vt:lpstr>
      <vt:lpstr>Calibri</vt:lpstr>
      <vt:lpstr>1_Custom Design</vt:lpstr>
      <vt:lpstr>Office Theme</vt:lpstr>
      <vt:lpstr>Custom Design</vt:lpstr>
      <vt:lpstr>PowerPoint Presentation</vt:lpstr>
      <vt:lpstr>Topics</vt:lpstr>
      <vt:lpstr>Separating nodal pricing from WSL</vt:lpstr>
      <vt:lpstr>ESR Settlements</vt:lpstr>
      <vt:lpstr>Proposal for the BESTFORCE</vt:lpstr>
      <vt:lpstr>PowerPoint Presentation</vt:lpstr>
      <vt:lpstr>BESTF KTC-8 Decision Points (current draft)</vt:lpstr>
      <vt:lpstr>Background:  PUC Subst. R. 25.501 (m)</vt:lpstr>
      <vt:lpstr>Background:  PUC Subst. R. 25.501 (m)</vt:lpstr>
      <vt:lpstr>Background:  PUC Subst. R. 25.501 (m)</vt:lpstr>
      <vt:lpstr>Background:  Preamble to the Rule</vt:lpstr>
      <vt:lpstr>Who gets WSL?</vt:lpstr>
      <vt:lpstr>Who gets WSL?</vt:lpstr>
      <vt:lpstr>KTC-8 Decision Points…..</vt:lpstr>
      <vt:lpstr>KTC-8 Decision Points…..</vt:lpstr>
      <vt:lpstr>Proposal for the BESTFORCE</vt:lpstr>
      <vt:lpstr>PowerPoint Presentation</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Ragsdale, Kenneth</cp:lastModifiedBy>
  <cp:revision>459</cp:revision>
  <cp:lastPrinted>2017-10-10T21:31:05Z</cp:lastPrinted>
  <dcterms:created xsi:type="dcterms:W3CDTF">2016-01-21T15:20:31Z</dcterms:created>
  <dcterms:modified xsi:type="dcterms:W3CDTF">2019-11-08T20:33:30Z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ies>
</file>