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76" r:id="rId7"/>
    <p:sldId id="279" r:id="rId8"/>
    <p:sldId id="280" r:id="rId9"/>
    <p:sldId id="281" r:id="rId10"/>
    <p:sldId id="275" r:id="rId11"/>
    <p:sldId id="282" r:id="rId12"/>
    <p:sldId id="28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ettlements\Settlement%20Services\NPRR%20and%20PRR%20Working%20Folder\Energy%20Storage%20Project\BPD%20for%20Single%20Model\Examples_m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AABP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BPD!$E$17:$H$17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xVal>
          <c:yVal>
            <c:numRef>
              <c:f>BPD!$E$21:$H$21</c:f>
              <c:numCache>
                <c:formatCode>0.00</c:formatCode>
                <c:ptCount val="4"/>
                <c:pt idx="0">
                  <c:v>36</c:v>
                </c:pt>
                <c:pt idx="1">
                  <c:v>-14</c:v>
                </c:pt>
                <c:pt idx="2">
                  <c:v>18</c:v>
                </c:pt>
                <c:pt idx="3">
                  <c:v>-20</c:v>
                </c:pt>
              </c:numCache>
            </c:numRef>
          </c:yVal>
          <c:smooth val="0"/>
        </c:ser>
        <c:ser>
          <c:idx val="1"/>
          <c:order val="1"/>
          <c:tx>
            <c:v>Gen/Cons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BPD!$E$17:$H$17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xVal>
          <c:yVal>
            <c:numRef>
              <c:f>BPD!$E$22:$H$22</c:f>
              <c:numCache>
                <c:formatCode>General</c:formatCode>
                <c:ptCount val="4"/>
                <c:pt idx="0">
                  <c:v>60</c:v>
                </c:pt>
                <c:pt idx="1">
                  <c:v>-4</c:v>
                </c:pt>
                <c:pt idx="2">
                  <c:v>6</c:v>
                </c:pt>
                <c:pt idx="3">
                  <c:v>-36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9748000"/>
        <c:axId val="519741336"/>
        <c:extLst>
          <c:ext xmlns:c15="http://schemas.microsoft.com/office/drawing/2012/chart" uri="{02D57815-91ED-43cb-92C2-25804820EDAC}">
            <c15:filteredScatte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BPD!$D$30</c15:sqref>
                        </c15:formulaRef>
                      </c:ext>
                    </c:extLst>
                    <c:strCache>
                      <c:ptCount val="1"/>
                      <c:pt idx="0">
                        <c:v>OPESR (MWh)</c:v>
                      </c:pt>
                    </c:strCache>
                  </c:strRef>
                </c:tx>
                <c:spPr>
                  <a:ln w="19050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yVal>
                  <c:numRef>
                    <c:extLst>
                      <c:ext uri="{02D57815-91ED-43cb-92C2-25804820EDAC}">
                        <c15:formulaRef>
                          <c15:sqref>BPD!$E$31:$H$31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9.75</c:v>
                      </c:pt>
                      <c:pt idx="1">
                        <c:v>-2.75</c:v>
                      </c:pt>
                      <c:pt idx="2">
                        <c:v>0</c:v>
                      </c:pt>
                      <c:pt idx="3">
                        <c:v>0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BPD!$D$35</c15:sqref>
                        </c15:formulaRef>
                      </c:ext>
                    </c:extLst>
                    <c:strCache>
                      <c:ptCount val="1"/>
                      <c:pt idx="0">
                        <c:v>UPESR (MWh)</c:v>
                      </c:pt>
                    </c:strCache>
                  </c:strRef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BPD!$E$36:$H$36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0</c:v>
                      </c:pt>
                      <c:pt idx="1">
                        <c:v>0</c:v>
                      </c:pt>
                      <c:pt idx="2">
                        <c:v>3.75</c:v>
                      </c:pt>
                      <c:pt idx="3">
                        <c:v>-5.75</c:v>
                      </c:pt>
                    </c:numCache>
                  </c:numRef>
                </c:yVal>
                <c:smooth val="0"/>
              </c15:ser>
            </c15:filteredScatterSeries>
          </c:ext>
        </c:extLst>
      </c:scatterChart>
      <c:valAx>
        <c:axId val="519748000"/>
        <c:scaling>
          <c:orientation val="minMax"/>
          <c:max val="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Settlement </a:t>
                </a:r>
                <a:r>
                  <a:rPr lang="en-US" dirty="0" smtClean="0"/>
                  <a:t>Intervals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685423691308473"/>
              <c:y val="0.877445891482918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741336"/>
        <c:crosses val="autoZero"/>
        <c:crossBetween val="midCat"/>
        <c:majorUnit val="1"/>
      </c:valAx>
      <c:valAx>
        <c:axId val="519741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7480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67221620940623"/>
          <c:y val="0.93627176017493041"/>
          <c:w val="0.49484359716756215"/>
          <c:h val="4.85767216608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0.4359</cdr:x>
      <cdr:y>0.5303</cdr:y>
    </cdr:from>
    <cdr:to>
      <cdr:x>0.52821</cdr:x>
      <cdr:y>0.59091</cdr:y>
    </cdr:to>
    <cdr:grpSp>
      <cdr:nvGrpSpPr>
        <cdr:cNvPr id="2" name="Group 1"/>
        <cdr:cNvGrpSpPr/>
      </cdr:nvGrpSpPr>
      <cdr:grpSpPr>
        <a:xfrm xmlns:a="http://schemas.openxmlformats.org/drawingml/2006/main">
          <a:off x="3238519" y="2666984"/>
          <a:ext cx="685818" cy="304820"/>
          <a:chOff x="384629" y="-2164080"/>
          <a:chExt cx="478971" cy="1950720"/>
        </a:xfrm>
      </cdr:grpSpPr>
      <cdr:sp macro="" textlink="">
        <cdr:nvSpPr>
          <cdr:cNvPr id="3" name="Left Brace 2"/>
          <cdr:cNvSpPr/>
        </cdr:nvSpPr>
        <cdr:spPr>
          <a:xfrm xmlns:a="http://schemas.openxmlformats.org/drawingml/2006/main">
            <a:off x="711200" y="-2164080"/>
            <a:ext cx="152400" cy="1950720"/>
          </a:xfrm>
          <a:prstGeom xmlns:a="http://schemas.openxmlformats.org/drawingml/2006/main" prst="leftBrace">
            <a:avLst>
              <a:gd name="adj1" fmla="val 8333"/>
              <a:gd name="adj2" fmla="val 47336"/>
            </a:avLst>
          </a:prstGeom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4" name="TextBox 9"/>
          <cdr:cNvSpPr txBox="1"/>
        </cdr:nvSpPr>
        <cdr:spPr>
          <a:xfrm xmlns:a="http://schemas.openxmlformats.org/drawingml/2006/main">
            <a:off x="384629" y="-1676400"/>
            <a:ext cx="355600" cy="590931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900" dirty="0" smtClean="0">
                <a:solidFill>
                  <a:schemeClr val="tx2"/>
                </a:solidFill>
              </a:rPr>
              <a:t>OVER</a:t>
            </a:r>
            <a:endParaRPr lang="en-US" sz="800" dirty="0">
              <a:solidFill>
                <a:schemeClr val="tx2"/>
              </a:solidFill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KTC-7: </a:t>
            </a:r>
            <a:r>
              <a:rPr lang="en-US" sz="2000" b="1" dirty="0" smtClean="0">
                <a:solidFill>
                  <a:schemeClr val="tx2"/>
                </a:solidFill>
              </a:rPr>
              <a:t>Base Point Deviation Charges for Energy Storage Resources- 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Single Model Examples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 smtClean="0">
                <a:solidFill>
                  <a:schemeClr val="tx2"/>
                </a:solidFill>
              </a:rPr>
              <a:t>Magie</a:t>
            </a:r>
            <a:r>
              <a:rPr lang="en-US" dirty="0" smtClean="0">
                <a:solidFill>
                  <a:schemeClr val="tx2"/>
                </a:solidFill>
              </a:rPr>
              <a:t> Shanks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BESTF </a:t>
            </a:r>
            <a:r>
              <a:rPr lang="en-US" dirty="0" smtClean="0">
                <a:solidFill>
                  <a:schemeClr val="tx2"/>
                </a:solidFill>
              </a:rPr>
              <a:t>Meeting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11/15/2019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Create a new Base Point Deviation (BPD) Settlement for the Single Model Energy Storage Resource (ESR). </a:t>
            </a:r>
          </a:p>
          <a:p>
            <a:pPr lvl="1"/>
            <a:r>
              <a:rPr lang="en-US" dirty="0" smtClean="0"/>
              <a:t>Over performance – Providing a greater response than ERCOT has requested </a:t>
            </a:r>
          </a:p>
          <a:p>
            <a:pPr lvl="2"/>
            <a:r>
              <a:rPr lang="en-US" dirty="0" smtClean="0"/>
              <a:t>Over Generation or Under Consumption </a:t>
            </a:r>
          </a:p>
          <a:p>
            <a:pPr lvl="1"/>
            <a:r>
              <a:rPr lang="en-US" dirty="0" smtClean="0"/>
              <a:t>Under performance- Providing a lesser response than ERCOT has requested </a:t>
            </a:r>
          </a:p>
          <a:p>
            <a:pPr lvl="2"/>
            <a:r>
              <a:rPr lang="en-US" dirty="0" smtClean="0"/>
              <a:t>Under Generation or Over Consumption </a:t>
            </a:r>
          </a:p>
          <a:p>
            <a:pPr lvl="1"/>
            <a:endParaRPr lang="en-US" dirty="0"/>
          </a:p>
          <a:p>
            <a:r>
              <a:rPr lang="en-US" sz="2400" dirty="0" smtClean="0"/>
              <a:t>Deviation tolerance set to 3MW or 3%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&amp; Under Performance Analysis Scenarios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861484"/>
              </p:ext>
            </p:extLst>
          </p:nvPr>
        </p:nvGraphicFramePr>
        <p:xfrm>
          <a:off x="952499" y="914400"/>
          <a:ext cx="7429501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2438400" y="1600200"/>
            <a:ext cx="838200" cy="762000"/>
            <a:chOff x="1270000" y="152400"/>
            <a:chExt cx="558800" cy="1219200"/>
          </a:xfrm>
        </p:grpSpPr>
        <p:sp>
          <p:nvSpPr>
            <p:cNvPr id="9" name="Left Brace 8"/>
            <p:cNvSpPr/>
            <p:nvPr/>
          </p:nvSpPr>
          <p:spPr>
            <a:xfrm>
              <a:off x="1600200" y="152400"/>
              <a:ext cx="228600" cy="1219200"/>
            </a:xfrm>
            <a:prstGeom prst="leftBrace">
              <a:avLst>
                <a:gd name="adj1" fmla="val 8333"/>
                <a:gd name="adj2" fmla="val 4733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70000" y="518160"/>
              <a:ext cx="53340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2"/>
                  </a:solidFill>
                </a:rPr>
                <a:t>OVER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05800" y="4038600"/>
            <a:ext cx="762000" cy="457200"/>
            <a:chOff x="8229600" y="4495800"/>
            <a:chExt cx="762000" cy="457200"/>
          </a:xfrm>
        </p:grpSpPr>
        <p:sp>
          <p:nvSpPr>
            <p:cNvPr id="12" name="Left Brace 11"/>
            <p:cNvSpPr/>
            <p:nvPr/>
          </p:nvSpPr>
          <p:spPr>
            <a:xfrm rot="10800000">
              <a:off x="8229600" y="4495800"/>
              <a:ext cx="152400" cy="4572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382000" y="4648200"/>
              <a:ext cx="609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2"/>
                  </a:solidFill>
                </a:rPr>
                <a:t>UNDER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05600" y="2895600"/>
            <a:ext cx="762000" cy="381000"/>
            <a:chOff x="8229600" y="4495800"/>
            <a:chExt cx="762000" cy="457200"/>
          </a:xfrm>
        </p:grpSpPr>
        <p:sp>
          <p:nvSpPr>
            <p:cNvPr id="15" name="Left Brace 14"/>
            <p:cNvSpPr/>
            <p:nvPr/>
          </p:nvSpPr>
          <p:spPr>
            <a:xfrm rot="10800000">
              <a:off x="8229600" y="4495800"/>
              <a:ext cx="152400" cy="4572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382000" y="4648200"/>
              <a:ext cx="609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2"/>
                  </a:solidFill>
                </a:rPr>
                <a:t>UNDER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437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Over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522347"/>
              </p:ext>
            </p:extLst>
          </p:nvPr>
        </p:nvGraphicFramePr>
        <p:xfrm>
          <a:off x="838200" y="1295400"/>
          <a:ext cx="3429000" cy="4343396"/>
        </p:xfrm>
        <a:graphic>
          <a:graphicData uri="http://schemas.openxmlformats.org/drawingml/2006/table">
            <a:tbl>
              <a:tblPr/>
              <a:tblGrid>
                <a:gridCol w="2389909"/>
                <a:gridCol w="1039091"/>
              </a:tblGrid>
              <a:tr h="38752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Storage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(Over Generation)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AABP (BP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= (30+6)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TGC (Telemetered Gen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Cons)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Tolerance: 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Max(MW,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%)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MW Limit (AABP + 3MW)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% Limit (AABP + Abs(AABP * .03))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Deviation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(TGC - Tolerance)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21MW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RTSPP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$20/MWh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BPDAMT (RTSPP * Deviation)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070395"/>
              </p:ext>
            </p:extLst>
          </p:nvPr>
        </p:nvGraphicFramePr>
        <p:xfrm>
          <a:off x="4724400" y="1295400"/>
          <a:ext cx="3429000" cy="4343398"/>
        </p:xfrm>
        <a:graphic>
          <a:graphicData uri="http://schemas.openxmlformats.org/drawingml/2006/table">
            <a:tbl>
              <a:tblPr/>
              <a:tblGrid>
                <a:gridCol w="2389909"/>
                <a:gridCol w="1039091"/>
              </a:tblGrid>
              <a:tr h="3875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Storage Resource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(Under Consumption)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AABP (BP -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= (-12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- 2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TGC (Telemetered Gen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Cons)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Tolerance: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Max(MW,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%)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MW Limit (AABP +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3MW)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% Limit (AABP + Abs(AABP * .03))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Deviation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(TGC - Tolerance)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7MW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 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RTSPP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$20/MWh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BPDAMT (RTSPP * Deviation)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19800" y="5867400"/>
            <a:ext cx="26452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AABP = Adjusted Aggregated Base Point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RTSPP = Real-Time Settlement Point Price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BPDAMT = Base Point Deviation Amount</a:t>
            </a:r>
            <a:endParaRPr lang="en-US" sz="1000" dirty="0">
              <a:solidFill>
                <a:schemeClr val="tx2"/>
              </a:solidFill>
            </a:endParaRPr>
          </a:p>
          <a:p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88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Under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65119"/>
              </p:ext>
            </p:extLst>
          </p:nvPr>
        </p:nvGraphicFramePr>
        <p:xfrm>
          <a:off x="838200" y="1295400"/>
          <a:ext cx="3429000" cy="4343396"/>
        </p:xfrm>
        <a:graphic>
          <a:graphicData uri="http://schemas.openxmlformats.org/drawingml/2006/table">
            <a:tbl>
              <a:tblPr/>
              <a:tblGrid>
                <a:gridCol w="2389909"/>
                <a:gridCol w="1039091"/>
              </a:tblGrid>
              <a:tr h="38752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Storage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(Under Generation)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AABP (BP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= (15+3)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TGC (Telemetered Gen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Cons)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Tolerance: 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Min(MW,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%)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MW Limit (AABP - 3MW)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% Limit (AABP - Abs(AABP * .03))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Deviation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(Tolerance-TGC)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9MW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RTSPP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$20/MWh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BPDAMT (RTSPP * Deviation)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607947"/>
              </p:ext>
            </p:extLst>
          </p:nvPr>
        </p:nvGraphicFramePr>
        <p:xfrm>
          <a:off x="4724400" y="1295400"/>
          <a:ext cx="3429000" cy="4343398"/>
        </p:xfrm>
        <a:graphic>
          <a:graphicData uri="http://schemas.openxmlformats.org/drawingml/2006/table">
            <a:tbl>
              <a:tblPr/>
              <a:tblGrid>
                <a:gridCol w="2389909"/>
                <a:gridCol w="1039091"/>
              </a:tblGrid>
              <a:tr h="3875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Storage Resource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(Over Consumption)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AABP (BP -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= (-19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- 1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TGC (Telemetered Gen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Cons)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Tolerance: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Min(MW,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%)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MW Limit (AABP -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3MW)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% Limit (AABP - Abs(AABP * .03))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Deviation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(Tolerance-TGC)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13MW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 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RTSPP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$20/MWh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BPDAMT (RTSPP * Deviation)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19800" y="5867400"/>
            <a:ext cx="26452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AABP = Adjusted Aggregated Base Point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RTSPP = Real-Time Settlement Point Price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BPDAMT = Base Point Deviation Amount</a:t>
            </a:r>
            <a:endParaRPr lang="en-US" sz="1000" dirty="0">
              <a:solidFill>
                <a:schemeClr val="tx2"/>
              </a:solidFill>
            </a:endParaRPr>
          </a:p>
          <a:p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12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0"/>
            <a:ext cx="9144000" cy="518318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BPD Settlement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4343400"/>
          </a:xfrm>
        </p:spPr>
        <p:txBody>
          <a:bodyPr/>
          <a:lstStyle/>
          <a:p>
            <a:r>
              <a:rPr lang="en-US" dirty="0" smtClean="0"/>
              <a:t>ESR BPD will mimic Generation Resource BPD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Over Performance: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BPDAMT =  Max (PR1, RTSPP) * OPESR</a:t>
            </a:r>
          </a:p>
          <a:p>
            <a:pPr marL="400050" lvl="1" indent="0">
              <a:buNone/>
            </a:pPr>
            <a:r>
              <a:rPr lang="en-US" sz="2200" dirty="0" smtClean="0"/>
              <a:t>Where: </a:t>
            </a:r>
          </a:p>
          <a:p>
            <a:pPr marL="400050" lvl="1" indent="0">
              <a:buNone/>
            </a:pPr>
            <a:r>
              <a:rPr lang="en-US" sz="2200" dirty="0" smtClean="0"/>
              <a:t>OPESR = Max [0, (TGC – ¼ * Max (AABP + Abs(AABP * 3%), AABP + 3MW))]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43600" y="5334000"/>
            <a:ext cx="301076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AABP = Adjusted Aggregated Base Point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RTSPP = Real-Time Settlement Point Price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BPDAMT = Base Point Deviation Amount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OPESR = Over Performance for ESR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PR1 </a:t>
            </a:r>
            <a:r>
              <a:rPr lang="en-US" sz="1000" dirty="0">
                <a:solidFill>
                  <a:schemeClr val="tx2"/>
                </a:solidFill>
              </a:rPr>
              <a:t>= </a:t>
            </a:r>
            <a:r>
              <a:rPr lang="en-US" sz="1000" dirty="0" smtClean="0">
                <a:solidFill>
                  <a:schemeClr val="tx2"/>
                </a:solidFill>
              </a:rPr>
              <a:t>$</a:t>
            </a:r>
            <a:r>
              <a:rPr lang="en-US" sz="1000" dirty="0">
                <a:solidFill>
                  <a:schemeClr val="tx2"/>
                </a:solidFill>
              </a:rPr>
              <a:t>20/MWh; parameter defined in Protocols 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TGC = Telemetered Gen or Cons</a:t>
            </a:r>
            <a:endParaRPr lang="en-US" sz="1000" dirty="0">
              <a:solidFill>
                <a:schemeClr val="tx2"/>
              </a:solidFill>
            </a:endParaRPr>
          </a:p>
          <a:p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– BPD Settlement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990600"/>
            <a:ext cx="8534400" cy="51815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Under Performance: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BPDAMT </a:t>
            </a:r>
            <a:r>
              <a:rPr lang="en-US" dirty="0"/>
              <a:t>=  </a:t>
            </a:r>
            <a:r>
              <a:rPr lang="en-US" dirty="0" smtClean="0"/>
              <a:t>(-1) * Min </a:t>
            </a:r>
            <a:r>
              <a:rPr lang="en-US" dirty="0"/>
              <a:t>(</a:t>
            </a:r>
            <a:r>
              <a:rPr lang="en-US" dirty="0" smtClean="0"/>
              <a:t>PR2, </a:t>
            </a:r>
            <a:r>
              <a:rPr lang="en-US" dirty="0"/>
              <a:t>RTSPP) * </a:t>
            </a:r>
            <a:r>
              <a:rPr lang="en-US" dirty="0" smtClean="0"/>
              <a:t>UPESR</a:t>
            </a:r>
            <a:endParaRPr lang="en-US" dirty="0"/>
          </a:p>
          <a:p>
            <a:pPr marL="400050" lvl="1" indent="0">
              <a:buNone/>
            </a:pPr>
            <a:r>
              <a:rPr lang="en-US" sz="2200" dirty="0"/>
              <a:t>Where: </a:t>
            </a:r>
          </a:p>
          <a:p>
            <a:pPr marL="400050" lvl="1" indent="0">
              <a:buNone/>
            </a:pPr>
            <a:r>
              <a:rPr lang="en-US" sz="2200" dirty="0" smtClean="0"/>
              <a:t>UPESR </a:t>
            </a:r>
            <a:r>
              <a:rPr lang="en-US" sz="2200" dirty="0"/>
              <a:t>= Max [0, </a:t>
            </a:r>
            <a:r>
              <a:rPr lang="en-US" sz="2200" dirty="0" smtClean="0"/>
              <a:t>( </a:t>
            </a:r>
            <a:r>
              <a:rPr lang="en-US" sz="2200" dirty="0"/>
              <a:t>¼ * Max (AABP </a:t>
            </a:r>
            <a:r>
              <a:rPr lang="en-US" sz="2200" dirty="0" smtClean="0"/>
              <a:t>- </a:t>
            </a:r>
            <a:r>
              <a:rPr lang="en-US" sz="2200" dirty="0"/>
              <a:t>Abs(AABP * 3%), AABP </a:t>
            </a:r>
            <a:r>
              <a:rPr lang="en-US" sz="2200" dirty="0" smtClean="0"/>
              <a:t>- </a:t>
            </a:r>
            <a:r>
              <a:rPr lang="en-US" sz="2200" dirty="0"/>
              <a:t>3MW</a:t>
            </a:r>
            <a:r>
              <a:rPr lang="en-US" sz="2200" dirty="0" smtClean="0"/>
              <a:t>)- TGC)]</a:t>
            </a:r>
            <a:endParaRPr lang="en-US" sz="2200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5334000"/>
            <a:ext cx="304602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AABP = Adjusted Aggregated Base Point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RTSPP = Real-Time Settlement Point Price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BPDAMT = Base Point Deviation Amount</a:t>
            </a:r>
          </a:p>
          <a:p>
            <a:r>
              <a:rPr lang="en-US" sz="1000" dirty="0">
                <a:solidFill>
                  <a:schemeClr val="tx2"/>
                </a:solidFill>
              </a:rPr>
              <a:t>U</a:t>
            </a:r>
            <a:r>
              <a:rPr lang="en-US" sz="1000" dirty="0" smtClean="0">
                <a:solidFill>
                  <a:schemeClr val="tx2"/>
                </a:solidFill>
              </a:rPr>
              <a:t>PESR = Under Performance for ESR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PR2 = -$20/MWh; parameter defined in Protocols 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TGC = Telemetered Gen or Cons</a:t>
            </a:r>
            <a:endParaRPr lang="en-US" sz="1000" dirty="0">
              <a:solidFill>
                <a:schemeClr val="tx2"/>
              </a:solidFill>
            </a:endParaRPr>
          </a:p>
          <a:p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3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6872</TotalTime>
  <Words>617</Words>
  <Application>Microsoft Office PowerPoint</Application>
  <PresentationFormat>On-screen Show (4:3)</PresentationFormat>
  <Paragraphs>169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Overview</vt:lpstr>
      <vt:lpstr>Over &amp; Under Performance Analysis Scenarios</vt:lpstr>
      <vt:lpstr>Example – Over Performance</vt:lpstr>
      <vt:lpstr>Example – Under Performance</vt:lpstr>
      <vt:lpstr>Questions?</vt:lpstr>
      <vt:lpstr>Appendix – BPD Settlement </vt:lpstr>
      <vt:lpstr>Appendix – BPD Settlement (cont.)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146</cp:revision>
  <cp:lastPrinted>2016-01-21T20:53:15Z</cp:lastPrinted>
  <dcterms:created xsi:type="dcterms:W3CDTF">2016-01-21T15:20:31Z</dcterms:created>
  <dcterms:modified xsi:type="dcterms:W3CDTF">2019-11-05T18:48:45Z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