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9"/>
  </p:notesMasterIdLst>
  <p:sldIdLst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0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78ED5-15BC-4C25-A290-4FA10F9CA652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C2D02-690D-4749-BF63-F69A7F2DB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5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8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612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5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8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7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42296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4021666" y="1340809"/>
            <a:ext cx="4876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Topic 10</a:t>
            </a:r>
          </a:p>
          <a:p>
            <a:r>
              <a:rPr lang="en-US" sz="240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ESR - Study &amp; Capacity Assumptions </a:t>
            </a:r>
            <a:endParaRPr lang="en-US" sz="2400" dirty="0" smtClean="0">
              <a:solidFill>
                <a:srgbClr val="5B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BESTF Meeting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15, 2019</a:t>
            </a:r>
          </a:p>
        </p:txBody>
      </p:sp>
    </p:spTree>
    <p:extLst>
      <p:ext uri="{BB962C8B-B14F-4D97-AF65-F5344CB8AC3E}">
        <p14:creationId xmlns:p14="http://schemas.microsoft.com/office/powerpoint/2010/main" val="22777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689"/>
          </a:xfrm>
        </p:spPr>
        <p:txBody>
          <a:bodyPr/>
          <a:lstStyle/>
          <a:p>
            <a:r>
              <a:rPr lang="en-US" dirty="0"/>
              <a:t>Key Topic </a:t>
            </a:r>
            <a:r>
              <a:rPr lang="en-US" dirty="0" smtClean="0"/>
              <a:t>10 ESR </a:t>
            </a:r>
            <a:r>
              <a:rPr lang="en-US" dirty="0"/>
              <a:t>- Study &amp; Capacity Assumptions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35744"/>
            <a:ext cx="8534400" cy="4319832"/>
          </a:xfrm>
        </p:spPr>
        <p:txBody>
          <a:bodyPr/>
          <a:lstStyle/>
          <a:p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Define </a:t>
            </a:r>
            <a:r>
              <a:rPr lang="en-US" dirty="0">
                <a:solidFill>
                  <a:srgbClr val="5B7067"/>
                </a:solidFill>
              </a:rPr>
              <a:t>"Storage Peak Average Capacity Percentage" to be used in CDR for various batteries.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Outage </a:t>
            </a:r>
            <a:r>
              <a:rPr lang="en-US" dirty="0">
                <a:solidFill>
                  <a:srgbClr val="5B7067"/>
                </a:solidFill>
              </a:rPr>
              <a:t>Coordination Studies 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Reliability </a:t>
            </a:r>
            <a:r>
              <a:rPr lang="en-US" dirty="0">
                <a:solidFill>
                  <a:srgbClr val="5B7067"/>
                </a:solidFill>
              </a:rPr>
              <a:t>Unit Commitment Studies (</a:t>
            </a:r>
            <a:r>
              <a:rPr lang="en-US" dirty="0">
                <a:solidFill>
                  <a:srgbClr val="5B7067"/>
                </a:solidFill>
                <a:sym typeface="Wingdings" panose="05000000000000000000" pitchFamily="2" charset="2"/>
              </a:rPr>
              <a:t>Nov 20th, TAC</a:t>
            </a:r>
            <a:r>
              <a:rPr lang="en-US" dirty="0">
                <a:solidFill>
                  <a:srgbClr val="5B7067"/>
                </a:solidFill>
              </a:rPr>
              <a:t>)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Operational </a:t>
            </a:r>
            <a:r>
              <a:rPr lang="en-US" dirty="0">
                <a:solidFill>
                  <a:srgbClr val="5B7067"/>
                </a:solidFill>
              </a:rPr>
              <a:t>Studies 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Transmission </a:t>
            </a:r>
            <a:r>
              <a:rPr lang="en-US" dirty="0">
                <a:solidFill>
                  <a:srgbClr val="5B7067"/>
                </a:solidFill>
              </a:rPr>
              <a:t>Planning Studies </a:t>
            </a:r>
          </a:p>
          <a:p>
            <a:pPr marL="0" indent="0">
              <a:buNone/>
            </a:pPr>
            <a:endParaRPr lang="en-US" dirty="0">
              <a:solidFill>
                <a:srgbClr val="5B706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Peak Average Capacity </a:t>
            </a:r>
            <a:r>
              <a:rPr lang="en-US" dirty="0" smtClean="0"/>
              <a:t>Percentage for CDR</a:t>
            </a:r>
            <a:endParaRPr lang="en-US" altLang="en-US" dirty="0" smtClean="0"/>
          </a:p>
        </p:txBody>
      </p:sp>
      <p:sp>
        <p:nvSpPr>
          <p:cNvPr id="7172" name="Content Placeholder 2"/>
          <p:cNvSpPr txBox="1">
            <a:spLocks/>
          </p:cNvSpPr>
          <p:nvPr/>
        </p:nvSpPr>
        <p:spPr bwMode="auto">
          <a:xfrm>
            <a:off x="304800" y="1171978"/>
            <a:ext cx="8534400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 sz="1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Currently assuming 0% capacity contribution from ESRs over peak</a:t>
            </a:r>
          </a:p>
          <a:p>
            <a:endParaRPr lang="en-US" altLang="en-US" sz="1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Similarly to PVGRs, ERCOT proposes to set a threshold of X MW capacity of 4-hour ESRs </a:t>
            </a:r>
            <a:r>
              <a:rPr lang="en-US" altLang="en-US" sz="2000" dirty="0" smtClean="0">
                <a:solidFill>
                  <a:srgbClr val="C00000"/>
                </a:solidFill>
                <a:latin typeface="Arial" panose="020B0604020202020204" pitchFamily="34" charset="0"/>
              </a:rPr>
              <a:t>(KTC-10)</a:t>
            </a:r>
            <a:endParaRPr lang="en-US" altLang="en-US" sz="2000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en-US" altLang="en-US" sz="1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Peak Average Capacity Percentage methodology will be developed </a:t>
            </a:r>
            <a:r>
              <a:rPr lang="en-US" alt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at SAWG </a:t>
            </a:r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and implemented once </a:t>
            </a:r>
            <a:r>
              <a:rPr lang="en-US" alt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this threshold is reached by operational </a:t>
            </a:r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projects </a:t>
            </a:r>
            <a:r>
              <a:rPr lang="en-US" altLang="en-US" sz="2000" dirty="0" smtClean="0">
                <a:solidFill>
                  <a:srgbClr val="C00000"/>
                </a:solidFill>
                <a:latin typeface="Arial" panose="020B0604020202020204" pitchFamily="34" charset="0"/>
              </a:rPr>
              <a:t>(KTC-10)</a:t>
            </a:r>
            <a:endParaRPr lang="en-US" altLang="en-US" sz="2000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en-US" altLang="en-US" sz="1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Factors </a:t>
            </a:r>
            <a:r>
              <a:rPr 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to be considered in the methodology: duration or maximum </a:t>
            </a:r>
            <a:r>
              <a:rPr lang="en-US" sz="2000" dirty="0" err="1">
                <a:solidFill>
                  <a:srgbClr val="5B6770"/>
                </a:solidFill>
                <a:latin typeface="Arial" panose="020B0604020202020204" pitchFamily="34" charset="0"/>
              </a:rPr>
              <a:t>SoC</a:t>
            </a:r>
            <a:r>
              <a:rPr 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 compared to duration of ERCOT peak load, intended use (AS, energy, or both</a:t>
            </a:r>
            <a:r>
              <a:rPr 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1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Information </a:t>
            </a:r>
            <a:r>
              <a:rPr lang="en-US" alt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about ESR duration (h) and/or maximum State of Charge (MWh) along with intended use (AS, energy, </a:t>
            </a:r>
            <a:r>
              <a:rPr lang="en-US" sz="2000" dirty="0">
                <a:solidFill>
                  <a:srgbClr val="5B6770"/>
                </a:solidFill>
                <a:latin typeface="Arial" panose="020B0604020202020204" pitchFamily="34" charset="0"/>
              </a:rPr>
              <a:t>or </a:t>
            </a:r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both) for planned and existing resources will be requested via </a:t>
            </a:r>
            <a:r>
              <a:rPr lang="en-US" altLang="en-US" sz="2000" dirty="0" smtClean="0">
                <a:solidFill>
                  <a:srgbClr val="5B6770"/>
                </a:solidFill>
                <a:latin typeface="Arial" panose="020B0604020202020204" pitchFamily="34" charset="0"/>
              </a:rPr>
              <a:t>RIOO-IS </a:t>
            </a:r>
            <a:r>
              <a:rPr lang="en-US" altLang="en-US" sz="2000" dirty="0" smtClean="0">
                <a:solidFill>
                  <a:srgbClr val="C00000"/>
                </a:solidFill>
                <a:latin typeface="Arial" panose="020B0604020202020204" pitchFamily="34" charset="0"/>
              </a:rPr>
              <a:t>(KTC-10) </a:t>
            </a:r>
            <a:endParaRPr lang="en-US" altLang="en-US" sz="20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en-US" altLang="en-US" sz="2000" dirty="0" smtClean="0">
              <a:solidFill>
                <a:srgbClr val="5B677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1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Outage Coordination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7067"/>
                </a:solidFill>
              </a:rPr>
              <a:t>Outage coordination studies currently do not include ESR </a:t>
            </a:r>
          </a:p>
          <a:p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ESRs are not expected to have sufficient duration, where planned outages contingent on ESR capacity being available would be approved</a:t>
            </a:r>
          </a:p>
          <a:p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This approach may need to be revised later when significant amount of ESR capacity is installed</a:t>
            </a:r>
            <a:endParaRPr lang="en-US" dirty="0">
              <a:solidFill>
                <a:srgbClr val="5B706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68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9286"/>
            <a:ext cx="8534400" cy="5105399"/>
          </a:xfrm>
        </p:spPr>
        <p:txBody>
          <a:bodyPr/>
          <a:lstStyle/>
          <a:p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Generic Transmission Constraint Limit study uses historical generation patterns as input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Next Day Study (for next day peak operation) uses COPs available at the time of DRUC run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GAP Study uses COPs available at HRUC runs</a:t>
            </a: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>
                <a:solidFill>
                  <a:srgbClr val="5B7067"/>
                </a:solidFill>
              </a:rPr>
              <a:t>Currently </a:t>
            </a:r>
            <a:r>
              <a:rPr lang="en-US" dirty="0" smtClean="0">
                <a:solidFill>
                  <a:srgbClr val="5B7067"/>
                </a:solidFill>
              </a:rPr>
              <a:t>the </a:t>
            </a:r>
            <a:r>
              <a:rPr lang="en-US" dirty="0" smtClean="0">
                <a:solidFill>
                  <a:srgbClr val="5B7067"/>
                </a:solidFill>
              </a:rPr>
              <a:t>ESR are considered </a:t>
            </a:r>
            <a:r>
              <a:rPr lang="en-US" dirty="0" smtClean="0">
                <a:solidFill>
                  <a:srgbClr val="5B7067"/>
                </a:solidFill>
              </a:rPr>
              <a:t>“offline” </a:t>
            </a:r>
            <a:r>
              <a:rPr lang="en-US" dirty="0">
                <a:solidFill>
                  <a:srgbClr val="5B7067"/>
                </a:solidFill>
              </a:rPr>
              <a:t>in </a:t>
            </a:r>
            <a:r>
              <a:rPr lang="en-US" dirty="0" smtClean="0">
                <a:solidFill>
                  <a:srgbClr val="5B7067"/>
                </a:solidFill>
              </a:rPr>
              <a:t>the </a:t>
            </a:r>
            <a:r>
              <a:rPr lang="en-US" dirty="0" smtClean="0">
                <a:solidFill>
                  <a:srgbClr val="5B7067"/>
                </a:solidFill>
              </a:rPr>
              <a:t>Operations Studies</a:t>
            </a:r>
            <a:endParaRPr lang="en-US" dirty="0">
              <a:solidFill>
                <a:srgbClr val="5B7067"/>
              </a:solidFill>
            </a:endParaRPr>
          </a:p>
          <a:p>
            <a:endParaRPr lang="en-US" sz="1000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ERCOT plans to provide guidance on COP submittal that will ensure COPs are better aligned with ERCOT’s expectations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34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Planning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8487"/>
            <a:ext cx="8534400" cy="4706256"/>
          </a:xfrm>
        </p:spPr>
        <p:txBody>
          <a:bodyPr/>
          <a:lstStyle/>
          <a:p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Currently </a:t>
            </a:r>
            <a:r>
              <a:rPr lang="en-US" dirty="0">
                <a:solidFill>
                  <a:srgbClr val="5B7067"/>
                </a:solidFill>
              </a:rPr>
              <a:t>the </a:t>
            </a:r>
            <a:r>
              <a:rPr lang="en-US" dirty="0" smtClean="0">
                <a:solidFill>
                  <a:srgbClr val="5B7067"/>
                </a:solidFill>
              </a:rPr>
              <a:t>ESR are considered </a:t>
            </a:r>
            <a:r>
              <a:rPr lang="en-US" dirty="0" smtClean="0">
                <a:solidFill>
                  <a:srgbClr val="5B7067"/>
                </a:solidFill>
              </a:rPr>
              <a:t>“offline” in </a:t>
            </a:r>
            <a:r>
              <a:rPr lang="en-US" dirty="0" smtClean="0">
                <a:solidFill>
                  <a:srgbClr val="5B7067"/>
                </a:solidFill>
              </a:rPr>
              <a:t>the </a:t>
            </a:r>
            <a:r>
              <a:rPr lang="en-US" dirty="0" smtClean="0">
                <a:solidFill>
                  <a:srgbClr val="5B7067"/>
                </a:solidFill>
              </a:rPr>
              <a:t>Transmission Planning Studies</a:t>
            </a:r>
          </a:p>
          <a:p>
            <a:pPr marL="0" indent="0">
              <a:buNone/>
            </a:pPr>
            <a:endParaRPr lang="en-US" dirty="0" smtClean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ERCOT will work with RPG and PLWG to develop appropriate assumptions for Transmission </a:t>
            </a:r>
            <a:r>
              <a:rPr lang="en-US" dirty="0">
                <a:solidFill>
                  <a:srgbClr val="5B7067"/>
                </a:solidFill>
              </a:rPr>
              <a:t>Planning </a:t>
            </a:r>
            <a:r>
              <a:rPr lang="en-US" dirty="0" smtClean="0">
                <a:solidFill>
                  <a:srgbClr val="5B7067"/>
                </a:solidFill>
              </a:rPr>
              <a:t>Studies</a:t>
            </a:r>
          </a:p>
          <a:p>
            <a:endParaRPr lang="en-US" dirty="0">
              <a:solidFill>
                <a:srgbClr val="5B7067"/>
              </a:solidFill>
            </a:endParaRPr>
          </a:p>
          <a:p>
            <a:r>
              <a:rPr lang="en-US" dirty="0" smtClean="0">
                <a:solidFill>
                  <a:srgbClr val="5B7067"/>
                </a:solidFill>
              </a:rPr>
              <a:t>Going forward, ERCOT will review the assumptions as necessary based on operational experience and ESR project growth. </a:t>
            </a:r>
            <a:endParaRPr lang="en-US" dirty="0">
              <a:solidFill>
                <a:srgbClr val="5B706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8430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1867</TotalTime>
  <Words>362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Wingdings</vt:lpstr>
      <vt:lpstr>1_Custom Design</vt:lpstr>
      <vt:lpstr>1_Office Theme</vt:lpstr>
      <vt:lpstr>PowerPoint Presentation</vt:lpstr>
      <vt:lpstr>Key Topic 10 ESR - Study &amp; Capacity Assumptions </vt:lpstr>
      <vt:lpstr>Storage Peak Average Capacity Percentage for CDR</vt:lpstr>
      <vt:lpstr>Outage Coordination Studies</vt:lpstr>
      <vt:lpstr>Operations Studies</vt:lpstr>
      <vt:lpstr>Transmission Planning Studies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Matevosjana, Julia</cp:lastModifiedBy>
  <cp:revision>30</cp:revision>
  <dcterms:created xsi:type="dcterms:W3CDTF">2019-10-31T16:23:51Z</dcterms:created>
  <dcterms:modified xsi:type="dcterms:W3CDTF">2019-11-08T19:07:53Z</dcterms:modified>
</cp:coreProperties>
</file>