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4"/>
  </p:notesMasterIdLst>
  <p:handoutMasterIdLst>
    <p:handoutMasterId r:id="rId15"/>
  </p:handoutMasterIdLst>
  <p:sldIdLst>
    <p:sldId id="368" r:id="rId7"/>
    <p:sldId id="729" r:id="rId8"/>
    <p:sldId id="725" r:id="rId9"/>
    <p:sldId id="726" r:id="rId10"/>
    <p:sldId id="727" r:id="rId11"/>
    <p:sldId id="728" r:id="rId12"/>
    <p:sldId id="730" r:id="rId1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46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hompson, Chad" initials="TC" lastIdx="3" clrIdx="0">
    <p:extLst>
      <p:ext uri="{19B8F6BF-5375-455C-9EA6-DF929625EA0E}">
        <p15:presenceInfo xmlns:p15="http://schemas.microsoft.com/office/powerpoint/2012/main" userId="S-1-5-21-639947351-343809578-3807592339-4319" providerId="AD"/>
      </p:ext>
    </p:extLst>
  </p:cmAuthor>
  <p:cmAuthor id="2" name="Hilliard, Marie" initials="HM" lastIdx="5" clrIdx="1">
    <p:extLst>
      <p:ext uri="{19B8F6BF-5375-455C-9EA6-DF929625EA0E}">
        <p15:presenceInfo xmlns:p15="http://schemas.microsoft.com/office/powerpoint/2012/main" userId="S-1-5-21-639947351-343809578-3807592339-5990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0000"/>
    <a:srgbClr val="FFFFFF"/>
    <a:srgbClr val="00ACC8"/>
    <a:srgbClr val="5B6770"/>
    <a:srgbClr val="B8DCF4"/>
    <a:srgbClr val="FFD100"/>
    <a:srgbClr val="FF8200"/>
    <a:srgbClr val="003865"/>
    <a:srgbClr val="5F8642"/>
    <a:srgbClr val="74B2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6" autoAdjust="0"/>
    <p:restoredTop sz="90545" autoAdjust="0"/>
  </p:normalViewPr>
  <p:slideViewPr>
    <p:cSldViewPr showGuides="1">
      <p:cViewPr varScale="1">
        <p:scale>
          <a:sx n="46" d="100"/>
          <a:sy n="46" d="100"/>
        </p:scale>
        <p:origin x="1224" y="60"/>
      </p:cViewPr>
      <p:guideLst>
        <p:guide orient="horz" pos="2546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41" d="100"/>
          <a:sy n="41" d="100"/>
        </p:scale>
        <p:origin x="1968" y="-834"/>
      </p:cViewPr>
      <p:guideLst/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4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475" cy="4667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BD4036-C496-426B-80D9-0599FA8E6410}" type="datetimeFigureOut">
              <a:rPr lang="en-US" smtClean="0"/>
              <a:t>11/6/2019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76"/>
            <a:ext cx="3038475" cy="4667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6"/>
            <a:ext cx="3038475" cy="4667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192205FE-88E4-4228-A0AC-E29F5D2D5575}" type="datetimeFigureOut">
              <a:rPr lang="en-US" smtClean="0"/>
              <a:t>11/6/2019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latin typeface="+mj-lt"/>
                <a:cs typeface="Book Antiqu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+mj-lt"/>
                <a:cs typeface="Book Antiqu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  <a:latin typeface="+mj-lt"/>
                <a:cs typeface="Book Antiqu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>
            <a:lvl1pPr>
              <a:defRPr sz="2200">
                <a:latin typeface="+mj-lt"/>
                <a:cs typeface="Book Antiqua"/>
              </a:defRPr>
            </a:lvl1pPr>
            <a:lvl2pPr>
              <a:defRPr sz="2000">
                <a:latin typeface="+mj-lt"/>
                <a:cs typeface="Book Antiqua"/>
              </a:defRPr>
            </a:lvl2pPr>
            <a:lvl3pPr>
              <a:defRPr sz="1900">
                <a:latin typeface="+mj-lt"/>
                <a:cs typeface="Book Antiqua"/>
              </a:defRPr>
            </a:lvl3pPr>
            <a:lvl4pPr>
              <a:defRPr sz="1800">
                <a:latin typeface="+mj-lt"/>
                <a:cs typeface="Book Antiqua"/>
              </a:defRPr>
            </a:lvl4pPr>
            <a:lvl5pPr>
              <a:defRPr sz="1800">
                <a:latin typeface="+mj-lt"/>
                <a:cs typeface="Book Antiqu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>
            <a:lvl1pPr>
              <a:defRPr>
                <a:latin typeface="+mj-lt"/>
                <a:cs typeface="Book Antiqua"/>
              </a:defRPr>
            </a:lvl1pPr>
            <a:lvl2pPr>
              <a:defRPr>
                <a:latin typeface="+mj-lt"/>
                <a:cs typeface="Book Antiqua"/>
              </a:defRPr>
            </a:lvl2pPr>
            <a:lvl3pPr>
              <a:defRPr>
                <a:latin typeface="+mj-lt"/>
                <a:cs typeface="Book Antiqua"/>
              </a:defRPr>
            </a:lvl3pPr>
            <a:lvl4pPr>
              <a:defRPr>
                <a:latin typeface="+mj-lt"/>
                <a:cs typeface="Book Antiqua"/>
              </a:defRPr>
            </a:lvl4pPr>
            <a:lvl5pPr>
              <a:defRPr>
                <a:latin typeface="+mj-lt"/>
                <a:cs typeface="Book Antiqu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657600" y="0"/>
            <a:ext cx="54864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Footer text goes here.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154552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ERCOT 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5916" y="1916832"/>
            <a:ext cx="48768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tx2"/>
                </a:solidFill>
              </a:rPr>
              <a:t>RTCTF Subgroup Discussion of </a:t>
            </a:r>
            <a:r>
              <a:rPr lang="en-US" sz="2000" b="1" dirty="0" smtClean="0">
                <a:solidFill>
                  <a:schemeClr val="tx2"/>
                </a:solidFill>
              </a:rPr>
              <a:t>Telemetry</a:t>
            </a:r>
          </a:p>
          <a:p>
            <a:endParaRPr lang="en-US" sz="20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Requested Tables Summarizing Resource Status Proposal</a:t>
            </a:r>
            <a:endParaRPr lang="en-US" sz="20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0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ERCOT Staff</a:t>
            </a:r>
            <a:endParaRPr lang="en-US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WebEx</a:t>
            </a:r>
            <a:endParaRPr lang="en-US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November </a:t>
            </a:r>
            <a:r>
              <a:rPr lang="en-US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11, </a:t>
            </a:r>
            <a:r>
              <a:rPr lang="en-US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2019</a:t>
            </a:r>
          </a:p>
        </p:txBody>
      </p:sp>
    </p:spTree>
    <p:extLst>
      <p:ext uri="{BB962C8B-B14F-4D97-AF65-F5344CB8AC3E}">
        <p14:creationId xmlns:p14="http://schemas.microsoft.com/office/powerpoint/2010/main" val="33967754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96752"/>
            <a:ext cx="8534400" cy="4723281"/>
          </a:xfrm>
        </p:spPr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At the 10/30/19 task force meeting, there was a request to have an additional small group meeting to discuss Real-Time telemetry and Resource Statuses under Real-Time Co-optimization (RTC).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Raised </a:t>
            </a:r>
            <a:r>
              <a:rPr lang="en-US" dirty="0">
                <a:solidFill>
                  <a:schemeClr val="tx2"/>
                </a:solidFill>
              </a:rPr>
              <a:t>during discussion on </a:t>
            </a:r>
            <a:r>
              <a:rPr lang="en-US" dirty="0" smtClean="0">
                <a:solidFill>
                  <a:schemeClr val="tx2"/>
                </a:solidFill>
              </a:rPr>
              <a:t>KP1.3 (</a:t>
            </a:r>
            <a:r>
              <a:rPr lang="en-US" dirty="0">
                <a:solidFill>
                  <a:schemeClr val="tx2"/>
                </a:solidFill>
              </a:rPr>
              <a:t>1) and </a:t>
            </a:r>
            <a:r>
              <a:rPr lang="en-US" dirty="0" smtClean="0">
                <a:solidFill>
                  <a:schemeClr val="tx2"/>
                </a:solidFill>
              </a:rPr>
              <a:t>1.4 (</a:t>
            </a:r>
            <a:r>
              <a:rPr lang="en-US" dirty="0">
                <a:solidFill>
                  <a:schemeClr val="tx2"/>
                </a:solidFill>
              </a:rPr>
              <a:t>3)-(4</a:t>
            </a:r>
            <a:r>
              <a:rPr lang="en-US" dirty="0" smtClean="0">
                <a:solidFill>
                  <a:schemeClr val="tx2"/>
                </a:solidFill>
              </a:rPr>
              <a:t>).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The following material is focused on Resources Statuses, but the meeting is intended to be more general regarding Real-Time telemetry.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15747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RTC Resource Statuses – Resources that are not Load Resources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386601"/>
              </p:ext>
            </p:extLst>
          </p:nvPr>
        </p:nvGraphicFramePr>
        <p:xfrm>
          <a:off x="755576" y="1160748"/>
          <a:ext cx="7524834" cy="49472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4139"/>
                <a:gridCol w="1254139"/>
                <a:gridCol w="1254139"/>
                <a:gridCol w="1254139"/>
                <a:gridCol w="1254139"/>
                <a:gridCol w="1254139"/>
              </a:tblGrid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Resource Status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COP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Telemetry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Going Away under RTC</a:t>
                      </a:r>
                      <a:endParaRPr lang="en-US" sz="16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New under RTC</a:t>
                      </a:r>
                      <a:endParaRPr lang="en-US" sz="16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Remaining</a:t>
                      </a:r>
                      <a:r>
                        <a:rPr lang="en-US" sz="1600" b="0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 under </a:t>
                      </a:r>
                      <a:r>
                        <a:rPr lang="en-US" sz="16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RTC</a:t>
                      </a:r>
                      <a:endParaRPr lang="en-US" sz="16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ONRUC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Y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Y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x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ONREG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Y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Y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x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Y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Y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x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ONDSR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Y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Y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x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ONOS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Y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Y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x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ONOSREG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Y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Y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x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ONDSRREG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Y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Y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x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FRRSUP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Y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x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ONTEST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Y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Y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x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ONEMR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Y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Y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x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ONRR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Y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Y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x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ONSC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Y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Y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x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91084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RTC Resource </a:t>
            </a:r>
            <a:r>
              <a:rPr lang="en-US" dirty="0" smtClean="0"/>
              <a:t>Statuses – Resources that are not Load Resources cont.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0584293"/>
              </p:ext>
            </p:extLst>
          </p:nvPr>
        </p:nvGraphicFramePr>
        <p:xfrm>
          <a:off x="755576" y="1160748"/>
          <a:ext cx="7524834" cy="49472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4139"/>
                <a:gridCol w="1254139"/>
                <a:gridCol w="1254139"/>
                <a:gridCol w="1254139"/>
                <a:gridCol w="1254139"/>
                <a:gridCol w="1254139"/>
              </a:tblGrid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Resource Status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COP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Telemetry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Going Away under RTC</a:t>
                      </a:r>
                      <a:endParaRPr lang="en-US" sz="16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New under RTC</a:t>
                      </a:r>
                      <a:endParaRPr lang="en-US" sz="16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Remaining</a:t>
                      </a:r>
                      <a:r>
                        <a:rPr lang="en-US" sz="1600" b="0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 under </a:t>
                      </a:r>
                      <a:r>
                        <a:rPr lang="en-US" sz="16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RTC</a:t>
                      </a:r>
                      <a:endParaRPr lang="en-US" sz="16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ONECRS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Y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Y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x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ONOPTOUT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Y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Y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x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SHUTDOWN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Y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x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STARTUP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Y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x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ONHOLD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Y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x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OFFQS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Y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Y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x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ONFFRRRS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Y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x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OUT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Y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Y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x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OFFNS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Y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Y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x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OFF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Y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Y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x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EMR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Y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Y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x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EMRSWGR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Y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Y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x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255917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RTC Resource </a:t>
            </a:r>
            <a:r>
              <a:rPr lang="en-US" dirty="0" smtClean="0"/>
              <a:t>Statuses – Load </a:t>
            </a:r>
            <a:r>
              <a:rPr lang="en-US" dirty="0"/>
              <a:t>Resources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6872589"/>
              </p:ext>
            </p:extLst>
          </p:nvPr>
        </p:nvGraphicFramePr>
        <p:xfrm>
          <a:off x="755576" y="1646463"/>
          <a:ext cx="7524834" cy="38347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8152"/>
                <a:gridCol w="1140126"/>
                <a:gridCol w="1254139"/>
                <a:gridCol w="1254139"/>
                <a:gridCol w="1254139"/>
                <a:gridCol w="1254139"/>
              </a:tblGrid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Resource Status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COP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Telemetry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Going Away under RTC</a:t>
                      </a:r>
                      <a:endParaRPr lang="en-US" sz="16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New under RTC</a:t>
                      </a:r>
                      <a:endParaRPr lang="en-US" sz="16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Remaining</a:t>
                      </a:r>
                      <a:r>
                        <a:rPr lang="en-US" sz="1600" b="0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 under </a:t>
                      </a:r>
                      <a:r>
                        <a:rPr lang="en-US" sz="16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RTC</a:t>
                      </a:r>
                      <a:endParaRPr lang="en-US" sz="16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ONL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Y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Y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x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ONRGL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Y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Y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x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FRRSUP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Y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x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FRRSDN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Y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x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ONCLR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Y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Y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x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ONRL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Y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Y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x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ONECL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Y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Y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x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OUTL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Y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Y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x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ONFRRRRSL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Y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x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86140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Detail on New Statuses under RTC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5068292"/>
              </p:ext>
            </p:extLst>
          </p:nvPr>
        </p:nvGraphicFramePr>
        <p:xfrm>
          <a:off x="381000" y="1160748"/>
          <a:ext cx="8216990" cy="45770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9477"/>
                <a:gridCol w="2232248"/>
                <a:gridCol w="1764196"/>
                <a:gridCol w="1584176"/>
                <a:gridCol w="1356893"/>
              </a:tblGrid>
              <a:tr h="111612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Resource Status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Description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Available for Energy Awards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Available for AS Awards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Count towards PRC</a:t>
                      </a:r>
                    </a:p>
                  </a:txBody>
                  <a:tcPr marL="9525" marR="9525" marT="9525" marB="0" anchor="ctr"/>
                </a:tc>
              </a:tr>
              <a:tr h="111612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ONSC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Resource is on-line operating as a synchronous condenser.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 (Base Point set equal to Net Telemetered MW)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Y (RRS and ECRS)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Y</a:t>
                      </a:r>
                    </a:p>
                  </a:txBody>
                  <a:tcPr marL="9525" marR="9525" marT="9525" marB="0" anchor="ctr"/>
                </a:tc>
              </a:tr>
              <a:tr h="111612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ONHOLD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Resources is on-line but temporarily unavailable for being awarded AS or economically dispatched by ERCOT.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 (Base Point set equal to Net Telemetered MW)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</a:t>
                      </a:r>
                    </a:p>
                  </a:txBody>
                  <a:tcPr marL="9525" marR="9525" marT="9525" marB="0" anchor="ctr"/>
                </a:tc>
              </a:tr>
              <a:tr h="111612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ONL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Resources is on-Line and is available for economic dispatch and/or for providing AS.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Y (If there is a Real-Time Bid to Buy)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Y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Y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140468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2780928"/>
            <a:ext cx="7772400" cy="1470025"/>
          </a:xfrm>
        </p:spPr>
        <p:txBody>
          <a:bodyPr/>
          <a:lstStyle/>
          <a:p>
            <a:r>
              <a:rPr lang="en-US" sz="3200" dirty="0" smtClean="0">
                <a:solidFill>
                  <a:schemeClr val="tx2"/>
                </a:solidFill>
              </a:rPr>
              <a:t>Additional Discussion and Questions</a:t>
            </a:r>
            <a:endParaRPr lang="en-US" sz="32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7200721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63A2377AB110F42B7B372FB8EF4570B" ma:contentTypeVersion="0" ma:contentTypeDescription="Create a new document." ma:contentTypeScope="" ma:versionID="673c3b80bdd78f53d029ffa560b18dd8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C64C7B50-9071-4454-BFDA-9AA252788CB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B37479C-5C6A-48BF-A6EB-A96397C4A0D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3F52101-2002-453C-B5E4-FFADB4DAD408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c34af464-7aa1-4edd-9be4-83dffc1cb926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26015</TotalTime>
  <Words>405</Words>
  <Application>Microsoft Office PowerPoint</Application>
  <PresentationFormat>On-screen Show (4:3)</PresentationFormat>
  <Paragraphs>193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Book Antiqua</vt:lpstr>
      <vt:lpstr>Calibri</vt:lpstr>
      <vt:lpstr>1_Custom Design</vt:lpstr>
      <vt:lpstr>Office Theme</vt:lpstr>
      <vt:lpstr>Custom Design</vt:lpstr>
      <vt:lpstr>PowerPoint Presentation</vt:lpstr>
      <vt:lpstr>Background</vt:lpstr>
      <vt:lpstr>RTC Resource Statuses – Resources that are not Load Resources</vt:lpstr>
      <vt:lpstr>RTC Resource Statuses – Resources that are not Load Resources cont.</vt:lpstr>
      <vt:lpstr>RTC Resource Statuses – Load Resources</vt:lpstr>
      <vt:lpstr>Additional Detail on New Statuses under RTC</vt:lpstr>
      <vt:lpstr>Additional Discussion and Questions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C Phillips</cp:lastModifiedBy>
  <cp:revision>858</cp:revision>
  <cp:lastPrinted>2019-09-30T17:18:38Z</cp:lastPrinted>
  <dcterms:created xsi:type="dcterms:W3CDTF">2016-01-21T15:20:31Z</dcterms:created>
  <dcterms:modified xsi:type="dcterms:W3CDTF">2019-11-06T15:43:42Z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0x010100E63A2377AB110F42B7B372FB8EF4570B</vt:lpwstr>
  </property>
</Properties>
</file>