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6"/>
  </p:notesMasterIdLst>
  <p:handoutMasterIdLst>
    <p:handoutMasterId r:id="rId17"/>
  </p:handoutMasterIdLst>
  <p:sldIdLst>
    <p:sldId id="260" r:id="rId6"/>
    <p:sldId id="269" r:id="rId7"/>
    <p:sldId id="275" r:id="rId8"/>
    <p:sldId id="298" r:id="rId9"/>
    <p:sldId id="300" r:id="rId10"/>
    <p:sldId id="293" r:id="rId11"/>
    <p:sldId id="272" r:id="rId12"/>
    <p:sldId id="270" r:id="rId13"/>
    <p:sldId id="296" r:id="rId14"/>
    <p:sldId id="297"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732" autoAdjust="0"/>
  </p:normalViewPr>
  <p:slideViewPr>
    <p:cSldViewPr showGuides="1">
      <p:cViewPr varScale="1">
        <p:scale>
          <a:sx n="76" d="100"/>
          <a:sy n="76" d="100"/>
        </p:scale>
        <p:origin x="486"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3246238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3295483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2411945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941817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1828562"/>
            <a:ext cx="5257800" cy="2492990"/>
          </a:xfrm>
          <a:prstGeom prst="rect">
            <a:avLst/>
          </a:prstGeom>
          <a:noFill/>
        </p:spPr>
        <p:txBody>
          <a:bodyPr wrap="square" rtlCol="0">
            <a:spAutoFit/>
          </a:bodyPr>
          <a:lstStyle/>
          <a:p>
            <a:r>
              <a:rPr lang="en-US" sz="2400" dirty="0">
                <a:solidFill>
                  <a:schemeClr val="tx2"/>
                </a:solidFill>
              </a:rPr>
              <a:t>Potential Real-Time Market (RTM) Price Corrections for October Days</a:t>
            </a:r>
            <a:endParaRPr lang="en-US" dirty="0" smtClean="0">
              <a:solidFill>
                <a:schemeClr val="tx2"/>
              </a:solidFill>
            </a:endParaRPr>
          </a:p>
          <a:p>
            <a:endParaRPr lang="en-US" dirty="0" smtClean="0">
              <a:solidFill>
                <a:schemeClr val="tx2"/>
              </a:solidFill>
            </a:endParaRPr>
          </a:p>
          <a:p>
            <a:endParaRPr lang="en-US" dirty="0" smtClean="0">
              <a:solidFill>
                <a:schemeClr val="tx2"/>
              </a:solidFill>
            </a:endParaRPr>
          </a:p>
          <a:p>
            <a:r>
              <a:rPr lang="en-US" dirty="0" smtClean="0">
                <a:solidFill>
                  <a:schemeClr val="tx2"/>
                </a:solidFill>
              </a:rPr>
              <a:t>David Maggio</a:t>
            </a:r>
          </a:p>
          <a:p>
            <a:endParaRPr lang="en-US" dirty="0">
              <a:solidFill>
                <a:schemeClr val="tx2"/>
              </a:solidFill>
            </a:endParaRPr>
          </a:p>
          <a:p>
            <a:r>
              <a:rPr lang="en-US" dirty="0" smtClean="0">
                <a:solidFill>
                  <a:schemeClr val="tx2"/>
                </a:solidFill>
              </a:rPr>
              <a:t>WMS</a:t>
            </a:r>
          </a:p>
          <a:p>
            <a:r>
              <a:rPr lang="en-US" dirty="0" smtClean="0">
                <a:solidFill>
                  <a:schemeClr val="tx2"/>
                </a:solidFill>
              </a:rPr>
              <a:t>November 6,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84"/>
            <a:ext cx="8458200" cy="518318"/>
          </a:xfrm>
        </p:spPr>
        <p:txBody>
          <a:bodyPr/>
          <a:lstStyle/>
          <a:p>
            <a:r>
              <a:rPr lang="en-US" sz="2600" dirty="0"/>
              <a:t>Potential </a:t>
            </a:r>
            <a:r>
              <a:rPr lang="en-US" sz="2600" dirty="0" smtClean="0"/>
              <a:t>Price Correction (Board Review) </a:t>
            </a:r>
            <a:br>
              <a:rPr lang="en-US" sz="2600" dirty="0" smtClean="0"/>
            </a:br>
            <a:r>
              <a:rPr lang="en-US" sz="2600" dirty="0" smtClean="0"/>
              <a:t>Summary of Price Impacts</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3" name="TextBox 2"/>
          <p:cNvSpPr txBox="1"/>
          <p:nvPr/>
        </p:nvSpPr>
        <p:spPr>
          <a:xfrm>
            <a:off x="533400" y="6047601"/>
            <a:ext cx="8305800" cy="276999"/>
          </a:xfrm>
          <a:prstGeom prst="rect">
            <a:avLst/>
          </a:prstGeom>
          <a:noFill/>
        </p:spPr>
        <p:txBody>
          <a:bodyPr wrap="square" rtlCol="0">
            <a:spAutoFit/>
          </a:bodyPr>
          <a:lstStyle/>
          <a:p>
            <a:pPr algn="ctr"/>
            <a:r>
              <a:rPr lang="en-US" sz="1200" dirty="0" smtClean="0"/>
              <a:t>* </a:t>
            </a:r>
            <a:r>
              <a:rPr lang="en-US" sz="1200" dirty="0" smtClean="0">
                <a:solidFill>
                  <a:schemeClr val="tx2"/>
                </a:solidFill>
              </a:rPr>
              <a:t>For 10/21/19, corrected RTM prices were posted prior to becoming final</a:t>
            </a:r>
            <a:r>
              <a:rPr lang="en-US" sz="1200" dirty="0" smtClean="0"/>
              <a:t>.</a:t>
            </a:r>
            <a:endParaRPr lang="en-US" sz="1200" dirty="0"/>
          </a:p>
        </p:txBody>
      </p:sp>
      <p:graphicFrame>
        <p:nvGraphicFramePr>
          <p:cNvPr id="7" name="Table 6"/>
          <p:cNvGraphicFramePr>
            <a:graphicFrameLocks noGrp="1"/>
          </p:cNvGraphicFramePr>
          <p:nvPr>
            <p:extLst>
              <p:ext uri="{D42A27DB-BD31-4B8C-83A1-F6EECF244321}">
                <p14:modId xmlns:p14="http://schemas.microsoft.com/office/powerpoint/2010/main" val="1240326997"/>
              </p:ext>
            </p:extLst>
          </p:nvPr>
        </p:nvGraphicFramePr>
        <p:xfrm>
          <a:off x="381000" y="1408562"/>
          <a:ext cx="8534400" cy="3245354"/>
        </p:xfrm>
        <a:graphic>
          <a:graphicData uri="http://schemas.openxmlformats.org/drawingml/2006/table">
            <a:tbl>
              <a:tblPr>
                <a:tableStyleId>{073A0DAA-6AF3-43AB-8588-CEC1D06C72B9}</a:tableStyleId>
              </a:tblPr>
              <a:tblGrid>
                <a:gridCol w="1295400"/>
                <a:gridCol w="1828800"/>
                <a:gridCol w="1867619"/>
                <a:gridCol w="1713781"/>
                <a:gridCol w="1828800"/>
              </a:tblGrid>
              <a:tr h="338491">
                <a:tc>
                  <a:txBody>
                    <a:bodyPr/>
                    <a:lstStyle/>
                    <a:p>
                      <a:pPr algn="ctr" rtl="0" fontAlgn="ctr"/>
                      <a:r>
                        <a:rPr lang="en-US" sz="1400" b="1" u="none" strike="noStrike" dirty="0">
                          <a:effectLst/>
                        </a:rPr>
                        <a:t>OD</a:t>
                      </a:r>
                      <a:endParaRPr lang="en-US" sz="1400" b="1" i="0" u="none" strike="noStrike" dirty="0">
                        <a:solidFill>
                          <a:srgbClr val="000000"/>
                        </a:solidFill>
                        <a:effectLst/>
                        <a:latin typeface="Arial" panose="020B0604020202020204" pitchFamily="34" charset="0"/>
                      </a:endParaRPr>
                    </a:p>
                  </a:txBody>
                  <a:tcPr marL="6422" marR="6422" marT="6422" marB="0" anchor="ctr">
                    <a:lnT w="12700" cap="flat" cmpd="sng" algn="ctr">
                      <a:solidFill>
                        <a:schemeClr val="bg2"/>
                      </a:solidFill>
                      <a:prstDash val="solid"/>
                      <a:round/>
                      <a:headEnd type="none" w="med" len="med"/>
                      <a:tailEnd type="none" w="med" len="med"/>
                    </a:lnT>
                  </a:tcPr>
                </a:tc>
                <a:tc>
                  <a:txBody>
                    <a:bodyPr/>
                    <a:lstStyle/>
                    <a:p>
                      <a:pPr algn="ctr" rtl="0" fontAlgn="ctr"/>
                      <a:r>
                        <a:rPr lang="en-US" sz="1400" b="1" u="none" strike="noStrike" dirty="0" smtClean="0">
                          <a:effectLst/>
                        </a:rPr>
                        <a:t>Net Increase in Real-Time Value</a:t>
                      </a:r>
                      <a:r>
                        <a:rPr lang="en-US" sz="1400" b="1" u="none" strike="noStrike" baseline="0" dirty="0" smtClean="0">
                          <a:effectLst/>
                        </a:rPr>
                        <a:t> </a:t>
                      </a:r>
                      <a:r>
                        <a:rPr lang="en-US" sz="1400" b="1" u="none" strike="noStrike" dirty="0" smtClean="0">
                          <a:effectLst/>
                        </a:rPr>
                        <a:t>of DAM PTPs</a:t>
                      </a:r>
                      <a:r>
                        <a:rPr lang="en-US" sz="1400" b="1" u="none" strike="noStrike" baseline="0" dirty="0" smtClean="0">
                          <a:effectLst/>
                        </a:rPr>
                        <a:t> </a:t>
                      </a:r>
                      <a:endParaRPr lang="en-US" sz="1400" b="1" i="0" u="none" strike="noStrike" dirty="0">
                        <a:solidFill>
                          <a:srgbClr val="000000"/>
                        </a:solidFill>
                        <a:effectLst/>
                        <a:latin typeface="Arial" panose="020B0604020202020204" pitchFamily="34" charset="0"/>
                      </a:endParaRPr>
                    </a:p>
                  </a:txBody>
                  <a:tcPr marL="6422" marR="6422" marT="6422" marB="0" anchor="ctr">
                    <a:lnT w="12700" cap="flat" cmpd="sng" algn="ctr">
                      <a:solidFill>
                        <a:schemeClr val="bg2"/>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dirty="0" smtClean="0">
                          <a:effectLst/>
                        </a:rPr>
                        <a:t>Net Increase in Real-Time </a:t>
                      </a:r>
                      <a:r>
                        <a:rPr lang="en-US" sz="1400" b="1" u="none" strike="noStrike" kern="1200" dirty="0" smtClean="0">
                          <a:solidFill>
                            <a:schemeClr val="dk1"/>
                          </a:solidFill>
                          <a:effectLst/>
                          <a:latin typeface="+mn-lt"/>
                          <a:ea typeface="+mn-ea"/>
                          <a:cs typeface="+mn-cs"/>
                        </a:rPr>
                        <a:t>Value </a:t>
                      </a:r>
                      <a:r>
                        <a:rPr lang="en-US" sz="1400" b="1" u="none" strike="noStrike" kern="1200" baseline="0" dirty="0" smtClean="0">
                          <a:solidFill>
                            <a:schemeClr val="dk1"/>
                          </a:solidFill>
                          <a:effectLst/>
                          <a:latin typeface="+mn-lt"/>
                          <a:ea typeface="+mn-ea"/>
                          <a:cs typeface="+mn-cs"/>
                        </a:rPr>
                        <a:t>of DAM Energy Awards through Energy Imbalance</a:t>
                      </a:r>
                      <a:endParaRPr lang="en-US" sz="1400" b="1" u="none" strike="noStrike" kern="1200" dirty="0" smtClean="0">
                        <a:solidFill>
                          <a:schemeClr val="dk1"/>
                        </a:solidFill>
                        <a:effectLst/>
                        <a:latin typeface="+mn-lt"/>
                        <a:ea typeface="+mn-ea"/>
                        <a:cs typeface="+mn-cs"/>
                      </a:endParaRPr>
                    </a:p>
                  </a:txBody>
                  <a:tcPr marL="6422" marR="6422" marT="6422" marB="0" anchor="ctr">
                    <a:lnT w="12700" cap="flat" cmpd="sng" algn="ctr">
                      <a:solidFill>
                        <a:schemeClr val="bg2"/>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smtClean="0">
                          <a:effectLst/>
                        </a:rPr>
                        <a:t>Net Increase in</a:t>
                      </a:r>
                      <a:r>
                        <a:rPr lang="en-US" sz="1400" b="1" u="none" strike="noStrike" baseline="0" dirty="0" smtClean="0">
                          <a:effectLst/>
                        </a:rPr>
                        <a:t> </a:t>
                      </a:r>
                      <a:r>
                        <a:rPr lang="en-US" sz="1400" b="1" u="none" strike="noStrike" kern="1200" dirty="0" smtClean="0">
                          <a:solidFill>
                            <a:schemeClr val="dk1"/>
                          </a:solidFill>
                          <a:effectLst/>
                          <a:latin typeface="+mn-lt"/>
                          <a:ea typeface="+mn-ea"/>
                          <a:cs typeface="+mn-cs"/>
                        </a:rPr>
                        <a:t>Payments</a:t>
                      </a:r>
                      <a:r>
                        <a:rPr lang="en-US" sz="1400" b="1" u="none" strike="noStrike" kern="1200" baseline="0" dirty="0" smtClean="0">
                          <a:solidFill>
                            <a:schemeClr val="dk1"/>
                          </a:solidFill>
                          <a:effectLst/>
                          <a:latin typeface="+mn-lt"/>
                          <a:ea typeface="+mn-ea"/>
                          <a:cs typeface="+mn-cs"/>
                        </a:rPr>
                        <a:t> </a:t>
                      </a:r>
                      <a:r>
                        <a:rPr lang="en-US" sz="1400" b="1" u="none" strike="noStrike" kern="1200" dirty="0" smtClean="0">
                          <a:solidFill>
                            <a:schemeClr val="dk1"/>
                          </a:solidFill>
                          <a:effectLst/>
                          <a:latin typeface="+mn-lt"/>
                          <a:ea typeface="+mn-ea"/>
                          <a:cs typeface="+mn-cs"/>
                        </a:rPr>
                        <a:t>to Real-Time</a:t>
                      </a:r>
                      <a:r>
                        <a:rPr lang="en-US" sz="1400" b="1" u="none" strike="noStrike" kern="1200" baseline="0" dirty="0" smtClean="0">
                          <a:solidFill>
                            <a:schemeClr val="dk1"/>
                          </a:solidFill>
                          <a:effectLst/>
                          <a:latin typeface="+mn-lt"/>
                          <a:ea typeface="+mn-ea"/>
                          <a:cs typeface="+mn-cs"/>
                        </a:rPr>
                        <a:t> Meter Generation (RTMG) through Energy Imbalance</a:t>
                      </a:r>
                      <a:endParaRPr lang="en-US" sz="1400" dirty="0"/>
                    </a:p>
                  </a:txBody>
                  <a:tcPr marL="6422" marR="6422" marT="6422" marB="0" anchor="ctr">
                    <a:lnT w="12700" cap="flat" cmpd="sng" algn="ctr">
                      <a:solidFill>
                        <a:schemeClr val="bg2"/>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400" b="1" u="none" strike="noStrike" kern="1200" dirty="0" smtClean="0">
                          <a:solidFill>
                            <a:schemeClr val="dk1"/>
                          </a:solidFill>
                          <a:effectLst/>
                          <a:latin typeface="+mn-lt"/>
                          <a:ea typeface="+mn-ea"/>
                          <a:cs typeface="+mn-cs"/>
                        </a:rPr>
                        <a:t>Net Increase</a:t>
                      </a:r>
                      <a:r>
                        <a:rPr lang="en-US" sz="1400" b="1" u="none" strike="noStrike" kern="1200" baseline="0" dirty="0" smtClean="0">
                          <a:solidFill>
                            <a:schemeClr val="dk1"/>
                          </a:solidFill>
                          <a:effectLst/>
                          <a:latin typeface="+mn-lt"/>
                          <a:ea typeface="+mn-ea"/>
                          <a:cs typeface="+mn-cs"/>
                        </a:rPr>
                        <a:t> in </a:t>
                      </a:r>
                      <a:r>
                        <a:rPr lang="en-US" sz="1400" b="1" u="none" strike="noStrike" kern="1200" dirty="0" smtClean="0">
                          <a:solidFill>
                            <a:schemeClr val="dk1"/>
                          </a:solidFill>
                          <a:effectLst/>
                          <a:latin typeface="+mn-lt"/>
                          <a:ea typeface="+mn-ea"/>
                          <a:cs typeface="+mn-cs"/>
                        </a:rPr>
                        <a:t>Charges</a:t>
                      </a:r>
                      <a:r>
                        <a:rPr lang="en-US" sz="1400" b="1" u="none" strike="noStrike" kern="1200" baseline="0" dirty="0" smtClean="0">
                          <a:solidFill>
                            <a:schemeClr val="dk1"/>
                          </a:solidFill>
                          <a:effectLst/>
                          <a:latin typeface="+mn-lt"/>
                          <a:ea typeface="+mn-ea"/>
                          <a:cs typeface="+mn-cs"/>
                        </a:rPr>
                        <a:t> to </a:t>
                      </a:r>
                      <a:r>
                        <a:rPr lang="en-US" sz="1400" b="1" u="none" strike="noStrike" kern="1200" dirty="0" smtClean="0">
                          <a:solidFill>
                            <a:schemeClr val="dk1"/>
                          </a:solidFill>
                          <a:effectLst/>
                          <a:latin typeface="+mn-lt"/>
                          <a:ea typeface="+mn-ea"/>
                          <a:cs typeface="+mn-cs"/>
                        </a:rPr>
                        <a:t>Real-Time Adjusted Metered Load (RTAML)</a:t>
                      </a:r>
                      <a:r>
                        <a:rPr lang="en-US" sz="1400" b="1" u="none" strike="noStrike" kern="1200" baseline="0" dirty="0" smtClean="0">
                          <a:solidFill>
                            <a:schemeClr val="dk1"/>
                          </a:solidFill>
                          <a:effectLst/>
                          <a:latin typeface="+mn-lt"/>
                          <a:ea typeface="+mn-ea"/>
                          <a:cs typeface="+mn-cs"/>
                        </a:rPr>
                        <a:t> through Energy Imbalance</a:t>
                      </a:r>
                      <a:endParaRPr lang="en-US" sz="1400" b="0" i="0" u="none" strike="noStrike" kern="1200" baseline="0" dirty="0" smtClean="0">
                        <a:solidFill>
                          <a:schemeClr val="dk1"/>
                        </a:solidFill>
                        <a:latin typeface="+mn-lt"/>
                        <a:ea typeface="+mn-ea"/>
                        <a:cs typeface="+mn-cs"/>
                      </a:endParaRPr>
                    </a:p>
                  </a:txBody>
                  <a:tcPr marL="6422" marR="6422" marT="6422" marB="0" anchor="ctr">
                    <a:lnT w="12700" cap="flat" cmpd="sng" algn="ctr">
                      <a:solidFill>
                        <a:schemeClr val="bg2"/>
                      </a:solidFill>
                      <a:prstDash val="solid"/>
                      <a:round/>
                      <a:headEnd type="none" w="med" len="med"/>
                      <a:tailEnd type="none" w="med" len="med"/>
                    </a:lnT>
                  </a:tcPr>
                </a:tc>
              </a:tr>
              <a:tr h="216628">
                <a:tc>
                  <a:txBody>
                    <a:bodyPr/>
                    <a:lstStyle/>
                    <a:p>
                      <a:pPr algn="ctr" rtl="0" fontAlgn="ctr">
                        <a:lnSpc>
                          <a:spcPct val="150000"/>
                        </a:lnSpc>
                      </a:pPr>
                      <a:r>
                        <a:rPr lang="en-US" sz="1400" u="none" strike="noStrike" dirty="0" smtClean="0">
                          <a:solidFill>
                            <a:schemeClr val="bg1"/>
                          </a:solidFill>
                          <a:effectLst/>
                        </a:rPr>
                        <a:t>10/16/19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u="none" strike="noStrike" dirty="0" smtClean="0">
                          <a:solidFill>
                            <a:schemeClr val="bg1"/>
                          </a:solidFill>
                          <a:effectLst/>
                        </a:rPr>
                        <a:t>54k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b="0" i="0" u="none" strike="noStrike" dirty="0" smtClean="0">
                          <a:solidFill>
                            <a:schemeClr val="bg1"/>
                          </a:solidFill>
                          <a:effectLst/>
                          <a:latin typeface="+mn-lt"/>
                        </a:rPr>
                        <a:t>-11k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0k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b="0" i="0" u="none" strike="noStrike" dirty="0" smtClean="0">
                          <a:solidFill>
                            <a:schemeClr val="bg1"/>
                          </a:solidFill>
                          <a:effectLst/>
                          <a:latin typeface="+mn-lt"/>
                        </a:rPr>
                        <a:t>71k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34150">
                <a:tc>
                  <a:txBody>
                    <a:bodyPr/>
                    <a:lstStyle/>
                    <a:p>
                      <a:pPr algn="ctr" rtl="0" fontAlgn="ctr">
                        <a:lnSpc>
                          <a:spcPct val="150000"/>
                        </a:lnSpc>
                      </a:pPr>
                      <a:r>
                        <a:rPr lang="en-US" sz="1400" u="none" strike="noStrike" dirty="0" smtClean="0">
                          <a:solidFill>
                            <a:schemeClr val="bg1"/>
                          </a:solidFill>
                          <a:effectLst/>
                        </a:rPr>
                        <a:t>10/17/19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u="none" strike="noStrike" dirty="0" smtClean="0">
                          <a:solidFill>
                            <a:schemeClr val="bg1"/>
                          </a:solidFill>
                          <a:effectLst/>
                        </a:rPr>
                        <a:t>8k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0k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0k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6k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10/18/19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u="none" strike="noStrike" dirty="0" smtClean="0">
                          <a:solidFill>
                            <a:schemeClr val="bg1"/>
                          </a:solidFill>
                          <a:effectLst/>
                        </a:rPr>
                        <a:t>91k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-29k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-6k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147k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10/19/19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b="0" i="0" u="none" strike="noStrike" dirty="0" smtClean="0">
                          <a:solidFill>
                            <a:schemeClr val="bg1"/>
                          </a:solidFill>
                          <a:effectLst/>
                          <a:latin typeface="+mn-lt"/>
                        </a:rPr>
                        <a:t>185k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-50k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b="0" i="0" u="none" strike="noStrike" dirty="0" smtClean="0">
                          <a:solidFill>
                            <a:schemeClr val="bg1"/>
                          </a:solidFill>
                          <a:effectLst/>
                          <a:latin typeface="+mn-lt"/>
                        </a:rPr>
                        <a:t>-3k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333k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10/20/19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u="none" strike="noStrike" dirty="0" smtClean="0">
                          <a:solidFill>
                            <a:schemeClr val="bg1"/>
                          </a:solidFill>
                          <a:effectLst/>
                        </a:rPr>
                        <a:t>39k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-46k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0k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141k</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lnSpc>
                          <a:spcPct val="150000"/>
                        </a:lnSpc>
                      </a:pPr>
                      <a:r>
                        <a:rPr lang="en-US" sz="1400" u="none" strike="noStrike" dirty="0" smtClean="0">
                          <a:effectLst/>
                        </a:rPr>
                        <a:t>10/21/19 *</a:t>
                      </a:r>
                      <a:endParaRPr lang="en-US" sz="1400" b="0" i="0" u="none" strike="noStrike" dirty="0">
                        <a:solidFill>
                          <a:srgbClr val="000000"/>
                        </a:solidFill>
                        <a:effectLst/>
                        <a:latin typeface="Arial" panose="020B0604020202020204" pitchFamily="34" charset="0"/>
                      </a:endParaRPr>
                    </a:p>
                  </a:txBody>
                  <a:tcPr marL="6422" marR="6422" marT="6422" marB="0" anchor="ctr"/>
                </a:tc>
                <a:tc>
                  <a:txBody>
                    <a:bodyPr/>
                    <a:lstStyle/>
                    <a:p>
                      <a:pPr algn="ctr" rtl="0" fontAlgn="ctr">
                        <a:lnSpc>
                          <a:spcPct val="150000"/>
                        </a:lnSpc>
                      </a:pPr>
                      <a:r>
                        <a:rPr lang="en-US" sz="1400" b="0" i="0" u="none" strike="noStrike" dirty="0" smtClean="0">
                          <a:solidFill>
                            <a:schemeClr val="tx1"/>
                          </a:solidFill>
                          <a:effectLst/>
                          <a:latin typeface="Arial" panose="020B0604020202020204" pitchFamily="34" charset="0"/>
                        </a:rPr>
                        <a:t>5k</a:t>
                      </a:r>
                      <a:endParaRPr lang="en-US" sz="1400" b="0" i="0" u="none" strike="noStrike" dirty="0">
                        <a:solidFill>
                          <a:schemeClr val="tx1"/>
                        </a:solidFill>
                        <a:effectLst/>
                        <a:latin typeface="Arial" panose="020B0604020202020204" pitchFamily="34" charset="0"/>
                      </a:endParaRPr>
                    </a:p>
                  </a:txBody>
                  <a:tcPr marL="6422" marR="6422" marT="6422" marB="0" anchor="ctr"/>
                </a:tc>
                <a:tc>
                  <a:txBody>
                    <a:bodyPr/>
                    <a:lstStyle/>
                    <a:p>
                      <a:pPr algn="ctr" fontAlgn="ctr">
                        <a:lnSpc>
                          <a:spcPct val="150000"/>
                        </a:lnSpc>
                      </a:pPr>
                      <a:r>
                        <a:rPr lang="en-US" sz="1400" b="0" i="0" u="none" strike="noStrike" dirty="0" smtClean="0">
                          <a:solidFill>
                            <a:schemeClr val="tx1"/>
                          </a:solidFill>
                          <a:effectLst/>
                          <a:latin typeface="Arial" panose="020B0604020202020204" pitchFamily="34" charset="0"/>
                        </a:rPr>
                        <a:t>-20k</a:t>
                      </a:r>
                      <a:endParaRPr lang="en-US" sz="1400" b="0" i="0" u="none" strike="noStrike" dirty="0">
                        <a:solidFill>
                          <a:schemeClr val="tx1"/>
                        </a:solidFill>
                        <a:effectLst/>
                        <a:latin typeface="Arial" panose="020B0604020202020204" pitchFamily="34" charset="0"/>
                      </a:endParaRPr>
                    </a:p>
                  </a:txBody>
                  <a:tcPr marL="6422" marR="6422" marT="6422" marB="0" anchor="ctr"/>
                </a:tc>
                <a:tc>
                  <a:txBody>
                    <a:bodyPr/>
                    <a:lstStyle/>
                    <a:p>
                      <a:pPr algn="ctr" fontAlgn="ctr">
                        <a:lnSpc>
                          <a:spcPct val="150000"/>
                        </a:lnSpc>
                      </a:pPr>
                      <a:r>
                        <a:rPr lang="en-US" sz="1400" u="none" strike="noStrike" dirty="0" smtClean="0">
                          <a:solidFill>
                            <a:schemeClr val="tx1"/>
                          </a:solidFill>
                          <a:effectLst/>
                        </a:rPr>
                        <a:t>0k</a:t>
                      </a:r>
                      <a:endParaRPr lang="en-US" sz="1400" b="0" i="0" u="none" strike="noStrike" dirty="0">
                        <a:solidFill>
                          <a:schemeClr val="tx1"/>
                        </a:solidFill>
                        <a:effectLst/>
                        <a:latin typeface="Arial" panose="020B0604020202020204" pitchFamily="34" charset="0"/>
                      </a:endParaRPr>
                    </a:p>
                  </a:txBody>
                  <a:tcPr marL="6422" marR="6422" marT="6422" marB="0" anchor="ctr"/>
                </a:tc>
                <a:tc>
                  <a:txBody>
                    <a:bodyPr/>
                    <a:lstStyle/>
                    <a:p>
                      <a:pPr algn="ctr" fontAlgn="ctr">
                        <a:lnSpc>
                          <a:spcPct val="150000"/>
                        </a:lnSpc>
                      </a:pPr>
                      <a:r>
                        <a:rPr lang="en-US" sz="1400" u="none" strike="noStrike" dirty="0" smtClean="0">
                          <a:solidFill>
                            <a:schemeClr val="tx1"/>
                          </a:solidFill>
                          <a:effectLst/>
                        </a:rPr>
                        <a:t>42k</a:t>
                      </a:r>
                      <a:endParaRPr lang="en-US" sz="1400" b="0" i="0" u="none" strike="noStrike" dirty="0">
                        <a:solidFill>
                          <a:schemeClr val="tx1"/>
                        </a:solidFill>
                        <a:effectLst/>
                        <a:latin typeface="Arial" panose="020B0604020202020204" pitchFamily="34" charset="0"/>
                      </a:endParaRPr>
                    </a:p>
                  </a:txBody>
                  <a:tcPr marL="6422" marR="6422" marT="6422" marB="0" anchor="ctr"/>
                </a:tc>
              </a:tr>
            </a:tbl>
          </a:graphicData>
        </a:graphic>
      </p:graphicFrame>
      <p:sp>
        <p:nvSpPr>
          <p:cNvPr id="5" name="Rectangle 4"/>
          <p:cNvSpPr/>
          <p:nvPr/>
        </p:nvSpPr>
        <p:spPr>
          <a:xfrm>
            <a:off x="990600" y="5770602"/>
            <a:ext cx="7772400" cy="276999"/>
          </a:xfrm>
          <a:prstGeom prst="rect">
            <a:avLst/>
          </a:prstGeom>
        </p:spPr>
        <p:txBody>
          <a:bodyPr wrap="square">
            <a:spAutoFit/>
          </a:bodyPr>
          <a:lstStyle/>
          <a:p>
            <a:r>
              <a:rPr lang="en-US" sz="1200" dirty="0">
                <a:solidFill>
                  <a:schemeClr val="tx2"/>
                </a:solidFill>
              </a:rPr>
              <a:t>Note: a positive value indicates that the corrected or proposed price </a:t>
            </a:r>
            <a:r>
              <a:rPr lang="en-US" sz="1200" dirty="0" smtClean="0">
                <a:solidFill>
                  <a:schemeClr val="tx2"/>
                </a:solidFill>
              </a:rPr>
              <a:t>increases the payment/charge/value</a:t>
            </a:r>
            <a:endParaRPr lang="en-US" sz="1200" dirty="0">
              <a:solidFill>
                <a:schemeClr val="tx2"/>
              </a:solidFill>
            </a:endParaRPr>
          </a:p>
        </p:txBody>
      </p:sp>
      <p:sp>
        <p:nvSpPr>
          <p:cNvPr id="8" name="Rectangle 7"/>
          <p:cNvSpPr/>
          <p:nvPr/>
        </p:nvSpPr>
        <p:spPr>
          <a:xfrm>
            <a:off x="800100" y="4796760"/>
            <a:ext cx="7772400" cy="830997"/>
          </a:xfrm>
          <a:prstGeom prst="rect">
            <a:avLst/>
          </a:prstGeom>
        </p:spPr>
        <p:txBody>
          <a:bodyPr wrap="square">
            <a:spAutoFit/>
          </a:bodyPr>
          <a:lstStyle/>
          <a:p>
            <a:pPr algn="ctr"/>
            <a:r>
              <a:rPr lang="en-US" sz="1600" dirty="0" smtClean="0">
                <a:solidFill>
                  <a:schemeClr val="tx2"/>
                </a:solidFill>
              </a:rPr>
              <a:t>These changes in total dollars collected by ERCOT directly affect the net RENA apportioned to QSEs with Load, either reducing the amount collected from these QSEs, or increasing the amount QSEs are paid based on their share.</a:t>
            </a:r>
            <a:endParaRPr lang="en-US" sz="1600" dirty="0">
              <a:solidFill>
                <a:schemeClr val="tx2"/>
              </a:solidFill>
            </a:endParaRPr>
          </a:p>
        </p:txBody>
      </p:sp>
    </p:spTree>
    <p:extLst>
      <p:ext uri="{BB962C8B-B14F-4D97-AF65-F5344CB8AC3E}">
        <p14:creationId xmlns:p14="http://schemas.microsoft.com/office/powerpoint/2010/main" val="1982942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Background-Timeline</a:t>
            </a:r>
            <a:r>
              <a:rPr lang="en-US" dirty="0"/>
              <a:t/>
            </a:r>
            <a:br>
              <a:rPr lang="en-US" dirty="0"/>
            </a:br>
            <a:endParaRPr lang="en-US" dirty="0"/>
          </a:p>
        </p:txBody>
      </p:sp>
      <p:sp>
        <p:nvSpPr>
          <p:cNvPr id="3" name="Content Placeholder 2"/>
          <p:cNvSpPr>
            <a:spLocks noGrp="1"/>
          </p:cNvSpPr>
          <p:nvPr>
            <p:ph idx="1"/>
          </p:nvPr>
        </p:nvSpPr>
        <p:spPr>
          <a:xfrm>
            <a:off x="298269" y="833460"/>
            <a:ext cx="8534400" cy="5682343"/>
          </a:xfrm>
        </p:spPr>
        <p:txBody>
          <a:bodyPr/>
          <a:lstStyle/>
          <a:p>
            <a:pPr algn="just">
              <a:spcBef>
                <a:spcPts val="600"/>
              </a:spcBef>
              <a:spcAft>
                <a:spcPts val="300"/>
              </a:spcAft>
            </a:pPr>
            <a:r>
              <a:rPr lang="en-US" sz="1600" b="1" dirty="0" smtClean="0"/>
              <a:t>October 16, 2019 </a:t>
            </a:r>
            <a:r>
              <a:rPr lang="en-US" sz="1600" dirty="0"/>
              <a:t>– </a:t>
            </a:r>
            <a:r>
              <a:rPr lang="en-US" sz="1600" dirty="0" smtClean="0"/>
              <a:t>A system enhancement deployed for the calculation of Electrical Bus Shift </a:t>
            </a:r>
            <a:r>
              <a:rPr lang="en-US" sz="1600" dirty="0"/>
              <a:t>F</a:t>
            </a:r>
            <a:r>
              <a:rPr lang="en-US" sz="1600" dirty="0" smtClean="0"/>
              <a:t>actors in Real-Time Market (RTM)</a:t>
            </a:r>
          </a:p>
          <a:p>
            <a:pPr lvl="1" algn="just">
              <a:spcBef>
                <a:spcPts val="600"/>
              </a:spcBef>
              <a:spcAft>
                <a:spcPts val="300"/>
              </a:spcAft>
            </a:pPr>
            <a:r>
              <a:rPr lang="en-US" sz="1400" dirty="0" smtClean="0"/>
              <a:t>Enhancement intended to align the calculation of Electrical Bus Shift </a:t>
            </a:r>
            <a:r>
              <a:rPr lang="en-US" sz="1400" dirty="0"/>
              <a:t>F</a:t>
            </a:r>
            <a:r>
              <a:rPr lang="en-US" sz="1400" dirty="0" smtClean="0"/>
              <a:t>actors when an Electrical </a:t>
            </a:r>
            <a:r>
              <a:rPr lang="en-US" sz="1400" dirty="0"/>
              <a:t>B</a:t>
            </a:r>
            <a:r>
              <a:rPr lang="en-US" sz="1400" dirty="0" smtClean="0"/>
              <a:t>us is energized in base case but disconnected by a contingency.</a:t>
            </a:r>
          </a:p>
          <a:p>
            <a:pPr lvl="1" algn="just">
              <a:spcBef>
                <a:spcPts val="600"/>
              </a:spcBef>
              <a:spcAft>
                <a:spcPts val="300"/>
              </a:spcAft>
            </a:pPr>
            <a:r>
              <a:rPr lang="en-US" sz="1400" dirty="0" smtClean="0"/>
              <a:t>As it is not specifically defined in Protocol, </a:t>
            </a:r>
            <a:r>
              <a:rPr lang="en-US" sz="1400" dirty="0"/>
              <a:t>during the discussion of </a:t>
            </a:r>
            <a:r>
              <a:rPr lang="en-US" sz="1400" dirty="0" smtClean="0"/>
              <a:t>NPRR833, </a:t>
            </a:r>
            <a:r>
              <a:rPr lang="en-US" sz="1400" dirty="0"/>
              <a:t>Modify PTP Obligation Bid Clearing </a:t>
            </a:r>
            <a:r>
              <a:rPr lang="en-US" sz="1400" dirty="0" smtClean="0"/>
              <a:t>Change, it was agreed that an Electrical Bus’s </a:t>
            </a:r>
            <a:r>
              <a:rPr lang="en-US" sz="1400" dirty="0"/>
              <a:t>Shift </a:t>
            </a:r>
            <a:r>
              <a:rPr lang="en-US" sz="1400" dirty="0" smtClean="0"/>
              <a:t>Factor for a specific constraint should be set to “0” if the contingency related to the constraint disconnects that Electrical Bus.</a:t>
            </a:r>
          </a:p>
          <a:p>
            <a:pPr lvl="1" algn="just">
              <a:spcBef>
                <a:spcPts val="600"/>
              </a:spcBef>
              <a:spcAft>
                <a:spcPts val="300"/>
              </a:spcAft>
            </a:pPr>
            <a:r>
              <a:rPr lang="en-US" sz="1400" dirty="0" smtClean="0"/>
              <a:t>The need for enhancement: Prior to the change, the </a:t>
            </a:r>
            <a:r>
              <a:rPr lang="en-US" sz="1400" dirty="0"/>
              <a:t>Shift Factor of </a:t>
            </a:r>
            <a:r>
              <a:rPr lang="en-US" sz="1400" dirty="0" smtClean="0"/>
              <a:t>an Electrical Bus connecting a Generation </a:t>
            </a:r>
            <a:r>
              <a:rPr lang="en-US" sz="1400" dirty="0"/>
              <a:t>R</a:t>
            </a:r>
            <a:r>
              <a:rPr lang="en-US" sz="1400" dirty="0" smtClean="0"/>
              <a:t>esource was assigned non-zero “pickup” </a:t>
            </a:r>
            <a:r>
              <a:rPr lang="en-US" sz="1400" dirty="0"/>
              <a:t>Shift </a:t>
            </a:r>
            <a:r>
              <a:rPr lang="en-US" sz="1400" dirty="0" smtClean="0"/>
              <a:t>Factors if the </a:t>
            </a:r>
            <a:r>
              <a:rPr lang="en-US" sz="1400" dirty="0"/>
              <a:t>Generation Resource </a:t>
            </a:r>
            <a:r>
              <a:rPr lang="en-US" sz="1400" dirty="0" smtClean="0"/>
              <a:t>was energized in the base case, but disconnected by a contingency.</a:t>
            </a:r>
          </a:p>
          <a:p>
            <a:pPr lvl="1" algn="just">
              <a:spcBef>
                <a:spcPts val="600"/>
              </a:spcBef>
              <a:spcAft>
                <a:spcPts val="300"/>
              </a:spcAft>
            </a:pPr>
            <a:r>
              <a:rPr lang="en-US" sz="1400" dirty="0" smtClean="0"/>
              <a:t>Software Error - EMMS inadvertently set </a:t>
            </a:r>
            <a:r>
              <a:rPr lang="en-US" sz="1400" dirty="0"/>
              <a:t>all Shift Factors associated with that Electrical Bus to “0” if any active contingency disconnected an Electrical Bus. As a result, the Shift Factors for some Electrical Buses were incorrectly set to “0” and used in </a:t>
            </a:r>
            <a:r>
              <a:rPr lang="en-US" sz="1400" dirty="0" smtClean="0"/>
              <a:t>downstream applications.</a:t>
            </a:r>
          </a:p>
          <a:p>
            <a:pPr marL="342900" lvl="2" indent="-342900" algn="just">
              <a:spcBef>
                <a:spcPts val="600"/>
              </a:spcBef>
              <a:spcAft>
                <a:spcPts val="300"/>
              </a:spcAft>
            </a:pPr>
            <a:r>
              <a:rPr lang="en-US" sz="1600" b="1" dirty="0" smtClean="0"/>
              <a:t>October 21, 2019 </a:t>
            </a:r>
            <a:r>
              <a:rPr lang="en-US" sz="1600" dirty="0" smtClean="0"/>
              <a:t>– ERCOT became aware of the software error, began investigating RTM prices, and implemented an emergency patch. </a:t>
            </a:r>
            <a:endParaRPr lang="en-US" sz="1600" b="1" dirty="0" smtClean="0"/>
          </a:p>
          <a:p>
            <a:pPr algn="just">
              <a:spcBef>
                <a:spcPts val="600"/>
              </a:spcBef>
              <a:spcAft>
                <a:spcPts val="300"/>
              </a:spcAft>
            </a:pPr>
            <a:r>
              <a:rPr lang="en-US" sz="1600" b="1" dirty="0" smtClean="0"/>
              <a:t>October 23, </a:t>
            </a:r>
            <a:r>
              <a:rPr lang="en-US" sz="1600" b="1" dirty="0"/>
              <a:t>2019 </a:t>
            </a:r>
            <a:r>
              <a:rPr lang="en-US" sz="1600" dirty="0"/>
              <a:t>– ERCOT </a:t>
            </a:r>
            <a:r>
              <a:rPr lang="en-US" sz="1600" dirty="0" smtClean="0"/>
              <a:t>issued RTM price correction for OD </a:t>
            </a:r>
            <a:r>
              <a:rPr lang="en-US" sz="1600" dirty="0"/>
              <a:t>October </a:t>
            </a:r>
            <a:r>
              <a:rPr lang="en-US" sz="1600" dirty="0" smtClean="0"/>
              <a:t>21, </a:t>
            </a:r>
            <a:r>
              <a:rPr lang="en-US" sz="1600" dirty="0"/>
              <a:t>2019</a:t>
            </a:r>
          </a:p>
          <a:p>
            <a:pPr algn="just">
              <a:spcBef>
                <a:spcPts val="600"/>
              </a:spcBef>
              <a:spcAft>
                <a:spcPts val="300"/>
              </a:spcAft>
            </a:pPr>
            <a:r>
              <a:rPr lang="en-US" sz="1600" b="1" dirty="0"/>
              <a:t>October </a:t>
            </a:r>
            <a:r>
              <a:rPr lang="en-US" sz="1600" b="1" dirty="0" smtClean="0"/>
              <a:t>24, </a:t>
            </a:r>
            <a:r>
              <a:rPr lang="en-US" sz="1600" b="1" dirty="0"/>
              <a:t>2019</a:t>
            </a:r>
            <a:r>
              <a:rPr lang="en-US" sz="1600" dirty="0"/>
              <a:t> – ERCOT </a:t>
            </a:r>
            <a:r>
              <a:rPr lang="en-US" sz="1600" dirty="0" smtClean="0"/>
              <a:t>issued Market Notice M-A102419-01</a:t>
            </a:r>
          </a:p>
          <a:p>
            <a:pPr algn="just">
              <a:spcBef>
                <a:spcPts val="600"/>
              </a:spcBef>
              <a:spcAft>
                <a:spcPts val="600"/>
              </a:spcAft>
            </a:pPr>
            <a:endParaRPr lang="en-US" sz="1600" b="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256181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Background – Constraint with Disconnected Electrical Buses</a:t>
            </a:r>
            <a:r>
              <a:rPr lang="en-US" sz="2600" dirty="0"/>
              <a:t/>
            </a:r>
            <a:br>
              <a:rPr lang="en-US" sz="2600" dirty="0"/>
            </a:br>
            <a:endParaRPr lang="en-US" sz="2600" dirty="0"/>
          </a:p>
        </p:txBody>
      </p:sp>
      <p:sp>
        <p:nvSpPr>
          <p:cNvPr id="4" name="Slide Number Placeholder 3"/>
          <p:cNvSpPr>
            <a:spLocks noGrp="1"/>
          </p:cNvSpPr>
          <p:nvPr>
            <p:ph type="sldNum" sz="quarter" idx="4"/>
          </p:nvPr>
        </p:nvSpPr>
        <p:spPr>
          <a:xfrm>
            <a:off x="8530238" y="6553200"/>
            <a:ext cx="533400" cy="220662"/>
          </a:xfrm>
        </p:spPr>
        <p:txBody>
          <a:bodyPr/>
          <a:lstStyle/>
          <a:p>
            <a:fld id="{1D93BD3E-1E9A-4970-A6F7-E7AC52762E0C}" type="slidenum">
              <a:rPr lang="en-US" smtClean="0"/>
              <a:pPr/>
              <a:t>3</a:t>
            </a:fld>
            <a:endParaRPr lang="en-US" dirty="0"/>
          </a:p>
        </p:txBody>
      </p:sp>
      <p:sp>
        <p:nvSpPr>
          <p:cNvPr id="14" name="Rectangle 13"/>
          <p:cNvSpPr/>
          <p:nvPr/>
        </p:nvSpPr>
        <p:spPr>
          <a:xfrm>
            <a:off x="4648200" y="4866991"/>
            <a:ext cx="228600" cy="304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p:cNvCxnSpPr>
            <a:stCxn id="14" idx="2"/>
          </p:cNvCxnSpPr>
          <p:nvPr/>
        </p:nvCxnSpPr>
        <p:spPr>
          <a:xfrm>
            <a:off x="4762500" y="5171791"/>
            <a:ext cx="0" cy="304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4523214" y="5484488"/>
            <a:ext cx="500876" cy="50273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4598949" y="5548709"/>
            <a:ext cx="304800" cy="400110"/>
          </a:xfrm>
          <a:prstGeom prst="rect">
            <a:avLst/>
          </a:prstGeom>
          <a:noFill/>
        </p:spPr>
        <p:txBody>
          <a:bodyPr wrap="square" rtlCol="0">
            <a:spAutoFit/>
          </a:bodyPr>
          <a:lstStyle/>
          <a:p>
            <a:r>
              <a:rPr lang="en-US" sz="2000" dirty="0" smtClean="0"/>
              <a:t>G</a:t>
            </a:r>
            <a:endParaRPr lang="en-US" sz="2000" dirty="0"/>
          </a:p>
        </p:txBody>
      </p:sp>
      <p:cxnSp>
        <p:nvCxnSpPr>
          <p:cNvPr id="20" name="Straight Connector 19"/>
          <p:cNvCxnSpPr>
            <a:stCxn id="48" idx="4"/>
          </p:cNvCxnSpPr>
          <p:nvPr/>
        </p:nvCxnSpPr>
        <p:spPr>
          <a:xfrm>
            <a:off x="4762500" y="3008214"/>
            <a:ext cx="0" cy="185877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535973" y="2939225"/>
            <a:ext cx="4495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7031773" y="2802157"/>
            <a:ext cx="381000" cy="266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2144751" y="2802157"/>
            <a:ext cx="381000" cy="266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p:cNvCxnSpPr>
            <a:stCxn id="22" idx="3"/>
          </p:cNvCxnSpPr>
          <p:nvPr/>
        </p:nvCxnSpPr>
        <p:spPr>
          <a:xfrm>
            <a:off x="7412773" y="2935507"/>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828800" y="2943406"/>
            <a:ext cx="315951" cy="4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828800" y="1575523"/>
            <a:ext cx="0" cy="15240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696200" y="1583887"/>
            <a:ext cx="0" cy="15240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157403" y="1849657"/>
            <a:ext cx="381000" cy="266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Straight Connector 28"/>
          <p:cNvCxnSpPr/>
          <p:nvPr/>
        </p:nvCxnSpPr>
        <p:spPr>
          <a:xfrm>
            <a:off x="1538403" y="1983007"/>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538402" y="2840257"/>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146717" y="2676706"/>
            <a:ext cx="381000" cy="266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p:cNvCxnSpPr/>
          <p:nvPr/>
        </p:nvCxnSpPr>
        <p:spPr>
          <a:xfrm>
            <a:off x="863290" y="2816096"/>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863289" y="1983007"/>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011454" y="1731407"/>
            <a:ext cx="381000" cy="266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5" name="Straight Connector 34"/>
          <p:cNvCxnSpPr/>
          <p:nvPr/>
        </p:nvCxnSpPr>
        <p:spPr>
          <a:xfrm>
            <a:off x="8392454" y="1864757"/>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392453" y="2722007"/>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8000768" y="2558456"/>
            <a:ext cx="381000" cy="266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Connector 37"/>
          <p:cNvCxnSpPr/>
          <p:nvPr/>
        </p:nvCxnSpPr>
        <p:spPr>
          <a:xfrm>
            <a:off x="7717341" y="2697846"/>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717340" y="1864757"/>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457200" y="1392457"/>
            <a:ext cx="2362200" cy="198120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6658206" y="1346923"/>
            <a:ext cx="2362200" cy="198120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3563746" y="4393588"/>
            <a:ext cx="2763642" cy="172327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p:cNvSpPr txBox="1"/>
          <p:nvPr/>
        </p:nvSpPr>
        <p:spPr>
          <a:xfrm>
            <a:off x="457200" y="1392457"/>
            <a:ext cx="1839951" cy="369332"/>
          </a:xfrm>
          <a:prstGeom prst="rect">
            <a:avLst/>
          </a:prstGeom>
          <a:noFill/>
        </p:spPr>
        <p:txBody>
          <a:bodyPr wrap="square" rtlCol="0">
            <a:spAutoFit/>
          </a:bodyPr>
          <a:lstStyle/>
          <a:p>
            <a:r>
              <a:rPr lang="en-US" dirty="0" smtClean="0"/>
              <a:t>Station A</a:t>
            </a:r>
            <a:endParaRPr lang="en-US" dirty="0"/>
          </a:p>
        </p:txBody>
      </p:sp>
      <p:sp>
        <p:nvSpPr>
          <p:cNvPr id="44" name="TextBox 43"/>
          <p:cNvSpPr txBox="1"/>
          <p:nvPr/>
        </p:nvSpPr>
        <p:spPr>
          <a:xfrm>
            <a:off x="6752019" y="1295400"/>
            <a:ext cx="1839951" cy="369332"/>
          </a:xfrm>
          <a:prstGeom prst="rect">
            <a:avLst/>
          </a:prstGeom>
          <a:noFill/>
        </p:spPr>
        <p:txBody>
          <a:bodyPr wrap="square" rtlCol="0">
            <a:spAutoFit/>
          </a:bodyPr>
          <a:lstStyle/>
          <a:p>
            <a:r>
              <a:rPr lang="en-US" dirty="0" smtClean="0"/>
              <a:t>Station B</a:t>
            </a:r>
            <a:endParaRPr lang="en-US" dirty="0"/>
          </a:p>
        </p:txBody>
      </p:sp>
      <p:sp>
        <p:nvSpPr>
          <p:cNvPr id="45" name="TextBox 44"/>
          <p:cNvSpPr txBox="1"/>
          <p:nvPr/>
        </p:nvSpPr>
        <p:spPr>
          <a:xfrm>
            <a:off x="3494050" y="4367985"/>
            <a:ext cx="1839951" cy="369332"/>
          </a:xfrm>
          <a:prstGeom prst="rect">
            <a:avLst/>
          </a:prstGeom>
          <a:noFill/>
        </p:spPr>
        <p:txBody>
          <a:bodyPr wrap="square" rtlCol="0">
            <a:spAutoFit/>
          </a:bodyPr>
          <a:lstStyle/>
          <a:p>
            <a:r>
              <a:rPr lang="en-US" dirty="0" smtClean="0"/>
              <a:t>Station C</a:t>
            </a:r>
            <a:endParaRPr lang="en-US" dirty="0"/>
          </a:p>
        </p:txBody>
      </p:sp>
      <p:sp>
        <p:nvSpPr>
          <p:cNvPr id="46" name="Rectangle 45"/>
          <p:cNvSpPr/>
          <p:nvPr/>
        </p:nvSpPr>
        <p:spPr>
          <a:xfrm>
            <a:off x="3563745" y="2287845"/>
            <a:ext cx="2344529" cy="1234793"/>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p:cNvSpPr txBox="1"/>
          <p:nvPr/>
        </p:nvSpPr>
        <p:spPr>
          <a:xfrm>
            <a:off x="3553061" y="2241975"/>
            <a:ext cx="1839951" cy="369332"/>
          </a:xfrm>
          <a:prstGeom prst="rect">
            <a:avLst/>
          </a:prstGeom>
          <a:noFill/>
        </p:spPr>
        <p:txBody>
          <a:bodyPr wrap="square" rtlCol="0">
            <a:spAutoFit/>
          </a:bodyPr>
          <a:lstStyle/>
          <a:p>
            <a:r>
              <a:rPr lang="en-US" dirty="0" smtClean="0"/>
              <a:t>Station D</a:t>
            </a:r>
            <a:endParaRPr lang="en-US" dirty="0"/>
          </a:p>
        </p:txBody>
      </p:sp>
      <p:sp>
        <p:nvSpPr>
          <p:cNvPr id="48" name="Oval 47"/>
          <p:cNvSpPr/>
          <p:nvPr/>
        </p:nvSpPr>
        <p:spPr>
          <a:xfrm>
            <a:off x="4686300" y="2868506"/>
            <a:ext cx="152400" cy="1397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p:cNvSpPr txBox="1"/>
          <p:nvPr/>
        </p:nvSpPr>
        <p:spPr>
          <a:xfrm>
            <a:off x="4762500" y="2568162"/>
            <a:ext cx="820546" cy="369332"/>
          </a:xfrm>
          <a:prstGeom prst="rect">
            <a:avLst/>
          </a:prstGeom>
          <a:noFill/>
        </p:spPr>
        <p:txBody>
          <a:bodyPr wrap="square" rtlCol="0">
            <a:spAutoFit/>
          </a:bodyPr>
          <a:lstStyle/>
          <a:p>
            <a:r>
              <a:rPr lang="en-US" dirty="0" smtClean="0"/>
              <a:t>EB2</a:t>
            </a:r>
            <a:endParaRPr lang="en-US" dirty="0"/>
          </a:p>
        </p:txBody>
      </p:sp>
      <p:sp>
        <p:nvSpPr>
          <p:cNvPr id="53" name="TextBox 52"/>
          <p:cNvSpPr txBox="1"/>
          <p:nvPr/>
        </p:nvSpPr>
        <p:spPr>
          <a:xfrm>
            <a:off x="4979485" y="5564098"/>
            <a:ext cx="1758185" cy="369332"/>
          </a:xfrm>
          <a:prstGeom prst="rect">
            <a:avLst/>
          </a:prstGeom>
          <a:noFill/>
        </p:spPr>
        <p:txBody>
          <a:bodyPr wrap="square" rtlCol="0">
            <a:spAutoFit/>
          </a:bodyPr>
          <a:lstStyle/>
          <a:p>
            <a:r>
              <a:rPr lang="en-US" dirty="0" smtClean="0"/>
              <a:t>UNIT_G1</a:t>
            </a:r>
            <a:endParaRPr lang="en-US" dirty="0"/>
          </a:p>
        </p:txBody>
      </p:sp>
      <p:cxnSp>
        <p:nvCxnSpPr>
          <p:cNvPr id="54" name="Straight Connector 53"/>
          <p:cNvCxnSpPr/>
          <p:nvPr/>
        </p:nvCxnSpPr>
        <p:spPr>
          <a:xfrm>
            <a:off x="2533187" y="1876487"/>
            <a:ext cx="4495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7028987" y="1739419"/>
            <a:ext cx="381000" cy="266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2141965" y="1739419"/>
            <a:ext cx="381000" cy="266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7" name="Straight Connector 56"/>
          <p:cNvCxnSpPr>
            <a:stCxn id="55" idx="3"/>
          </p:cNvCxnSpPr>
          <p:nvPr/>
        </p:nvCxnSpPr>
        <p:spPr>
          <a:xfrm>
            <a:off x="7409987" y="1872769"/>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858538" y="1881133"/>
            <a:ext cx="28342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2591716" y="2868506"/>
            <a:ext cx="152400" cy="1397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TextBox 66"/>
          <p:cNvSpPr txBox="1"/>
          <p:nvPr/>
        </p:nvSpPr>
        <p:spPr>
          <a:xfrm>
            <a:off x="2483817" y="2523883"/>
            <a:ext cx="877352" cy="369332"/>
          </a:xfrm>
          <a:prstGeom prst="rect">
            <a:avLst/>
          </a:prstGeom>
          <a:noFill/>
        </p:spPr>
        <p:txBody>
          <a:bodyPr wrap="square" rtlCol="0">
            <a:spAutoFit/>
          </a:bodyPr>
          <a:lstStyle/>
          <a:p>
            <a:r>
              <a:rPr lang="en-US" dirty="0"/>
              <a:t>EB1</a:t>
            </a:r>
          </a:p>
        </p:txBody>
      </p:sp>
      <p:sp>
        <p:nvSpPr>
          <p:cNvPr id="68" name="TextBox 67"/>
          <p:cNvSpPr txBox="1"/>
          <p:nvPr/>
        </p:nvSpPr>
        <p:spPr>
          <a:xfrm>
            <a:off x="6394524" y="2514690"/>
            <a:ext cx="665363" cy="369332"/>
          </a:xfrm>
          <a:prstGeom prst="rect">
            <a:avLst/>
          </a:prstGeom>
          <a:noFill/>
        </p:spPr>
        <p:txBody>
          <a:bodyPr wrap="square" rtlCol="0">
            <a:spAutoFit/>
          </a:bodyPr>
          <a:lstStyle/>
          <a:p>
            <a:r>
              <a:rPr lang="en-US" dirty="0" smtClean="0"/>
              <a:t>EB3</a:t>
            </a:r>
            <a:endParaRPr lang="en-US" dirty="0"/>
          </a:p>
        </p:txBody>
      </p:sp>
      <p:sp>
        <p:nvSpPr>
          <p:cNvPr id="69" name="Oval 68"/>
          <p:cNvSpPr/>
          <p:nvPr/>
        </p:nvSpPr>
        <p:spPr>
          <a:xfrm>
            <a:off x="6773880" y="2848057"/>
            <a:ext cx="152400" cy="1397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Oval 69"/>
          <p:cNvSpPr/>
          <p:nvPr/>
        </p:nvSpPr>
        <p:spPr>
          <a:xfrm>
            <a:off x="4686300" y="5242005"/>
            <a:ext cx="152400" cy="1397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Oval 70"/>
          <p:cNvSpPr/>
          <p:nvPr/>
        </p:nvSpPr>
        <p:spPr>
          <a:xfrm>
            <a:off x="4697189" y="4592455"/>
            <a:ext cx="152400" cy="1397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p:cNvSpPr txBox="1"/>
          <p:nvPr/>
        </p:nvSpPr>
        <p:spPr>
          <a:xfrm>
            <a:off x="4849589" y="4440842"/>
            <a:ext cx="665363" cy="369332"/>
          </a:xfrm>
          <a:prstGeom prst="rect">
            <a:avLst/>
          </a:prstGeom>
          <a:noFill/>
        </p:spPr>
        <p:txBody>
          <a:bodyPr wrap="square" rtlCol="0">
            <a:spAutoFit/>
          </a:bodyPr>
          <a:lstStyle/>
          <a:p>
            <a:r>
              <a:rPr lang="en-US" dirty="0" smtClean="0"/>
              <a:t>EB4</a:t>
            </a:r>
            <a:endParaRPr lang="en-US" dirty="0"/>
          </a:p>
        </p:txBody>
      </p:sp>
      <p:sp>
        <p:nvSpPr>
          <p:cNvPr id="74" name="TextBox 73"/>
          <p:cNvSpPr txBox="1"/>
          <p:nvPr/>
        </p:nvSpPr>
        <p:spPr>
          <a:xfrm>
            <a:off x="4849589" y="5078839"/>
            <a:ext cx="665363" cy="369332"/>
          </a:xfrm>
          <a:prstGeom prst="rect">
            <a:avLst/>
          </a:prstGeom>
          <a:noFill/>
        </p:spPr>
        <p:txBody>
          <a:bodyPr wrap="square" rtlCol="0">
            <a:spAutoFit/>
          </a:bodyPr>
          <a:lstStyle/>
          <a:p>
            <a:r>
              <a:rPr lang="en-US" dirty="0" smtClean="0"/>
              <a:t>EB5</a:t>
            </a:r>
            <a:endParaRPr lang="en-US" dirty="0"/>
          </a:p>
        </p:txBody>
      </p:sp>
      <p:sp>
        <p:nvSpPr>
          <p:cNvPr id="76" name="Oval 75"/>
          <p:cNvSpPr/>
          <p:nvPr/>
        </p:nvSpPr>
        <p:spPr>
          <a:xfrm>
            <a:off x="1992119" y="2709180"/>
            <a:ext cx="663963" cy="472274"/>
          </a:xfrm>
          <a:prstGeom prst="ellipse">
            <a:avLst/>
          </a:prstGeom>
          <a:solidFill>
            <a:srgbClr val="FF0000">
              <a:alpha val="30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Oval 76"/>
          <p:cNvSpPr/>
          <p:nvPr/>
        </p:nvSpPr>
        <p:spPr>
          <a:xfrm>
            <a:off x="6887350" y="2698573"/>
            <a:ext cx="663963" cy="472274"/>
          </a:xfrm>
          <a:prstGeom prst="ellipse">
            <a:avLst/>
          </a:prstGeom>
          <a:solidFill>
            <a:srgbClr val="FF0000">
              <a:alpha val="30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Oval 77"/>
          <p:cNvSpPr/>
          <p:nvPr/>
        </p:nvSpPr>
        <p:spPr>
          <a:xfrm>
            <a:off x="4430518" y="4773634"/>
            <a:ext cx="663963" cy="472274"/>
          </a:xfrm>
          <a:prstGeom prst="ellipse">
            <a:avLst/>
          </a:prstGeom>
          <a:solidFill>
            <a:srgbClr val="FF0000">
              <a:alpha val="30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p:cNvSpPr txBox="1"/>
          <p:nvPr/>
        </p:nvSpPr>
        <p:spPr>
          <a:xfrm>
            <a:off x="3483541" y="2950866"/>
            <a:ext cx="3980639" cy="369332"/>
          </a:xfrm>
          <a:prstGeom prst="rect">
            <a:avLst/>
          </a:prstGeom>
          <a:noFill/>
        </p:spPr>
        <p:txBody>
          <a:bodyPr wrap="square" rtlCol="0">
            <a:spAutoFit/>
          </a:bodyPr>
          <a:lstStyle/>
          <a:p>
            <a:r>
              <a:rPr lang="en-US" dirty="0" smtClean="0">
                <a:solidFill>
                  <a:srgbClr val="FF0000"/>
                </a:solidFill>
              </a:rPr>
              <a:t>Line contingency SAB2</a:t>
            </a:r>
            <a:endParaRPr lang="en-US" dirty="0">
              <a:solidFill>
                <a:srgbClr val="FF0000"/>
              </a:solidFill>
            </a:endParaRPr>
          </a:p>
        </p:txBody>
      </p:sp>
      <p:sp>
        <p:nvSpPr>
          <p:cNvPr id="80" name="Right Arrow 79"/>
          <p:cNvSpPr/>
          <p:nvPr/>
        </p:nvSpPr>
        <p:spPr>
          <a:xfrm rot="10800000">
            <a:off x="4121653" y="1872055"/>
            <a:ext cx="1031721" cy="228600"/>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TextBox 80"/>
          <p:cNvSpPr txBox="1"/>
          <p:nvPr/>
        </p:nvSpPr>
        <p:spPr>
          <a:xfrm>
            <a:off x="3990697" y="1541551"/>
            <a:ext cx="1839953" cy="369332"/>
          </a:xfrm>
          <a:prstGeom prst="rect">
            <a:avLst/>
          </a:prstGeom>
          <a:noFill/>
        </p:spPr>
        <p:txBody>
          <a:bodyPr wrap="square" rtlCol="0">
            <a:spAutoFit/>
          </a:bodyPr>
          <a:lstStyle/>
          <a:p>
            <a:r>
              <a:rPr lang="en-US" dirty="0" smtClean="0">
                <a:solidFill>
                  <a:srgbClr val="FF0000"/>
                </a:solidFill>
              </a:rPr>
              <a:t>Overloading</a:t>
            </a:r>
            <a:endParaRPr lang="en-US" dirty="0">
              <a:solidFill>
                <a:srgbClr val="FF0000"/>
              </a:solidFill>
            </a:endParaRPr>
          </a:p>
        </p:txBody>
      </p:sp>
      <p:sp>
        <p:nvSpPr>
          <p:cNvPr id="86" name="TextBox 85"/>
          <p:cNvSpPr txBox="1"/>
          <p:nvPr/>
        </p:nvSpPr>
        <p:spPr>
          <a:xfrm>
            <a:off x="5856547" y="2724482"/>
            <a:ext cx="391686" cy="400110"/>
          </a:xfrm>
          <a:prstGeom prst="rect">
            <a:avLst/>
          </a:prstGeom>
          <a:noFill/>
        </p:spPr>
        <p:txBody>
          <a:bodyPr wrap="square" rtlCol="0">
            <a:spAutoFit/>
          </a:bodyPr>
          <a:lstStyle/>
          <a:p>
            <a:r>
              <a:rPr lang="en-US" sz="2000" dirty="0" smtClean="0">
                <a:solidFill>
                  <a:srgbClr val="FF0000"/>
                </a:solidFill>
                <a:latin typeface="Bauhaus 93" panose="04030905020B02020C02" pitchFamily="82" charset="0"/>
              </a:rPr>
              <a:t>X</a:t>
            </a:r>
            <a:endParaRPr lang="en-US" sz="2000" dirty="0">
              <a:solidFill>
                <a:srgbClr val="FF0000"/>
              </a:solidFill>
              <a:latin typeface="Bauhaus 93" panose="04030905020B02020C02" pitchFamily="82" charset="0"/>
            </a:endParaRPr>
          </a:p>
        </p:txBody>
      </p:sp>
      <p:sp>
        <p:nvSpPr>
          <p:cNvPr id="87" name="TextBox 86"/>
          <p:cNvSpPr txBox="1"/>
          <p:nvPr/>
        </p:nvSpPr>
        <p:spPr>
          <a:xfrm>
            <a:off x="3219581" y="2739251"/>
            <a:ext cx="391686" cy="400110"/>
          </a:xfrm>
          <a:prstGeom prst="rect">
            <a:avLst/>
          </a:prstGeom>
          <a:noFill/>
        </p:spPr>
        <p:txBody>
          <a:bodyPr wrap="square" rtlCol="0">
            <a:spAutoFit/>
          </a:bodyPr>
          <a:lstStyle/>
          <a:p>
            <a:r>
              <a:rPr lang="en-US" sz="2000" dirty="0" smtClean="0">
                <a:solidFill>
                  <a:srgbClr val="FF0000"/>
                </a:solidFill>
                <a:latin typeface="Bauhaus 93" panose="04030905020B02020C02" pitchFamily="82" charset="0"/>
              </a:rPr>
              <a:t>X</a:t>
            </a:r>
            <a:endParaRPr lang="en-US" sz="2000" dirty="0">
              <a:solidFill>
                <a:srgbClr val="FF0000"/>
              </a:solidFill>
              <a:latin typeface="Bauhaus 93" panose="04030905020B02020C02" pitchFamily="82" charset="0"/>
            </a:endParaRPr>
          </a:p>
        </p:txBody>
      </p:sp>
      <p:sp>
        <p:nvSpPr>
          <p:cNvPr id="88" name="TextBox 87"/>
          <p:cNvSpPr txBox="1"/>
          <p:nvPr/>
        </p:nvSpPr>
        <p:spPr>
          <a:xfrm>
            <a:off x="4637514" y="3966615"/>
            <a:ext cx="391686" cy="400110"/>
          </a:xfrm>
          <a:prstGeom prst="rect">
            <a:avLst/>
          </a:prstGeom>
          <a:noFill/>
        </p:spPr>
        <p:txBody>
          <a:bodyPr wrap="square" rtlCol="0">
            <a:spAutoFit/>
          </a:bodyPr>
          <a:lstStyle/>
          <a:p>
            <a:r>
              <a:rPr lang="en-US" sz="2000" dirty="0" smtClean="0">
                <a:solidFill>
                  <a:srgbClr val="FF0000"/>
                </a:solidFill>
                <a:latin typeface="Bauhaus 93" panose="04030905020B02020C02" pitchFamily="82" charset="0"/>
              </a:rPr>
              <a:t>X</a:t>
            </a:r>
            <a:endParaRPr lang="en-US" sz="2000" dirty="0">
              <a:solidFill>
                <a:srgbClr val="FF0000"/>
              </a:solidFill>
              <a:latin typeface="Bauhaus 93" panose="04030905020B02020C02" pitchFamily="82" charset="0"/>
            </a:endParaRPr>
          </a:p>
        </p:txBody>
      </p:sp>
      <p:sp>
        <p:nvSpPr>
          <p:cNvPr id="89" name="TextBox 88"/>
          <p:cNvSpPr txBox="1"/>
          <p:nvPr/>
        </p:nvSpPr>
        <p:spPr>
          <a:xfrm>
            <a:off x="193120" y="3893653"/>
            <a:ext cx="3198543" cy="1200329"/>
          </a:xfrm>
          <a:prstGeom prst="rect">
            <a:avLst/>
          </a:prstGeom>
          <a:noFill/>
        </p:spPr>
        <p:txBody>
          <a:bodyPr wrap="square" rtlCol="0">
            <a:spAutoFit/>
          </a:bodyPr>
          <a:lstStyle/>
          <a:p>
            <a:r>
              <a:rPr lang="en-US" dirty="0" smtClean="0">
                <a:solidFill>
                  <a:schemeClr val="tx2"/>
                </a:solidFill>
              </a:rPr>
              <a:t>Contingency SAB2 loss of line LN2 from ST A to ST B, which disconnects the Electrical Buses EB1 ~ EB5.</a:t>
            </a:r>
            <a:endParaRPr lang="en-US" dirty="0">
              <a:solidFill>
                <a:schemeClr val="tx2"/>
              </a:solidFill>
            </a:endParaRPr>
          </a:p>
        </p:txBody>
      </p:sp>
      <p:sp>
        <p:nvSpPr>
          <p:cNvPr id="90" name="TextBox 89"/>
          <p:cNvSpPr txBox="1"/>
          <p:nvPr/>
        </p:nvSpPr>
        <p:spPr>
          <a:xfrm>
            <a:off x="3349483" y="1566484"/>
            <a:ext cx="877352" cy="369332"/>
          </a:xfrm>
          <a:prstGeom prst="rect">
            <a:avLst/>
          </a:prstGeom>
          <a:noFill/>
        </p:spPr>
        <p:txBody>
          <a:bodyPr wrap="square" rtlCol="0">
            <a:spAutoFit/>
          </a:bodyPr>
          <a:lstStyle/>
          <a:p>
            <a:r>
              <a:rPr lang="en-US" dirty="0" smtClean="0"/>
              <a:t>LN1</a:t>
            </a:r>
            <a:endParaRPr lang="en-US" dirty="0"/>
          </a:p>
        </p:txBody>
      </p:sp>
      <p:sp>
        <p:nvSpPr>
          <p:cNvPr id="91" name="TextBox 90"/>
          <p:cNvSpPr txBox="1"/>
          <p:nvPr/>
        </p:nvSpPr>
        <p:spPr>
          <a:xfrm>
            <a:off x="3363720" y="2596497"/>
            <a:ext cx="877352" cy="369332"/>
          </a:xfrm>
          <a:prstGeom prst="rect">
            <a:avLst/>
          </a:prstGeom>
          <a:noFill/>
        </p:spPr>
        <p:txBody>
          <a:bodyPr wrap="square" rtlCol="0">
            <a:spAutoFit/>
          </a:bodyPr>
          <a:lstStyle/>
          <a:p>
            <a:r>
              <a:rPr lang="en-US" dirty="0" smtClean="0"/>
              <a:t>LN2</a:t>
            </a:r>
            <a:endParaRPr lang="en-US" dirty="0"/>
          </a:p>
        </p:txBody>
      </p:sp>
    </p:spTree>
    <p:extLst>
      <p:ext uri="{BB962C8B-B14F-4D97-AF65-F5344CB8AC3E}">
        <p14:creationId xmlns:p14="http://schemas.microsoft.com/office/powerpoint/2010/main" val="69693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 Electrical Bus Shift Factor</a:t>
            </a:r>
            <a:r>
              <a:rPr lang="en-US" dirty="0"/>
              <a:t/>
            </a:r>
            <a:br>
              <a:rPr lang="en-US" dirty="0"/>
            </a:br>
            <a:endParaRPr lang="en-US" dirty="0"/>
          </a:p>
        </p:txBody>
      </p:sp>
      <p:sp>
        <p:nvSpPr>
          <p:cNvPr id="3" name="Content Placeholder 2"/>
          <p:cNvSpPr>
            <a:spLocks noGrp="1"/>
          </p:cNvSpPr>
          <p:nvPr>
            <p:ph idx="1"/>
          </p:nvPr>
        </p:nvSpPr>
        <p:spPr>
          <a:xfrm>
            <a:off x="304800" y="838200"/>
            <a:ext cx="8519618" cy="4953000"/>
          </a:xfrm>
        </p:spPr>
        <p:txBody>
          <a:bodyPr/>
          <a:lstStyle/>
          <a:p>
            <a:pPr marL="0" indent="0" algn="just">
              <a:buNone/>
            </a:pPr>
            <a:r>
              <a:rPr lang="en-US" sz="1600" dirty="0"/>
              <a:t>For each SCED interval, Electrical Bus Shift Factors are calculated in EMS and then </a:t>
            </a:r>
            <a:r>
              <a:rPr lang="en-US" sz="1600" dirty="0" smtClean="0"/>
              <a:t>transferred </a:t>
            </a:r>
            <a:r>
              <a:rPr lang="en-US" sz="1600" dirty="0"/>
              <a:t>to MMS. Each Electrical Bus Shift </a:t>
            </a:r>
            <a:r>
              <a:rPr lang="en-US" sz="1600" dirty="0" smtClean="0"/>
              <a:t>Factor </a:t>
            </a:r>
            <a:r>
              <a:rPr lang="en-US" sz="1600" dirty="0"/>
              <a:t>is calculated per constraint and per Electrical </a:t>
            </a:r>
            <a:r>
              <a:rPr lang="en-US" sz="1600" dirty="0" smtClean="0"/>
              <a:t>Bus </a:t>
            </a:r>
            <a:r>
              <a:rPr lang="en-US" sz="1600" dirty="0"/>
              <a:t>where a constraint is </a:t>
            </a:r>
            <a:r>
              <a:rPr lang="en-US" sz="1600" dirty="0" smtClean="0"/>
              <a:t>defined </a:t>
            </a:r>
            <a:r>
              <a:rPr lang="en-US" sz="1600" dirty="0"/>
              <a:t>as a pair of </a:t>
            </a:r>
            <a:r>
              <a:rPr lang="en-US" sz="1600" dirty="0" smtClean="0"/>
              <a:t>a contingency </a:t>
            </a:r>
            <a:r>
              <a:rPr lang="en-US" sz="1600" dirty="0"/>
              <a:t>and </a:t>
            </a:r>
            <a:r>
              <a:rPr lang="en-US" sz="1600" dirty="0" smtClean="0"/>
              <a:t>a piece overloaded </a:t>
            </a:r>
            <a:r>
              <a:rPr lang="en-US" sz="1600" dirty="0"/>
              <a:t>equipment. </a:t>
            </a:r>
          </a:p>
          <a:p>
            <a:pPr marL="0" indent="0" algn="just">
              <a:buNone/>
            </a:pPr>
            <a:endParaRPr lang="en-US" sz="1600" dirty="0" smtClean="0"/>
          </a:p>
          <a:p>
            <a:pPr marL="0" indent="0" algn="just">
              <a:buNone/>
            </a:pPr>
            <a:r>
              <a:rPr lang="en-US" sz="1600" dirty="0" smtClean="0"/>
              <a:t>Example:</a:t>
            </a:r>
          </a:p>
          <a:p>
            <a:pPr marL="0" indent="0" algn="just">
              <a:buNone/>
            </a:pPr>
            <a:r>
              <a:rPr lang="en-US" sz="1600" dirty="0" smtClean="0"/>
              <a:t>Assuming two constraints are active for a SCED interval, </a:t>
            </a:r>
            <a:r>
              <a:rPr lang="en-US" sz="1600" dirty="0"/>
              <a:t>c</a:t>
            </a:r>
            <a:r>
              <a:rPr lang="en-US" sz="1600" dirty="0" smtClean="0"/>
              <a:t>onstraint SAB2:LN1 disconnects the Electrical Buses EB1~EB5, while the other constraint SCD1:LN8 does not disconnect any Electrical Bus.</a:t>
            </a:r>
          </a:p>
          <a:p>
            <a:pPr marL="0" indent="0" algn="just">
              <a:buNone/>
            </a:pPr>
            <a:r>
              <a:rPr lang="en-US" sz="1600" dirty="0" smtClean="0"/>
              <a:t>Prior to system Enhancement</a:t>
            </a:r>
            <a:r>
              <a:rPr lang="en-US" sz="1600" dirty="0"/>
              <a:t>: </a:t>
            </a:r>
          </a:p>
          <a:p>
            <a:pPr marL="0" indent="0">
              <a:buNone/>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1594710797"/>
              </p:ext>
            </p:extLst>
          </p:nvPr>
        </p:nvGraphicFramePr>
        <p:xfrm>
          <a:off x="631303" y="3657600"/>
          <a:ext cx="6178551" cy="2653665"/>
        </p:xfrm>
        <a:graphic>
          <a:graphicData uri="http://schemas.openxmlformats.org/drawingml/2006/table">
            <a:tbl>
              <a:tblPr>
                <a:tableStyleId>{5C22544A-7EE6-4342-B048-85BDC9FD1C3A}</a:tableStyleId>
              </a:tblPr>
              <a:tblGrid>
                <a:gridCol w="1379891"/>
                <a:gridCol w="1627564"/>
                <a:gridCol w="1154332"/>
                <a:gridCol w="990691"/>
                <a:gridCol w="1026073"/>
              </a:tblGrid>
              <a:tr h="66675">
                <a:tc>
                  <a:txBody>
                    <a:bodyPr/>
                    <a:lstStyle/>
                    <a:p>
                      <a:pPr algn="l" fontAlgn="b"/>
                      <a:r>
                        <a:rPr lang="en-US" sz="1100" b="1" u="none" strike="noStrike" dirty="0">
                          <a:effectLst/>
                        </a:rPr>
                        <a:t>SCED Interval</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CONTINGENCY</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OVERLOAD</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EB NAME</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Shift Factor</a:t>
                      </a:r>
                      <a:endParaRPr lang="en-US" sz="1100" b="1"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b="1" u="none" strike="noStrike" dirty="0">
                          <a:effectLst/>
                        </a:rPr>
                        <a:t>…</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a:t>
                      </a:r>
                      <a:r>
                        <a:rPr lang="en-US" sz="1100" u="none" strike="noStrike" dirty="0" smtClean="0">
                          <a:effectLst/>
                        </a:rPr>
                        <a:t>0.02</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b="1" u="none" strike="noStrike" dirty="0">
                          <a:effectLst/>
                        </a:rPr>
                        <a:t>…</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0.05</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0.05</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0.05</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0.05</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10/1/2019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0.05</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b="1" u="none" strike="noStrike" dirty="0">
                          <a:effectLst/>
                        </a:rPr>
                        <a:t>…</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11" name="Rectangular Callout 10"/>
          <p:cNvSpPr/>
          <p:nvPr/>
        </p:nvSpPr>
        <p:spPr>
          <a:xfrm>
            <a:off x="7260269" y="3657600"/>
            <a:ext cx="1861470" cy="1143838"/>
          </a:xfrm>
          <a:prstGeom prst="wedgeRectCallout">
            <a:avLst>
              <a:gd name="adj1" fmla="val -84493"/>
              <a:gd name="adj2" fmla="val 51732"/>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70C0"/>
                </a:solidFill>
              </a:rPr>
              <a:t>S</a:t>
            </a:r>
            <a:r>
              <a:rPr lang="en-US" sz="1400" dirty="0" smtClean="0">
                <a:solidFill>
                  <a:srgbClr val="0070C0"/>
                </a:solidFill>
              </a:rPr>
              <a:t>hould be set to zero to align with other disconnected Electrical buses</a:t>
            </a:r>
            <a:endParaRPr lang="en-US" sz="1400" dirty="0">
              <a:solidFill>
                <a:srgbClr val="0070C0"/>
              </a:solidFill>
            </a:endParaRPr>
          </a:p>
        </p:txBody>
      </p:sp>
      <p:sp>
        <p:nvSpPr>
          <p:cNvPr id="12" name="Oval 11"/>
          <p:cNvSpPr/>
          <p:nvPr/>
        </p:nvSpPr>
        <p:spPr>
          <a:xfrm>
            <a:off x="6019800" y="4801438"/>
            <a:ext cx="663963" cy="228600"/>
          </a:xfrm>
          <a:prstGeom prst="ellipse">
            <a:avLst/>
          </a:prstGeom>
          <a:solidFill>
            <a:srgbClr val="FF0000">
              <a:alpha val="30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11635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 Software Error</a:t>
            </a:r>
            <a:r>
              <a:rPr lang="en-US" dirty="0"/>
              <a:t/>
            </a:r>
            <a:br>
              <a:rPr lang="en-US" dirty="0"/>
            </a:br>
            <a:endParaRPr lang="en-US" dirty="0"/>
          </a:p>
        </p:txBody>
      </p:sp>
      <p:sp>
        <p:nvSpPr>
          <p:cNvPr id="3" name="Content Placeholder 2"/>
          <p:cNvSpPr>
            <a:spLocks noGrp="1"/>
          </p:cNvSpPr>
          <p:nvPr>
            <p:ph idx="1"/>
          </p:nvPr>
        </p:nvSpPr>
        <p:spPr>
          <a:xfrm>
            <a:off x="304800" y="838200"/>
            <a:ext cx="8519618" cy="4953000"/>
          </a:xfrm>
        </p:spPr>
        <p:txBody>
          <a:bodyPr/>
          <a:lstStyle/>
          <a:p>
            <a:pPr marL="0" indent="0">
              <a:buNone/>
            </a:pPr>
            <a:r>
              <a:rPr lang="en-US" sz="1600" dirty="0" smtClean="0"/>
              <a:t>The intended enhancement was designed to reset Electrical Bus </a:t>
            </a:r>
            <a:r>
              <a:rPr lang="en-US" sz="1600" dirty="0"/>
              <a:t>Shift Factors for </a:t>
            </a:r>
            <a:r>
              <a:rPr lang="en-US" sz="1600" dirty="0" smtClean="0"/>
              <a:t>only the disconnected Electrical Buses, and for only the constraint where its contingency disconnected the Electrical Buses. </a:t>
            </a:r>
          </a:p>
          <a:p>
            <a:pPr marL="0" indent="0">
              <a:buNone/>
            </a:pPr>
            <a:endParaRPr lang="en-US" sz="1600" dirty="0"/>
          </a:p>
          <a:p>
            <a:pPr marL="0" indent="0">
              <a:buNone/>
            </a:pPr>
            <a:r>
              <a:rPr lang="en-US" sz="1600" dirty="0" smtClean="0"/>
              <a:t>However, the change was incorrectly applied to all Electrical Bus </a:t>
            </a:r>
            <a:r>
              <a:rPr lang="en-US" sz="1600" dirty="0"/>
              <a:t>Shift </a:t>
            </a:r>
            <a:r>
              <a:rPr lang="en-US" sz="1600" dirty="0" smtClean="0"/>
              <a:t>Factors, including Shift Factors for other unrelated constraints. </a:t>
            </a:r>
          </a:p>
          <a:p>
            <a:pPr marL="0" indent="0">
              <a:buNone/>
            </a:pPr>
            <a:endParaRPr lang="en-US" sz="1600" dirty="0"/>
          </a:p>
          <a:p>
            <a:pPr marL="0" indent="0">
              <a:buNone/>
            </a:pPr>
            <a:r>
              <a:rPr lang="en-US" sz="1600" dirty="0" smtClean="0"/>
              <a:t>Post-System Enhancement</a:t>
            </a:r>
            <a:r>
              <a:rPr lang="en-US" sz="1600" dirty="0"/>
              <a:t>: </a:t>
            </a:r>
          </a:p>
          <a:p>
            <a:pPr marL="0" indent="0">
              <a:buNone/>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1896005368"/>
              </p:ext>
            </p:extLst>
          </p:nvPr>
        </p:nvGraphicFramePr>
        <p:xfrm>
          <a:off x="609600" y="3429000"/>
          <a:ext cx="6178551" cy="2653665"/>
        </p:xfrm>
        <a:graphic>
          <a:graphicData uri="http://schemas.openxmlformats.org/drawingml/2006/table">
            <a:tbl>
              <a:tblPr>
                <a:tableStyleId>{5C22544A-7EE6-4342-B048-85BDC9FD1C3A}</a:tableStyleId>
              </a:tblPr>
              <a:tblGrid>
                <a:gridCol w="1379891"/>
                <a:gridCol w="1627564"/>
                <a:gridCol w="1154332"/>
                <a:gridCol w="990691"/>
                <a:gridCol w="1026073"/>
              </a:tblGrid>
              <a:tr h="66675">
                <a:tc>
                  <a:txBody>
                    <a:bodyPr/>
                    <a:lstStyle/>
                    <a:p>
                      <a:pPr algn="l" fontAlgn="b"/>
                      <a:r>
                        <a:rPr lang="en-US" sz="1100" b="1" u="none" strike="noStrike" dirty="0">
                          <a:effectLst/>
                        </a:rPr>
                        <a:t>SCED Interval</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CONTINGENCY</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OVERLOAD</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EB NAME</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Shift Factor</a:t>
                      </a:r>
                      <a:endParaRPr lang="en-US" sz="1100" b="1"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dirty="0">
                          <a:effectLst/>
                        </a:rPr>
                        <a:t>…</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a:t>
                      </a:r>
                      <a:r>
                        <a:rPr lang="en-US" sz="1100" u="none" strike="noStrike" dirty="0">
                          <a:effectLst/>
                        </a:rPr>
                        <a:t>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SAB2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smtClean="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smtClean="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smtClean="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b="0" i="0" u="none" strike="noStrike" dirty="0" smtClean="0">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smtClean="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smtClean="0">
                          <a:effectLst/>
                        </a:rPr>
                        <a:t>10/18/2019 10:35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SCD1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LN8</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EB5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smtClean="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b"/>
                      <a:r>
                        <a:rPr lang="en-US" sz="1100" u="none" strike="noStrike" dirty="0">
                          <a:effectLst/>
                        </a:rPr>
                        <a:t>…</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8" name="Oval 7"/>
          <p:cNvSpPr/>
          <p:nvPr/>
        </p:nvSpPr>
        <p:spPr>
          <a:xfrm>
            <a:off x="6096000" y="4953000"/>
            <a:ext cx="381000" cy="990600"/>
          </a:xfrm>
          <a:prstGeom prst="ellipse">
            <a:avLst/>
          </a:prstGeom>
          <a:solidFill>
            <a:srgbClr val="FF0000">
              <a:alpha val="30000"/>
            </a:srgbClr>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ular Callout 8"/>
          <p:cNvSpPr/>
          <p:nvPr/>
        </p:nvSpPr>
        <p:spPr>
          <a:xfrm>
            <a:off x="6788151" y="4038600"/>
            <a:ext cx="2279649" cy="1143838"/>
          </a:xfrm>
          <a:prstGeom prst="wedgeRectCallout">
            <a:avLst>
              <a:gd name="adj1" fmla="val -62875"/>
              <a:gd name="adj2" fmla="val 4768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The disconnected Electrical Buses </a:t>
            </a:r>
            <a:r>
              <a:rPr lang="en-US" sz="1400" dirty="0">
                <a:solidFill>
                  <a:srgbClr val="FF0000"/>
                </a:solidFill>
              </a:rPr>
              <a:t>S</a:t>
            </a:r>
            <a:r>
              <a:rPr lang="en-US" sz="1400" dirty="0" smtClean="0">
                <a:solidFill>
                  <a:srgbClr val="FF0000"/>
                </a:solidFill>
              </a:rPr>
              <a:t>hift </a:t>
            </a:r>
            <a:r>
              <a:rPr lang="en-US" sz="1400" dirty="0">
                <a:solidFill>
                  <a:srgbClr val="FF0000"/>
                </a:solidFill>
              </a:rPr>
              <a:t>F</a:t>
            </a:r>
            <a:r>
              <a:rPr lang="en-US" sz="1400" dirty="0" smtClean="0">
                <a:solidFill>
                  <a:srgbClr val="FF0000"/>
                </a:solidFill>
              </a:rPr>
              <a:t>actors for other unrelated constraints were also incorrectly set to “0”</a:t>
            </a:r>
            <a:endParaRPr lang="en-US" sz="1400" dirty="0">
              <a:solidFill>
                <a:srgbClr val="FF0000"/>
              </a:solidFill>
            </a:endParaRPr>
          </a:p>
        </p:txBody>
      </p:sp>
    </p:spTree>
    <p:extLst>
      <p:ext uri="{BB962C8B-B14F-4D97-AF65-F5344CB8AC3E}">
        <p14:creationId xmlns:p14="http://schemas.microsoft.com/office/powerpoint/2010/main" val="1884897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6303"/>
            <a:ext cx="8458200" cy="518318"/>
          </a:xfrm>
        </p:spPr>
        <p:txBody>
          <a:bodyPr/>
          <a:lstStyle/>
          <a:p>
            <a:r>
              <a:rPr lang="en-US" dirty="0" smtClean="0"/>
              <a:t>Impacts</a:t>
            </a:r>
            <a:endParaRPr lang="en-US" dirty="0"/>
          </a:p>
        </p:txBody>
      </p:sp>
      <p:sp>
        <p:nvSpPr>
          <p:cNvPr id="3" name="Content Placeholder 2"/>
          <p:cNvSpPr>
            <a:spLocks noGrp="1"/>
          </p:cNvSpPr>
          <p:nvPr>
            <p:ph idx="1"/>
          </p:nvPr>
        </p:nvSpPr>
        <p:spPr>
          <a:xfrm>
            <a:off x="306977" y="784621"/>
            <a:ext cx="8534400" cy="5410200"/>
          </a:xfrm>
        </p:spPr>
        <p:txBody>
          <a:bodyPr/>
          <a:lstStyle/>
          <a:p>
            <a:pPr algn="just">
              <a:spcBef>
                <a:spcPts val="600"/>
              </a:spcBef>
              <a:spcAft>
                <a:spcPts val="300"/>
              </a:spcAft>
            </a:pPr>
            <a:r>
              <a:rPr lang="en-US" sz="2000" b="1" dirty="0"/>
              <a:t>Market Impact</a:t>
            </a:r>
            <a:r>
              <a:rPr lang="en-US" sz="2000" dirty="0"/>
              <a:t>: </a:t>
            </a:r>
            <a:r>
              <a:rPr lang="en-US" sz="2000" dirty="0" smtClean="0"/>
              <a:t>RTM</a:t>
            </a:r>
          </a:p>
          <a:p>
            <a:pPr lvl="1" algn="just">
              <a:spcBef>
                <a:spcPts val="600"/>
              </a:spcBef>
              <a:spcAft>
                <a:spcPts val="300"/>
              </a:spcAft>
            </a:pPr>
            <a:r>
              <a:rPr lang="en-US" sz="1600" dirty="0"/>
              <a:t>SCED </a:t>
            </a:r>
            <a:r>
              <a:rPr lang="en-US" sz="1600" dirty="0" smtClean="0"/>
              <a:t>dispatch was </a:t>
            </a:r>
            <a:r>
              <a:rPr lang="en-US" sz="1600" dirty="0"/>
              <a:t>not impacted. SCED uses Resource Shift Factors rather than Electrical Bus Shift </a:t>
            </a:r>
            <a:r>
              <a:rPr lang="en-US" sz="1600" dirty="0" smtClean="0"/>
              <a:t>Factors; Resource </a:t>
            </a:r>
            <a:r>
              <a:rPr lang="en-US" sz="1600" dirty="0"/>
              <a:t>Shift Factors were not impacted by the error.</a:t>
            </a:r>
          </a:p>
          <a:p>
            <a:pPr lvl="1" algn="just">
              <a:spcBef>
                <a:spcPts val="600"/>
              </a:spcBef>
              <a:spcAft>
                <a:spcPts val="300"/>
              </a:spcAft>
            </a:pPr>
            <a:r>
              <a:rPr lang="en-US" sz="1600" dirty="0" smtClean="0"/>
              <a:t>However, RTM prices </a:t>
            </a:r>
            <a:r>
              <a:rPr lang="en-US" sz="1600" dirty="0"/>
              <a:t>(Real-Time Settlement Point Prices (RTSPPs) and Real-Time Price for Energy Metered for Resources (</a:t>
            </a:r>
            <a:r>
              <a:rPr lang="en-US" sz="1600" dirty="0" smtClean="0"/>
              <a:t>RTRMPRs)) were impacted for Operating Days (ODs) 10/16/2019 – 10/21/2019. </a:t>
            </a:r>
          </a:p>
          <a:p>
            <a:pPr lvl="1" algn="just">
              <a:spcBef>
                <a:spcPts val="600"/>
              </a:spcBef>
              <a:spcAft>
                <a:spcPts val="300"/>
              </a:spcAft>
            </a:pPr>
            <a:endParaRPr lang="en-US" sz="1600" b="1" dirty="0"/>
          </a:p>
          <a:p>
            <a:pPr algn="just">
              <a:spcBef>
                <a:spcPts val="600"/>
              </a:spcBef>
              <a:spcAft>
                <a:spcPts val="300"/>
              </a:spcAft>
            </a:pPr>
            <a:r>
              <a:rPr lang="en-US" sz="2000" b="1" dirty="0" smtClean="0"/>
              <a:t>Pricing Impact</a:t>
            </a:r>
            <a:endParaRPr lang="en-US" sz="2000" dirty="0" smtClean="0"/>
          </a:p>
          <a:p>
            <a:pPr lvl="1" algn="just">
              <a:spcBef>
                <a:spcPts val="600"/>
              </a:spcBef>
              <a:spcAft>
                <a:spcPts val="300"/>
              </a:spcAft>
            </a:pPr>
            <a:r>
              <a:rPr lang="en-US" sz="1600" dirty="0" smtClean="0"/>
              <a:t>ERCOT </a:t>
            </a:r>
            <a:r>
              <a:rPr lang="en-US" sz="1600" dirty="0"/>
              <a:t>determined this issue impacted the RTM prices for the </a:t>
            </a:r>
            <a:r>
              <a:rPr lang="en-US" sz="1600" dirty="0" smtClean="0"/>
              <a:t>ODs. </a:t>
            </a:r>
          </a:p>
          <a:p>
            <a:pPr lvl="2" algn="just">
              <a:spcBef>
                <a:spcPts val="600"/>
              </a:spcBef>
              <a:spcAft>
                <a:spcPts val="300"/>
              </a:spcAft>
            </a:pPr>
            <a:r>
              <a:rPr lang="en-US" sz="1600" b="1" dirty="0" smtClean="0"/>
              <a:t>ODs 10/16/19 – 10/20/19 – Board Review (December 2019)</a:t>
            </a:r>
          </a:p>
          <a:p>
            <a:pPr marL="1141413" lvl="2" indent="0" algn="just">
              <a:spcBef>
                <a:spcPts val="600"/>
              </a:spcBef>
              <a:spcAft>
                <a:spcPts val="300"/>
              </a:spcAft>
              <a:buNone/>
            </a:pPr>
            <a:r>
              <a:rPr lang="en-US" sz="1400" dirty="0"/>
              <a:t>ERCOT will seek ERCOT Board Review (at its December 2019 meeting) of RTM prices in need of correction, in accordance with ERCOT Protocol Section 6.3(6</a:t>
            </a:r>
            <a:r>
              <a:rPr lang="en-US" sz="1400" dirty="0" smtClean="0"/>
              <a:t>).</a:t>
            </a:r>
          </a:p>
          <a:p>
            <a:pPr lvl="2" algn="just">
              <a:spcBef>
                <a:spcPts val="600"/>
              </a:spcBef>
              <a:spcAft>
                <a:spcPts val="300"/>
              </a:spcAft>
            </a:pPr>
            <a:r>
              <a:rPr lang="en-US" sz="1600" b="1" dirty="0" smtClean="0"/>
              <a:t>OD 10/21/19 – </a:t>
            </a:r>
            <a:r>
              <a:rPr lang="en-US" sz="1600" b="1" dirty="0"/>
              <a:t>ERCOT Price Correction</a:t>
            </a:r>
          </a:p>
          <a:p>
            <a:pPr marL="1141413" lvl="3" indent="0" algn="just">
              <a:spcBef>
                <a:spcPts val="600"/>
              </a:spcBef>
              <a:spcAft>
                <a:spcPts val="300"/>
              </a:spcAft>
              <a:buNone/>
            </a:pPr>
            <a:r>
              <a:rPr lang="en-US" sz="1400" dirty="0"/>
              <a:t>ERCOT corrected prices for </a:t>
            </a:r>
            <a:r>
              <a:rPr lang="en-US" sz="1400" dirty="0" smtClean="0"/>
              <a:t>OD 10/21/2019, </a:t>
            </a:r>
            <a:r>
              <a:rPr lang="en-US" sz="1400" dirty="0"/>
              <a:t>before prices were final, in accordance with Protocol Section 6.3(5).</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24446319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Potential Price Correction (Board Review)</a:t>
            </a:r>
            <a:endParaRPr lang="en-US" sz="2600" dirty="0"/>
          </a:p>
        </p:txBody>
      </p:sp>
      <p:sp>
        <p:nvSpPr>
          <p:cNvPr id="3" name="Content Placeholder 2"/>
          <p:cNvSpPr>
            <a:spLocks noGrp="1"/>
          </p:cNvSpPr>
          <p:nvPr>
            <p:ph idx="1"/>
          </p:nvPr>
        </p:nvSpPr>
        <p:spPr>
          <a:xfrm>
            <a:off x="304800" y="1066800"/>
            <a:ext cx="8534400" cy="4976021"/>
          </a:xfrm>
        </p:spPr>
        <p:txBody>
          <a:bodyPr/>
          <a:lstStyle/>
          <a:p>
            <a:pPr algn="just">
              <a:spcBef>
                <a:spcPts val="600"/>
              </a:spcBef>
              <a:spcAft>
                <a:spcPts val="600"/>
              </a:spcAft>
            </a:pPr>
            <a:r>
              <a:rPr lang="en-US" sz="2000" dirty="0" smtClean="0"/>
              <a:t>Market:  RTM</a:t>
            </a:r>
          </a:p>
          <a:p>
            <a:pPr algn="just">
              <a:spcBef>
                <a:spcPts val="600"/>
              </a:spcBef>
              <a:spcAft>
                <a:spcPts val="600"/>
              </a:spcAft>
            </a:pPr>
            <a:r>
              <a:rPr lang="en-US" sz="2000" dirty="0" smtClean="0"/>
              <a:t>Impacted ODs: 10/16/19 – 10/20/19</a:t>
            </a:r>
          </a:p>
          <a:p>
            <a:pPr algn="just">
              <a:spcBef>
                <a:spcPts val="600"/>
              </a:spcBef>
              <a:spcAft>
                <a:spcPts val="600"/>
              </a:spcAft>
            </a:pPr>
            <a:r>
              <a:rPr lang="en-US" sz="2000" dirty="0" smtClean="0"/>
              <a:t>Price Correction Methodology: ERCOT reran the SCED LMP calculation with corrected Electrical Bus </a:t>
            </a:r>
            <a:r>
              <a:rPr lang="en-US" sz="2000" dirty="0"/>
              <a:t>Shift </a:t>
            </a:r>
            <a:r>
              <a:rPr lang="en-US" sz="2000" dirty="0" smtClean="0"/>
              <a:t>Factors, and then recalculate</a:t>
            </a:r>
            <a:r>
              <a:rPr lang="en-US" sz="2000" dirty="0"/>
              <a:t>d</a:t>
            </a:r>
            <a:r>
              <a:rPr lang="en-US" sz="2000" dirty="0" smtClean="0"/>
              <a:t> RTSPPs and RTRMPRs.</a:t>
            </a:r>
          </a:p>
          <a:p>
            <a:pPr algn="just">
              <a:spcBef>
                <a:spcPts val="600"/>
              </a:spcBef>
              <a:spcAft>
                <a:spcPts val="600"/>
              </a:spcAft>
            </a:pPr>
            <a:r>
              <a:rPr lang="en-US" sz="2000" dirty="0" smtClean="0"/>
              <a:t>Estimated Impact: The following slides include a summary of ERCOT’s preliminary study; this data is subject to change. Final data and detailed study results will be included in Board materials prior to the December Board meeting.</a:t>
            </a:r>
          </a:p>
          <a:p>
            <a:pPr algn="just">
              <a:spcBef>
                <a:spcPts val="600"/>
              </a:spcBef>
              <a:spcAft>
                <a:spcPts val="600"/>
              </a:spcAft>
            </a:pPr>
            <a:endParaRPr lang="en-US" sz="2000" dirty="0"/>
          </a:p>
          <a:p>
            <a:pPr algn="just">
              <a:spcBef>
                <a:spcPts val="600"/>
              </a:spcBef>
              <a:spcAft>
                <a:spcPts val="600"/>
              </a:spcAft>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6253757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84"/>
            <a:ext cx="8458200" cy="518318"/>
          </a:xfrm>
        </p:spPr>
        <p:txBody>
          <a:bodyPr/>
          <a:lstStyle/>
          <a:p>
            <a:r>
              <a:rPr lang="en-US" sz="2600" dirty="0"/>
              <a:t>Potential </a:t>
            </a:r>
            <a:r>
              <a:rPr lang="en-US" sz="2600" dirty="0" smtClean="0"/>
              <a:t>Price Correction (Board Review) </a:t>
            </a:r>
            <a:br>
              <a:rPr lang="en-US" sz="2600" dirty="0" smtClean="0"/>
            </a:br>
            <a:r>
              <a:rPr lang="en-US" sz="2600" dirty="0" smtClean="0"/>
              <a:t>Summary of Price Impacts</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3" name="TextBox 2"/>
          <p:cNvSpPr txBox="1"/>
          <p:nvPr/>
        </p:nvSpPr>
        <p:spPr>
          <a:xfrm>
            <a:off x="533400" y="5841554"/>
            <a:ext cx="8305800" cy="276999"/>
          </a:xfrm>
          <a:prstGeom prst="rect">
            <a:avLst/>
          </a:prstGeom>
          <a:noFill/>
        </p:spPr>
        <p:txBody>
          <a:bodyPr wrap="square" rtlCol="0">
            <a:spAutoFit/>
          </a:bodyPr>
          <a:lstStyle/>
          <a:p>
            <a:pPr algn="ctr"/>
            <a:r>
              <a:rPr lang="en-US" sz="1200" dirty="0" smtClean="0">
                <a:solidFill>
                  <a:schemeClr val="tx2"/>
                </a:solidFill>
              </a:rPr>
              <a:t>* For 10/21/19, corrected RTM prices were posted prior to becoming final.</a:t>
            </a:r>
            <a:endParaRPr lang="en-US" sz="1200" dirty="0">
              <a:solidFill>
                <a:schemeClr val="tx2"/>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862828517"/>
              </p:ext>
            </p:extLst>
          </p:nvPr>
        </p:nvGraphicFramePr>
        <p:xfrm>
          <a:off x="190499" y="1373553"/>
          <a:ext cx="8839202" cy="3135600"/>
        </p:xfrm>
        <a:graphic>
          <a:graphicData uri="http://schemas.openxmlformats.org/drawingml/2006/table">
            <a:tbl>
              <a:tblPr>
                <a:tableStyleId>{073A0DAA-6AF3-43AB-8588-CEC1D06C72B9}</a:tableStyleId>
              </a:tblPr>
              <a:tblGrid>
                <a:gridCol w="910023"/>
                <a:gridCol w="1341087"/>
                <a:gridCol w="941156"/>
                <a:gridCol w="941156"/>
                <a:gridCol w="941156"/>
                <a:gridCol w="941156"/>
                <a:gridCol w="941156"/>
                <a:gridCol w="941156"/>
                <a:gridCol w="941156"/>
              </a:tblGrid>
              <a:tr h="611277">
                <a:tc rowSpan="2">
                  <a:txBody>
                    <a:bodyPr/>
                    <a:lstStyle/>
                    <a:p>
                      <a:pPr algn="ctr" rtl="0" fontAlgn="ctr">
                        <a:lnSpc>
                          <a:spcPct val="100000"/>
                        </a:lnSpc>
                      </a:pPr>
                      <a:r>
                        <a:rPr lang="en-US" sz="1400" b="1" u="none" strike="noStrike" dirty="0">
                          <a:effectLst/>
                        </a:rPr>
                        <a:t>OD</a:t>
                      </a:r>
                      <a:endParaRPr lang="en-US" sz="1400" b="1" i="0" u="none" strike="noStrike" dirty="0">
                        <a:solidFill>
                          <a:srgbClr val="000000"/>
                        </a:solidFill>
                        <a:effectLst/>
                        <a:latin typeface="Arial" panose="020B0604020202020204" pitchFamily="34" charset="0"/>
                      </a:endParaRPr>
                    </a:p>
                  </a:txBody>
                  <a:tcPr marL="6422" marR="6422" marT="6422" marB="0" anchor="ctr"/>
                </a:tc>
                <a:tc rowSpan="2">
                  <a:txBody>
                    <a:bodyPr/>
                    <a:lstStyle/>
                    <a:p>
                      <a:pPr algn="ctr" rtl="0" fontAlgn="ctr">
                        <a:lnSpc>
                          <a:spcPct val="100000"/>
                        </a:lnSpc>
                      </a:pPr>
                      <a:r>
                        <a:rPr lang="en-US" sz="1400" b="1" u="none" strike="noStrike" dirty="0" smtClean="0">
                          <a:effectLst/>
                        </a:rPr>
                        <a:t>Impacted</a:t>
                      </a:r>
                      <a:r>
                        <a:rPr lang="en-US" sz="1400" b="1" u="none" strike="noStrike" baseline="0" dirty="0" smtClean="0">
                          <a:effectLst/>
                        </a:rPr>
                        <a:t> 15-minute Settlement Intervals</a:t>
                      </a:r>
                      <a:endParaRPr lang="en-US" sz="1400" b="1" i="0" u="none" strike="noStrike" dirty="0">
                        <a:solidFill>
                          <a:srgbClr val="000000"/>
                        </a:solidFill>
                        <a:effectLst/>
                        <a:latin typeface="Arial" panose="020B0604020202020204" pitchFamily="34" charset="0"/>
                      </a:endParaRPr>
                    </a:p>
                  </a:txBody>
                  <a:tcPr marL="6422" marR="6422" marT="6422" marB="0" anchor="ctr"/>
                </a:tc>
                <a:tc gridSpan="7">
                  <a:txBody>
                    <a:bodyPr/>
                    <a:lstStyle/>
                    <a:p>
                      <a:pPr algn="ctr" fontAlgn="ctr">
                        <a:lnSpc>
                          <a:spcPct val="100000"/>
                        </a:lnSpc>
                      </a:pPr>
                      <a:r>
                        <a:rPr lang="en-US" sz="1400" b="1" u="none" strike="noStrike" dirty="0">
                          <a:effectLst/>
                        </a:rPr>
                        <a:t>Count of Changes in Price for </a:t>
                      </a:r>
                      <a:r>
                        <a:rPr lang="en-US" sz="1400" b="1" u="none" strike="noStrike" dirty="0" smtClean="0">
                          <a:effectLst/>
                        </a:rPr>
                        <a:t>the 4 </a:t>
                      </a:r>
                      <a:r>
                        <a:rPr lang="en-US" sz="1400" b="1" u="none" strike="noStrike" dirty="0">
                          <a:effectLst/>
                        </a:rPr>
                        <a:t>Hubs and 4 Competitive Load Zones </a:t>
                      </a:r>
                      <a:endParaRPr lang="en-US" sz="1400" b="1" u="none" strike="noStrike" dirty="0" smtClean="0">
                        <a:effectLst/>
                      </a:endParaRPr>
                    </a:p>
                    <a:p>
                      <a:pPr algn="ctr" fontAlgn="ctr">
                        <a:lnSpc>
                          <a:spcPct val="100000"/>
                        </a:lnSpc>
                      </a:pPr>
                      <a:r>
                        <a:rPr lang="en-US" sz="1400" b="1" u="none" strike="noStrike" dirty="0" smtClean="0">
                          <a:effectLst/>
                        </a:rPr>
                        <a:t>across </a:t>
                      </a:r>
                      <a:r>
                        <a:rPr lang="en-US" sz="1400" b="1" u="none" strike="noStrike" dirty="0">
                          <a:effectLst/>
                        </a:rPr>
                        <a:t>a</a:t>
                      </a:r>
                      <a:r>
                        <a:rPr lang="en-US" sz="1400" b="1" u="none" strike="noStrike" dirty="0" smtClean="0">
                          <a:effectLst/>
                        </a:rPr>
                        <a:t>ll </a:t>
                      </a:r>
                      <a:r>
                        <a:rPr lang="en-US" sz="1400" b="1" u="none" strike="noStrike" baseline="0" dirty="0" smtClean="0">
                          <a:effectLst/>
                        </a:rPr>
                        <a:t>15-minute Settlement Intervals</a:t>
                      </a:r>
                      <a:r>
                        <a:rPr lang="en-US" sz="1400" b="1" u="none" strike="noStrike" dirty="0" smtClean="0">
                          <a:effectLst/>
                        </a:rPr>
                        <a:t> </a:t>
                      </a:r>
                      <a:r>
                        <a:rPr lang="en-US" sz="1400" b="1" u="none" strike="noStrike" dirty="0">
                          <a:effectLst/>
                        </a:rPr>
                        <a:t>of the </a:t>
                      </a:r>
                      <a:r>
                        <a:rPr lang="en-US" sz="1400" b="1" u="none" strike="noStrike" dirty="0" smtClean="0">
                          <a:effectLst/>
                        </a:rPr>
                        <a:t>Affected</a:t>
                      </a:r>
                      <a:r>
                        <a:rPr lang="en-US" sz="1400" b="1" u="none" strike="noStrike" baseline="0" dirty="0" smtClean="0">
                          <a:effectLst/>
                        </a:rPr>
                        <a:t> </a:t>
                      </a:r>
                      <a:r>
                        <a:rPr lang="en-US" sz="1400" b="1" u="none" strike="noStrike" dirty="0" smtClean="0">
                          <a:effectLst/>
                        </a:rPr>
                        <a:t>ODs</a:t>
                      </a:r>
                      <a:endParaRPr lang="en-US" sz="1400" b="1" i="0" u="none" strike="noStrike" dirty="0">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6933">
                <a:tc vMerge="1">
                  <a:txBody>
                    <a:bodyPr/>
                    <a:lstStyle/>
                    <a:p>
                      <a:endParaRPr lang="en-US"/>
                    </a:p>
                  </a:txBody>
                  <a:tcPr/>
                </a:tc>
                <a:tc vMerge="1">
                  <a:txBody>
                    <a:bodyPr/>
                    <a:lstStyle/>
                    <a:p>
                      <a:endParaRPr lang="en-US"/>
                    </a:p>
                  </a:txBody>
                  <a:tcPr/>
                </a:tc>
                <a:tc>
                  <a:txBody>
                    <a:bodyPr/>
                    <a:lstStyle/>
                    <a:p>
                      <a:pPr algn="ctr" fontAlgn="ctr">
                        <a:lnSpc>
                          <a:spcPct val="100000"/>
                        </a:lnSpc>
                      </a:pPr>
                      <a:r>
                        <a:rPr lang="en-US" sz="1050" b="1" u="none" strike="noStrike" dirty="0">
                          <a:effectLst/>
                        </a:rPr>
                        <a:t>&lt;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b="1" u="none" strike="noStrike" dirty="0">
                          <a:effectLst/>
                        </a:rPr>
                        <a:t>&gt;= -$10/MWh </a:t>
                      </a:r>
                      <a:br>
                        <a:rPr lang="en-US" sz="1050" b="1" u="none" strike="noStrike" dirty="0">
                          <a:effectLst/>
                        </a:rPr>
                      </a:br>
                      <a:r>
                        <a:rPr lang="en-US" sz="1050" b="1"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b="1" u="none" strike="noStrike" dirty="0">
                          <a:effectLst/>
                        </a:rPr>
                        <a:t>&gt;= -$1/MWh </a:t>
                      </a:r>
                      <a:br>
                        <a:rPr lang="en-US" sz="1050" b="1" u="none" strike="noStrike" dirty="0">
                          <a:effectLst/>
                        </a:rPr>
                      </a:br>
                      <a:r>
                        <a:rPr lang="en-US" sz="1050" b="1" u="none" strike="noStrike" dirty="0">
                          <a:effectLst/>
                        </a:rPr>
                        <a:t>&amp; &lt; -$0.1/MWh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b="1" u="none" strike="noStrike" dirty="0">
                          <a:effectLst/>
                        </a:rPr>
                        <a:t>&gt;= -$0.1/MWh </a:t>
                      </a:r>
                      <a:br>
                        <a:rPr lang="en-US" sz="1050" b="1" u="none" strike="noStrike" dirty="0">
                          <a:effectLst/>
                        </a:rPr>
                      </a:br>
                      <a:r>
                        <a:rPr lang="en-US" sz="1050" b="1" u="none" strike="noStrike" dirty="0">
                          <a:effectLst/>
                        </a:rPr>
                        <a:t>&amp; &lt; $0.1/MWh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b="1" u="none" strike="noStrike" dirty="0">
                          <a:effectLst/>
                        </a:rPr>
                        <a:t>&gt;= $0.1/MWh </a:t>
                      </a:r>
                      <a:br>
                        <a:rPr lang="en-US" sz="1050" b="1" u="none" strike="noStrike" dirty="0">
                          <a:effectLst/>
                        </a:rPr>
                      </a:br>
                      <a:r>
                        <a:rPr lang="en-US" sz="1050" b="1"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b="1" u="none" strike="noStrike" dirty="0">
                          <a:effectLst/>
                        </a:rPr>
                        <a:t>&gt;= $1/MWh </a:t>
                      </a:r>
                      <a:br>
                        <a:rPr lang="en-US" sz="1050" b="1" u="none" strike="noStrike" dirty="0">
                          <a:effectLst/>
                        </a:rPr>
                      </a:br>
                      <a:r>
                        <a:rPr lang="en-US" sz="1050" b="1" u="none" strike="noStrike" dirty="0">
                          <a:effectLst/>
                        </a:rPr>
                        <a:t>&amp; &lt;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b="1" u="none" strike="noStrike" dirty="0">
                          <a:effectLst/>
                        </a:rPr>
                        <a:t>&gt;= $10/MWh</a:t>
                      </a:r>
                      <a:endParaRPr lang="en-US" sz="1050" b="1" i="0" u="none" strike="noStrike" dirty="0">
                        <a:solidFill>
                          <a:srgbClr val="000000"/>
                        </a:solidFill>
                        <a:effectLst/>
                        <a:latin typeface="Arial" panose="020B0604020202020204" pitchFamily="34" charset="0"/>
                      </a:endParaRPr>
                    </a:p>
                  </a:txBody>
                  <a:tcPr marL="6422" marR="6422" marT="6422" marB="0" anchor="ctr"/>
                </a:tc>
              </a:tr>
              <a:tr h="216628">
                <a:tc>
                  <a:txBody>
                    <a:bodyPr/>
                    <a:lstStyle/>
                    <a:p>
                      <a:pPr algn="ctr" rtl="0" fontAlgn="ctr">
                        <a:lnSpc>
                          <a:spcPct val="150000"/>
                        </a:lnSpc>
                      </a:pPr>
                      <a:r>
                        <a:rPr lang="en-US" sz="1400" u="none" strike="noStrike" dirty="0" smtClean="0">
                          <a:solidFill>
                            <a:schemeClr val="bg1"/>
                          </a:solidFill>
                          <a:effectLst/>
                        </a:rPr>
                        <a:t>10/16/19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b">
                        <a:lnSpc>
                          <a:spcPct val="150000"/>
                        </a:lnSpc>
                      </a:pPr>
                      <a:r>
                        <a:rPr lang="en-US" sz="1400" b="0" i="0" u="none" strike="noStrike" dirty="0">
                          <a:solidFill>
                            <a:schemeClr val="bg1"/>
                          </a:solidFill>
                          <a:effectLst/>
                          <a:latin typeface="+mj-lt"/>
                        </a:rPr>
                        <a:t>20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3</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16</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19</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a:t>
                      </a:r>
                    </a:p>
                  </a:txBody>
                  <a:tcPr marL="9525" marR="9525" marT="9525" marB="0" anchor="b">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10/17/19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41</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32</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69</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12</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4</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a:t>
                      </a:r>
                    </a:p>
                  </a:txBody>
                  <a:tcPr marL="9525" marR="9525" marT="9525" marB="0" anchor="b">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10/18/19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96</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33</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219</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62</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12</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6</a:t>
                      </a:r>
                    </a:p>
                  </a:txBody>
                  <a:tcPr marL="9525" marR="9525" marT="9525" marB="0" anchor="b">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10/19/19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89</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33</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136</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56</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17</a:t>
                      </a:r>
                    </a:p>
                  </a:txBody>
                  <a:tcPr marL="9525" marR="9525" marT="9525" marB="0" anchor="b">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10/20/19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95</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0</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11</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194</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117</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23</a:t>
                      </a:r>
                    </a:p>
                  </a:txBody>
                  <a:tcPr marL="9525" marR="9525" marT="9525" marB="0" anchor="b">
                    <a:solidFill>
                      <a:schemeClr val="accent1"/>
                    </a:solidFill>
                  </a:tcPr>
                </a:tc>
                <a:tc>
                  <a:txBody>
                    <a:bodyPr/>
                    <a:lstStyle/>
                    <a:p>
                      <a:pPr algn="ctr" fontAlgn="b">
                        <a:lnSpc>
                          <a:spcPct val="150000"/>
                        </a:lnSpc>
                      </a:pPr>
                      <a:r>
                        <a:rPr lang="en-US" sz="1400" b="0" i="0" u="none" strike="noStrike" kern="1200" dirty="0">
                          <a:solidFill>
                            <a:schemeClr val="bg1"/>
                          </a:solidFill>
                          <a:effectLst/>
                          <a:latin typeface="+mj-lt"/>
                          <a:ea typeface="+mn-ea"/>
                          <a:cs typeface="+mn-cs"/>
                        </a:rPr>
                        <a:t>3</a:t>
                      </a:r>
                    </a:p>
                  </a:txBody>
                  <a:tcPr marL="9525" marR="9525" marT="9525" marB="0" anchor="b">
                    <a:solidFill>
                      <a:schemeClr val="accent1"/>
                    </a:solidFill>
                  </a:tcPr>
                </a:tc>
              </a:tr>
              <a:tr h="216628">
                <a:tc>
                  <a:txBody>
                    <a:bodyPr/>
                    <a:lstStyle/>
                    <a:p>
                      <a:pPr algn="ctr" rtl="0" fontAlgn="ctr">
                        <a:lnSpc>
                          <a:spcPct val="150000"/>
                        </a:lnSpc>
                      </a:pPr>
                      <a:r>
                        <a:rPr lang="en-US" sz="1400" u="none" strike="noStrike" dirty="0" smtClean="0">
                          <a:effectLst/>
                        </a:rPr>
                        <a:t>10/21/19 *</a:t>
                      </a:r>
                      <a:endParaRPr lang="en-US" sz="1400" b="0" i="0" u="none" strike="noStrike" dirty="0">
                        <a:solidFill>
                          <a:srgbClr val="000000"/>
                        </a:solidFill>
                        <a:effectLst/>
                        <a:latin typeface="Arial" panose="020B0604020202020204" pitchFamily="34" charset="0"/>
                      </a:endParaRPr>
                    </a:p>
                  </a:txBody>
                  <a:tcPr marL="6422" marR="6422" marT="6422" marB="0" anchor="ctr"/>
                </a:tc>
                <a:tc>
                  <a:txBody>
                    <a:bodyPr/>
                    <a:lstStyle/>
                    <a:p>
                      <a:pPr algn="ctr" rtl="0" fontAlgn="ctr">
                        <a:lnSpc>
                          <a:spcPct val="150000"/>
                        </a:lnSpc>
                      </a:pPr>
                      <a:r>
                        <a:rPr lang="en-US" sz="1400" b="0" i="0" u="none" strike="noStrike" dirty="0" smtClean="0">
                          <a:solidFill>
                            <a:schemeClr val="tx1"/>
                          </a:solidFill>
                          <a:effectLst/>
                          <a:latin typeface="+mn-lt"/>
                        </a:rPr>
                        <a:t>71</a:t>
                      </a:r>
                      <a:endParaRPr lang="en-US" sz="1400" b="0" i="0" u="none" strike="noStrike" dirty="0">
                        <a:solidFill>
                          <a:schemeClr val="tx1"/>
                        </a:solidFill>
                        <a:effectLst/>
                        <a:latin typeface="Arial" panose="020B0604020202020204" pitchFamily="34" charset="0"/>
                      </a:endParaRPr>
                    </a:p>
                  </a:txBody>
                  <a:tcPr marL="6422" marR="6422" marT="6422" marB="0" anchor="ctr"/>
                </a:tc>
                <a:tc>
                  <a:txBody>
                    <a:bodyPr/>
                    <a:lstStyle/>
                    <a:p>
                      <a:pPr algn="ctr" fontAlgn="b">
                        <a:lnSpc>
                          <a:spcPct val="150000"/>
                        </a:lnSpc>
                      </a:pPr>
                      <a:r>
                        <a:rPr lang="en-US" sz="1400" b="0" i="0" u="none" strike="noStrike" kern="1200" dirty="0">
                          <a:solidFill>
                            <a:srgbClr val="000000"/>
                          </a:solidFill>
                          <a:effectLst/>
                          <a:latin typeface="+mj-lt"/>
                          <a:ea typeface="+mn-ea"/>
                          <a:cs typeface="+mn-cs"/>
                        </a:rPr>
                        <a:t>0</a:t>
                      </a:r>
                    </a:p>
                  </a:txBody>
                  <a:tcPr marL="9525" marR="9525" marT="9525" marB="0" anchor="b"/>
                </a:tc>
                <a:tc>
                  <a:txBody>
                    <a:bodyPr/>
                    <a:lstStyle/>
                    <a:p>
                      <a:pPr algn="ctr" fontAlgn="b">
                        <a:lnSpc>
                          <a:spcPct val="150000"/>
                        </a:lnSpc>
                      </a:pPr>
                      <a:r>
                        <a:rPr lang="en-US" sz="1400" b="0" i="0" u="none" strike="noStrike" kern="1200" dirty="0">
                          <a:solidFill>
                            <a:srgbClr val="000000"/>
                          </a:solidFill>
                          <a:effectLst/>
                          <a:latin typeface="+mj-lt"/>
                          <a:ea typeface="+mn-ea"/>
                          <a:cs typeface="+mn-cs"/>
                        </a:rPr>
                        <a:t>0</a:t>
                      </a:r>
                    </a:p>
                  </a:txBody>
                  <a:tcPr marL="9525" marR="9525" marT="9525" marB="0" anchor="b"/>
                </a:tc>
                <a:tc>
                  <a:txBody>
                    <a:bodyPr/>
                    <a:lstStyle/>
                    <a:p>
                      <a:pPr algn="ctr" fontAlgn="b">
                        <a:lnSpc>
                          <a:spcPct val="150000"/>
                        </a:lnSpc>
                      </a:pPr>
                      <a:r>
                        <a:rPr lang="en-US" sz="1400" b="0" i="0" u="none" strike="noStrike" kern="1200" dirty="0">
                          <a:solidFill>
                            <a:srgbClr val="000000"/>
                          </a:solidFill>
                          <a:effectLst/>
                          <a:latin typeface="+mj-lt"/>
                          <a:ea typeface="+mn-ea"/>
                          <a:cs typeface="+mn-cs"/>
                        </a:rPr>
                        <a:t>4</a:t>
                      </a:r>
                    </a:p>
                  </a:txBody>
                  <a:tcPr marL="9525" marR="9525" marT="9525" marB="0" anchor="b"/>
                </a:tc>
                <a:tc>
                  <a:txBody>
                    <a:bodyPr/>
                    <a:lstStyle/>
                    <a:p>
                      <a:pPr algn="ctr" fontAlgn="b">
                        <a:lnSpc>
                          <a:spcPct val="150000"/>
                        </a:lnSpc>
                      </a:pPr>
                      <a:r>
                        <a:rPr lang="en-US" sz="1400" b="0" i="0" u="none" strike="noStrike" kern="1200" dirty="0">
                          <a:solidFill>
                            <a:srgbClr val="000000"/>
                          </a:solidFill>
                          <a:effectLst/>
                          <a:latin typeface="+mj-lt"/>
                          <a:ea typeface="+mn-ea"/>
                          <a:cs typeface="+mn-cs"/>
                        </a:rPr>
                        <a:t>111</a:t>
                      </a:r>
                    </a:p>
                  </a:txBody>
                  <a:tcPr marL="9525" marR="9525" marT="9525" marB="0" anchor="b"/>
                </a:tc>
                <a:tc>
                  <a:txBody>
                    <a:bodyPr/>
                    <a:lstStyle/>
                    <a:p>
                      <a:pPr algn="ctr" fontAlgn="b">
                        <a:lnSpc>
                          <a:spcPct val="150000"/>
                        </a:lnSpc>
                      </a:pPr>
                      <a:r>
                        <a:rPr lang="en-US" sz="1400" b="0" i="0" u="none" strike="noStrike" kern="1200" dirty="0">
                          <a:solidFill>
                            <a:srgbClr val="000000"/>
                          </a:solidFill>
                          <a:effectLst/>
                          <a:latin typeface="+mj-lt"/>
                          <a:ea typeface="+mn-ea"/>
                          <a:cs typeface="+mn-cs"/>
                        </a:rPr>
                        <a:t>24</a:t>
                      </a:r>
                    </a:p>
                  </a:txBody>
                  <a:tcPr marL="9525" marR="9525" marT="9525" marB="0" anchor="b"/>
                </a:tc>
                <a:tc>
                  <a:txBody>
                    <a:bodyPr/>
                    <a:lstStyle/>
                    <a:p>
                      <a:pPr algn="ctr" fontAlgn="b">
                        <a:lnSpc>
                          <a:spcPct val="150000"/>
                        </a:lnSpc>
                      </a:pPr>
                      <a:r>
                        <a:rPr lang="en-US" sz="1400" b="0" i="0" u="none" strike="noStrike" kern="1200" dirty="0">
                          <a:solidFill>
                            <a:srgbClr val="000000"/>
                          </a:solidFill>
                          <a:effectLst/>
                          <a:latin typeface="+mj-lt"/>
                          <a:ea typeface="+mn-ea"/>
                          <a:cs typeface="+mn-cs"/>
                        </a:rPr>
                        <a:t>2</a:t>
                      </a:r>
                    </a:p>
                  </a:txBody>
                  <a:tcPr marL="9525" marR="9525" marT="9525" marB="0" anchor="b"/>
                </a:tc>
                <a:tc>
                  <a:txBody>
                    <a:bodyPr/>
                    <a:lstStyle/>
                    <a:p>
                      <a:pPr algn="ctr" fontAlgn="b">
                        <a:lnSpc>
                          <a:spcPct val="150000"/>
                        </a:lnSpc>
                      </a:pPr>
                      <a:r>
                        <a:rPr lang="en-US" sz="1400" b="0" i="0" u="none" strike="noStrike" kern="1200" dirty="0">
                          <a:solidFill>
                            <a:srgbClr val="000000"/>
                          </a:solidFill>
                          <a:effectLst/>
                          <a:latin typeface="+mj-lt"/>
                          <a:ea typeface="+mn-ea"/>
                          <a:cs typeface="+mn-cs"/>
                        </a:rPr>
                        <a:t>3</a:t>
                      </a:r>
                    </a:p>
                  </a:txBody>
                  <a:tcPr marL="9525" marR="9525" marT="9525" marB="0" anchor="b"/>
                </a:tc>
              </a:tr>
            </a:tbl>
          </a:graphicData>
        </a:graphic>
      </p:graphicFrame>
      <p:sp>
        <p:nvSpPr>
          <p:cNvPr id="5" name="Rectangle 4"/>
          <p:cNvSpPr/>
          <p:nvPr/>
        </p:nvSpPr>
        <p:spPr>
          <a:xfrm>
            <a:off x="990600" y="5564555"/>
            <a:ext cx="7772400" cy="276999"/>
          </a:xfrm>
          <a:prstGeom prst="rect">
            <a:avLst/>
          </a:prstGeom>
        </p:spPr>
        <p:txBody>
          <a:bodyPr wrap="square">
            <a:spAutoFit/>
          </a:bodyPr>
          <a:lstStyle/>
          <a:p>
            <a:r>
              <a:rPr lang="en-US" sz="1200" dirty="0">
                <a:solidFill>
                  <a:schemeClr val="tx2"/>
                </a:solidFill>
              </a:rPr>
              <a:t>Note: a positive value indicates that the corrected or proposed price is higher than the original price. </a:t>
            </a:r>
          </a:p>
        </p:txBody>
      </p:sp>
    </p:spTree>
    <p:extLst>
      <p:ext uri="{BB962C8B-B14F-4D97-AF65-F5344CB8AC3E}">
        <p14:creationId xmlns:p14="http://schemas.microsoft.com/office/powerpoint/2010/main" val="198845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84"/>
            <a:ext cx="8458200" cy="518318"/>
          </a:xfrm>
        </p:spPr>
        <p:txBody>
          <a:bodyPr/>
          <a:lstStyle/>
          <a:p>
            <a:r>
              <a:rPr lang="en-US" sz="2600" dirty="0"/>
              <a:t>Potential </a:t>
            </a:r>
            <a:r>
              <a:rPr lang="en-US" sz="2600" dirty="0" smtClean="0"/>
              <a:t>Price Correction (Board Review) </a:t>
            </a:r>
            <a:br>
              <a:rPr lang="en-US" sz="2600" dirty="0" smtClean="0"/>
            </a:br>
            <a:r>
              <a:rPr lang="en-US" sz="2600" dirty="0" smtClean="0"/>
              <a:t>Summary of Price Impacts</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3" name="TextBox 2"/>
          <p:cNvSpPr txBox="1"/>
          <p:nvPr/>
        </p:nvSpPr>
        <p:spPr>
          <a:xfrm>
            <a:off x="533400" y="5841554"/>
            <a:ext cx="8305800" cy="276999"/>
          </a:xfrm>
          <a:prstGeom prst="rect">
            <a:avLst/>
          </a:prstGeom>
          <a:noFill/>
        </p:spPr>
        <p:txBody>
          <a:bodyPr wrap="square" rtlCol="0">
            <a:spAutoFit/>
          </a:bodyPr>
          <a:lstStyle/>
          <a:p>
            <a:pPr algn="ctr"/>
            <a:r>
              <a:rPr lang="en-US" sz="1200" dirty="0" smtClean="0"/>
              <a:t>* </a:t>
            </a:r>
            <a:r>
              <a:rPr lang="en-US" sz="1200" dirty="0" smtClean="0">
                <a:solidFill>
                  <a:schemeClr val="tx2"/>
                </a:solidFill>
              </a:rPr>
              <a:t>For 10/21/19, corrected RTM prices were posted prior to becoming final</a:t>
            </a:r>
            <a:r>
              <a:rPr lang="en-US" sz="1200" dirty="0" smtClean="0"/>
              <a:t>.</a:t>
            </a:r>
            <a:endParaRPr lang="en-US" sz="1200" dirty="0"/>
          </a:p>
        </p:txBody>
      </p:sp>
      <p:graphicFrame>
        <p:nvGraphicFramePr>
          <p:cNvPr id="7" name="Table 6"/>
          <p:cNvGraphicFramePr>
            <a:graphicFrameLocks noGrp="1"/>
          </p:cNvGraphicFramePr>
          <p:nvPr>
            <p:extLst>
              <p:ext uri="{D42A27DB-BD31-4B8C-83A1-F6EECF244321}">
                <p14:modId xmlns:p14="http://schemas.microsoft.com/office/powerpoint/2010/main" val="3693285670"/>
              </p:ext>
            </p:extLst>
          </p:nvPr>
        </p:nvGraphicFramePr>
        <p:xfrm>
          <a:off x="381000" y="1828800"/>
          <a:ext cx="8305800" cy="2818634"/>
        </p:xfrm>
        <a:graphic>
          <a:graphicData uri="http://schemas.openxmlformats.org/drawingml/2006/table">
            <a:tbl>
              <a:tblPr>
                <a:tableStyleId>{073A0DAA-6AF3-43AB-8588-CEC1D06C72B9}</a:tableStyleId>
              </a:tblPr>
              <a:tblGrid>
                <a:gridCol w="1489477"/>
                <a:gridCol w="1855417"/>
                <a:gridCol w="1379506"/>
                <a:gridCol w="1828800"/>
                <a:gridCol w="1752600"/>
              </a:tblGrid>
              <a:tr h="338491">
                <a:tc>
                  <a:txBody>
                    <a:bodyPr/>
                    <a:lstStyle/>
                    <a:p>
                      <a:pPr algn="ctr" rtl="0" fontAlgn="ctr"/>
                      <a:r>
                        <a:rPr lang="en-US" sz="1400" b="1" u="none" strike="noStrike" dirty="0">
                          <a:effectLst/>
                        </a:rPr>
                        <a:t>OD</a:t>
                      </a:r>
                      <a:endParaRPr lang="en-US" sz="1400" b="1" i="0" u="none" strike="noStrike" dirty="0">
                        <a:solidFill>
                          <a:srgbClr val="000000"/>
                        </a:solidFill>
                        <a:effectLst/>
                        <a:latin typeface="Arial" panose="020B0604020202020204" pitchFamily="34" charset="0"/>
                      </a:endParaRPr>
                    </a:p>
                  </a:txBody>
                  <a:tcPr marL="6422" marR="6422" marT="6422" marB="0" anchor="ctr">
                    <a:lnT w="12700" cap="flat" cmpd="sng" algn="ctr">
                      <a:solidFill>
                        <a:schemeClr val="bg2"/>
                      </a:solidFill>
                      <a:prstDash val="solid"/>
                      <a:round/>
                      <a:headEnd type="none" w="med" len="med"/>
                      <a:tailEnd type="none" w="med" len="med"/>
                    </a:lnT>
                  </a:tcPr>
                </a:tc>
                <a:tc>
                  <a:txBody>
                    <a:bodyPr/>
                    <a:lstStyle/>
                    <a:p>
                      <a:pPr algn="ctr" rtl="0" fontAlgn="ctr"/>
                      <a:r>
                        <a:rPr lang="en-US" sz="1400" b="1" u="none" strike="noStrike" dirty="0" smtClean="0">
                          <a:effectLst/>
                        </a:rPr>
                        <a:t>Number of</a:t>
                      </a:r>
                      <a:r>
                        <a:rPr lang="en-US" sz="1400" b="1" u="none" strike="noStrike" baseline="0" dirty="0" smtClean="0">
                          <a:effectLst/>
                        </a:rPr>
                        <a:t> Impacted Settlement Points</a:t>
                      </a:r>
                      <a:endParaRPr lang="en-US" sz="1400" b="1" i="0" u="none" strike="noStrike" dirty="0">
                        <a:solidFill>
                          <a:srgbClr val="000000"/>
                        </a:solidFill>
                        <a:effectLst/>
                        <a:latin typeface="Arial" panose="020B0604020202020204" pitchFamily="34" charset="0"/>
                      </a:endParaRPr>
                    </a:p>
                  </a:txBody>
                  <a:tcPr marL="6422" marR="6422" marT="6422" marB="0" anchor="ctr">
                    <a:lnT w="12700" cap="flat" cmpd="sng" algn="ctr">
                      <a:solidFill>
                        <a:schemeClr val="bg2"/>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kern="1200" dirty="0" smtClean="0">
                          <a:solidFill>
                            <a:schemeClr val="dk1"/>
                          </a:solidFill>
                          <a:effectLst/>
                          <a:latin typeface="+mn-lt"/>
                          <a:ea typeface="+mn-ea"/>
                          <a:cs typeface="+mn-cs"/>
                        </a:rPr>
                        <a:t>Number of Impacted EPS Meters</a:t>
                      </a:r>
                    </a:p>
                  </a:txBody>
                  <a:tcPr marL="6422" marR="6422" marT="6422" marB="0" anchor="ctr">
                    <a:lnT w="12700" cap="flat" cmpd="sng" algn="ctr">
                      <a:solidFill>
                        <a:schemeClr val="bg2"/>
                      </a:solidFill>
                      <a:prstDash val="solid"/>
                      <a:round/>
                      <a:headEnd type="none" w="med" len="med"/>
                      <a:tailEnd type="none" w="med" len="med"/>
                    </a:lnT>
                  </a:tcPr>
                </a:tc>
                <a:tc>
                  <a:txBody>
                    <a:bodyPr/>
                    <a:lstStyle/>
                    <a:p>
                      <a:pPr algn="ctr" fontAlgn="ctr"/>
                      <a:r>
                        <a:rPr lang="en-US" sz="1400" b="1" u="none" strike="noStrike" kern="1200" dirty="0" smtClean="0">
                          <a:solidFill>
                            <a:schemeClr val="dk1"/>
                          </a:solidFill>
                          <a:effectLst/>
                          <a:latin typeface="+mn-lt"/>
                          <a:ea typeface="+mn-ea"/>
                          <a:cs typeface="+mn-cs"/>
                        </a:rPr>
                        <a:t>Count of Changes in RTSPPs</a:t>
                      </a:r>
                    </a:p>
                    <a:p>
                      <a:pPr algn="ctr" fontAlgn="ctr"/>
                      <a:r>
                        <a:rPr lang="en-US" sz="1400" b="1" u="none" strike="noStrike" kern="1200" dirty="0" smtClean="0">
                          <a:solidFill>
                            <a:schemeClr val="dk1"/>
                          </a:solidFill>
                          <a:effectLst/>
                          <a:latin typeface="+mn-lt"/>
                          <a:ea typeface="+mn-ea"/>
                          <a:cs typeface="+mn-cs"/>
                        </a:rPr>
                        <a:t>across all Settlement Intervals</a:t>
                      </a:r>
                      <a:endParaRPr lang="en-US" sz="1400" dirty="0"/>
                    </a:p>
                  </a:txBody>
                  <a:tcPr marL="6422" marR="6422" marT="6422" marB="0" anchor="ctr">
                    <a:lnT w="12700" cap="flat" cmpd="sng" algn="ctr">
                      <a:solidFill>
                        <a:schemeClr val="bg2"/>
                      </a:solidFill>
                      <a:prstDash val="solid"/>
                      <a:round/>
                      <a:headEnd type="none" w="med" len="med"/>
                      <a:tailEnd type="none" w="med" len="med"/>
                    </a:lnT>
                  </a:tcPr>
                </a:tc>
                <a:tc>
                  <a:txBody>
                    <a:bodyPr/>
                    <a:lstStyle/>
                    <a:p>
                      <a:pPr algn="ctr" fontAlgn="ctr"/>
                      <a:r>
                        <a:rPr lang="en-US" sz="1400" b="1" u="none" strike="noStrike" kern="1200" dirty="0" smtClean="0">
                          <a:solidFill>
                            <a:schemeClr val="dk1"/>
                          </a:solidFill>
                          <a:effectLst/>
                          <a:latin typeface="+mn-lt"/>
                          <a:ea typeface="+mn-ea"/>
                          <a:cs typeface="+mn-cs"/>
                        </a:rPr>
                        <a:t>Count of Changes in RTRMPRs</a:t>
                      </a:r>
                    </a:p>
                    <a:p>
                      <a:pPr algn="ctr" fontAlgn="ctr"/>
                      <a:r>
                        <a:rPr lang="en-US" sz="1400" b="1" u="none" strike="noStrike" kern="1200" dirty="0" smtClean="0">
                          <a:solidFill>
                            <a:schemeClr val="dk1"/>
                          </a:solidFill>
                          <a:effectLst/>
                          <a:latin typeface="+mn-lt"/>
                          <a:ea typeface="+mn-ea"/>
                          <a:cs typeface="+mn-cs"/>
                        </a:rPr>
                        <a:t>across all Settlement Intervals</a:t>
                      </a:r>
                    </a:p>
                  </a:txBody>
                  <a:tcPr marL="6422" marR="6422" marT="6422" marB="0" anchor="ctr">
                    <a:lnT w="12700" cap="flat" cmpd="sng" algn="ctr">
                      <a:solidFill>
                        <a:schemeClr val="bg2"/>
                      </a:solidFill>
                      <a:prstDash val="solid"/>
                      <a:round/>
                      <a:headEnd type="none" w="med" len="med"/>
                      <a:tailEnd type="none" w="med" len="med"/>
                    </a:lnT>
                  </a:tcPr>
                </a:tc>
              </a:tr>
              <a:tr h="216628">
                <a:tc>
                  <a:txBody>
                    <a:bodyPr/>
                    <a:lstStyle/>
                    <a:p>
                      <a:pPr algn="ctr" rtl="0" fontAlgn="ctr">
                        <a:lnSpc>
                          <a:spcPct val="150000"/>
                        </a:lnSpc>
                      </a:pPr>
                      <a:r>
                        <a:rPr lang="en-US" sz="1400" u="none" strike="noStrike" dirty="0" smtClean="0">
                          <a:solidFill>
                            <a:schemeClr val="bg1"/>
                          </a:solidFill>
                          <a:effectLst/>
                        </a:rPr>
                        <a:t>10/16/19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u="none" strike="noStrike" dirty="0" smtClean="0">
                          <a:solidFill>
                            <a:schemeClr val="bg1"/>
                          </a:solidFill>
                          <a:effectLst/>
                        </a:rPr>
                        <a:t>4</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0</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91</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0</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10/17/19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u="none" strike="noStrike" dirty="0" smtClean="0">
                          <a:solidFill>
                            <a:schemeClr val="bg1"/>
                          </a:solidFill>
                          <a:effectLst/>
                        </a:rPr>
                        <a:t>8</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2</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marL="0" marR="0" algn="ctr">
                        <a:lnSpc>
                          <a:spcPct val="150000"/>
                        </a:lnSpc>
                        <a:spcBef>
                          <a:spcPts val="0"/>
                        </a:spcBef>
                        <a:spcAft>
                          <a:spcPts val="0"/>
                        </a:spcAft>
                      </a:pPr>
                      <a:r>
                        <a:rPr lang="en-US" sz="1400" u="none" strike="noStrike" kern="1200" dirty="0">
                          <a:solidFill>
                            <a:schemeClr val="bg1"/>
                          </a:solidFill>
                          <a:effectLst/>
                          <a:latin typeface="+mn-lt"/>
                          <a:ea typeface="+mn-ea"/>
                          <a:cs typeface="+mn-cs"/>
                        </a:rPr>
                        <a:t>235</a:t>
                      </a:r>
                    </a:p>
                  </a:txBody>
                  <a:tcPr marL="68580" marR="68580" marT="0" marB="0">
                    <a:solidFill>
                      <a:schemeClr val="accent1"/>
                    </a:solidFill>
                  </a:tcPr>
                </a:tc>
                <a:tc>
                  <a:txBody>
                    <a:bodyPr/>
                    <a:lstStyle/>
                    <a:p>
                      <a:pPr algn="ctr" fontAlgn="ctr">
                        <a:lnSpc>
                          <a:spcPct val="150000"/>
                        </a:lnSpc>
                      </a:pPr>
                      <a:r>
                        <a:rPr lang="en-US" sz="1400" u="none" strike="noStrike" dirty="0" smtClean="0">
                          <a:solidFill>
                            <a:schemeClr val="bg1"/>
                          </a:solidFill>
                          <a:effectLst/>
                        </a:rPr>
                        <a:t>78</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10/18/19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b="0" i="0" u="none" strike="noStrike" dirty="0">
                          <a:solidFill>
                            <a:schemeClr val="bg1"/>
                          </a:solidFill>
                          <a:effectLst/>
                          <a:latin typeface="+mn-lt"/>
                        </a:rPr>
                        <a:t>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u="none" strike="noStrike" dirty="0" smtClean="0">
                          <a:solidFill>
                            <a:schemeClr val="bg1"/>
                          </a:solidFill>
                          <a:effectLst/>
                        </a:rPr>
                        <a:t>3</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marL="0" marR="0" algn="ctr">
                        <a:lnSpc>
                          <a:spcPct val="150000"/>
                        </a:lnSpc>
                        <a:spcBef>
                          <a:spcPts val="0"/>
                        </a:spcBef>
                        <a:spcAft>
                          <a:spcPts val="0"/>
                        </a:spcAft>
                      </a:pPr>
                      <a:r>
                        <a:rPr lang="en-US" sz="1400" u="none" strike="noStrike" kern="1200" dirty="0">
                          <a:solidFill>
                            <a:schemeClr val="bg1"/>
                          </a:solidFill>
                          <a:effectLst/>
                          <a:latin typeface="+mn-lt"/>
                          <a:ea typeface="+mn-ea"/>
                          <a:cs typeface="+mn-cs"/>
                        </a:rPr>
                        <a:t>655</a:t>
                      </a:r>
                    </a:p>
                  </a:txBody>
                  <a:tcPr marL="68580" marR="68580" marT="0" marB="0">
                    <a:solidFill>
                      <a:schemeClr val="accent1"/>
                    </a:solidFill>
                  </a:tcPr>
                </a:tc>
                <a:tc>
                  <a:txBody>
                    <a:bodyPr/>
                    <a:lstStyle/>
                    <a:p>
                      <a:pPr algn="ctr" fontAlgn="ctr">
                        <a:lnSpc>
                          <a:spcPct val="150000"/>
                        </a:lnSpc>
                      </a:pPr>
                      <a:r>
                        <a:rPr lang="en-US" sz="1400" u="none" strike="noStrike" dirty="0" smtClean="0">
                          <a:solidFill>
                            <a:schemeClr val="bg1"/>
                          </a:solidFill>
                          <a:effectLst/>
                        </a:rPr>
                        <a:t>92</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10/19/19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u="none" strike="noStrike" dirty="0" smtClean="0">
                          <a:solidFill>
                            <a:schemeClr val="bg1"/>
                          </a:solidFill>
                          <a:effectLst/>
                        </a:rPr>
                        <a:t>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b="0" i="0" u="none" strike="noStrike" dirty="0" smtClean="0">
                          <a:solidFill>
                            <a:schemeClr val="bg1"/>
                          </a:solidFill>
                          <a:effectLst/>
                          <a:latin typeface="+mn-lt"/>
                        </a:rPr>
                        <a:t>1</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marL="0" marR="0" algn="ctr">
                        <a:lnSpc>
                          <a:spcPct val="150000"/>
                        </a:lnSpc>
                        <a:spcBef>
                          <a:spcPts val="0"/>
                        </a:spcBef>
                        <a:spcAft>
                          <a:spcPts val="0"/>
                        </a:spcAft>
                      </a:pPr>
                      <a:r>
                        <a:rPr lang="en-US" sz="1400" u="none" strike="noStrike" kern="1200" dirty="0">
                          <a:solidFill>
                            <a:schemeClr val="bg1"/>
                          </a:solidFill>
                          <a:effectLst/>
                          <a:latin typeface="+mn-lt"/>
                          <a:ea typeface="+mn-ea"/>
                          <a:cs typeface="+mn-cs"/>
                        </a:rPr>
                        <a:t>538</a:t>
                      </a:r>
                    </a:p>
                  </a:txBody>
                  <a:tcPr marL="68580" marR="68580" marT="0" marB="0">
                    <a:solidFill>
                      <a:schemeClr val="accent1"/>
                    </a:solidFill>
                  </a:tcPr>
                </a:tc>
                <a:tc>
                  <a:txBody>
                    <a:bodyPr/>
                    <a:lstStyle/>
                    <a:p>
                      <a:pPr algn="ctr" fontAlgn="ctr">
                        <a:lnSpc>
                          <a:spcPct val="150000"/>
                        </a:lnSpc>
                      </a:pPr>
                      <a:r>
                        <a:rPr lang="en-US" sz="1400" b="0" i="0" u="none" strike="noStrike" dirty="0" smtClean="0">
                          <a:solidFill>
                            <a:schemeClr val="bg1"/>
                          </a:solidFill>
                          <a:effectLst/>
                          <a:latin typeface="+mn-lt"/>
                        </a:rPr>
                        <a:t>43</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lnSpc>
                          <a:spcPct val="150000"/>
                        </a:lnSpc>
                      </a:pPr>
                      <a:r>
                        <a:rPr lang="en-US" sz="1400" u="none" strike="noStrike" dirty="0" smtClean="0">
                          <a:solidFill>
                            <a:schemeClr val="bg1"/>
                          </a:solidFill>
                          <a:effectLst/>
                        </a:rPr>
                        <a:t>10/20/19</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lnSpc>
                          <a:spcPct val="150000"/>
                        </a:lnSpc>
                      </a:pPr>
                      <a:r>
                        <a:rPr lang="en-US" sz="1400" u="none" strike="noStrike" dirty="0" smtClean="0">
                          <a:solidFill>
                            <a:schemeClr val="bg1"/>
                          </a:solidFill>
                          <a:effectLst/>
                        </a:rPr>
                        <a:t>10</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lnSpc>
                          <a:spcPct val="150000"/>
                        </a:lnSpc>
                      </a:pPr>
                      <a:r>
                        <a:rPr lang="en-US" sz="1400" b="0" i="0" u="none" strike="noStrike" dirty="0" smtClean="0">
                          <a:solidFill>
                            <a:schemeClr val="bg1"/>
                          </a:solidFill>
                          <a:effectLst/>
                          <a:latin typeface="+mn-lt"/>
                        </a:rPr>
                        <a:t>2</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marL="0" marR="0" algn="ctr">
                        <a:lnSpc>
                          <a:spcPct val="150000"/>
                        </a:lnSpc>
                        <a:spcBef>
                          <a:spcPts val="0"/>
                        </a:spcBef>
                        <a:spcAft>
                          <a:spcPts val="0"/>
                        </a:spcAft>
                      </a:pPr>
                      <a:r>
                        <a:rPr lang="en-US" sz="1400" u="none" strike="noStrike" kern="1200" dirty="0">
                          <a:solidFill>
                            <a:schemeClr val="bg1"/>
                          </a:solidFill>
                          <a:effectLst/>
                          <a:latin typeface="+mn-lt"/>
                          <a:ea typeface="+mn-ea"/>
                          <a:cs typeface="+mn-cs"/>
                        </a:rPr>
                        <a:t>717</a:t>
                      </a:r>
                    </a:p>
                  </a:txBody>
                  <a:tcPr marL="68580" marR="68580" marT="0" marB="0">
                    <a:solidFill>
                      <a:schemeClr val="accent1"/>
                    </a:solidFill>
                  </a:tcPr>
                </a:tc>
                <a:tc>
                  <a:txBody>
                    <a:bodyPr/>
                    <a:lstStyle/>
                    <a:p>
                      <a:pPr algn="ctr" fontAlgn="ctr">
                        <a:lnSpc>
                          <a:spcPct val="150000"/>
                        </a:lnSpc>
                      </a:pPr>
                      <a:r>
                        <a:rPr lang="en-US" sz="1400" b="0" i="0" u="none" strike="noStrike" dirty="0" smtClean="0">
                          <a:solidFill>
                            <a:schemeClr val="bg1"/>
                          </a:solidFill>
                          <a:effectLst/>
                          <a:latin typeface="+mn-lt"/>
                        </a:rPr>
                        <a:t>12</a:t>
                      </a:r>
                      <a:endParaRPr lang="en-US" sz="14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51028">
                <a:tc>
                  <a:txBody>
                    <a:bodyPr/>
                    <a:lstStyle/>
                    <a:p>
                      <a:pPr algn="ctr" rtl="0" fontAlgn="ctr">
                        <a:lnSpc>
                          <a:spcPct val="150000"/>
                        </a:lnSpc>
                      </a:pPr>
                      <a:r>
                        <a:rPr lang="en-US" sz="1400" u="none" strike="noStrike" dirty="0" smtClean="0">
                          <a:effectLst/>
                        </a:rPr>
                        <a:t>10/21/19 *</a:t>
                      </a:r>
                      <a:endParaRPr lang="en-US" sz="1400" b="0" i="0" u="none" strike="noStrike" dirty="0">
                        <a:solidFill>
                          <a:srgbClr val="000000"/>
                        </a:solidFill>
                        <a:effectLst/>
                        <a:latin typeface="Arial" panose="020B0604020202020204" pitchFamily="34" charset="0"/>
                      </a:endParaRPr>
                    </a:p>
                  </a:txBody>
                  <a:tcPr marL="6422" marR="6422" marT="6422" marB="0" anchor="ctr"/>
                </a:tc>
                <a:tc>
                  <a:txBody>
                    <a:bodyPr/>
                    <a:lstStyle/>
                    <a:p>
                      <a:pPr algn="ctr" rtl="0" fontAlgn="ctr">
                        <a:lnSpc>
                          <a:spcPct val="150000"/>
                        </a:lnSpc>
                      </a:pPr>
                      <a:r>
                        <a:rPr lang="en-US" sz="1400" b="0" i="0" u="none" strike="noStrike" dirty="0" smtClean="0">
                          <a:solidFill>
                            <a:schemeClr val="tx1"/>
                          </a:solidFill>
                          <a:effectLst/>
                          <a:latin typeface="+mn-lt"/>
                        </a:rPr>
                        <a:t>10</a:t>
                      </a:r>
                      <a:endParaRPr lang="en-US" sz="1400" b="0" i="0" u="none" strike="noStrike" dirty="0">
                        <a:solidFill>
                          <a:schemeClr val="tx1"/>
                        </a:solidFill>
                        <a:effectLst/>
                        <a:latin typeface="Arial" panose="020B0604020202020204" pitchFamily="34" charset="0"/>
                      </a:endParaRPr>
                    </a:p>
                  </a:txBody>
                  <a:tcPr marL="6422" marR="6422" marT="6422" marB="0" anchor="ctr"/>
                </a:tc>
                <a:tc>
                  <a:txBody>
                    <a:bodyPr/>
                    <a:lstStyle/>
                    <a:p>
                      <a:pPr algn="ctr" fontAlgn="ctr">
                        <a:lnSpc>
                          <a:spcPct val="150000"/>
                        </a:lnSpc>
                      </a:pPr>
                      <a:r>
                        <a:rPr lang="en-US" sz="1400" b="0" i="0" u="none" strike="noStrike" dirty="0" smtClean="0">
                          <a:solidFill>
                            <a:schemeClr val="tx1"/>
                          </a:solidFill>
                          <a:effectLst/>
                          <a:latin typeface="+mn-lt"/>
                        </a:rPr>
                        <a:t>2</a:t>
                      </a:r>
                      <a:endParaRPr lang="en-US" sz="1400" b="0" i="0" u="none" strike="noStrike" dirty="0">
                        <a:solidFill>
                          <a:schemeClr val="tx1"/>
                        </a:solidFill>
                        <a:effectLst/>
                        <a:latin typeface="Arial" panose="020B0604020202020204" pitchFamily="34" charset="0"/>
                      </a:endParaRPr>
                    </a:p>
                  </a:txBody>
                  <a:tcPr marL="6422" marR="6422" marT="6422" marB="0" anchor="ctr"/>
                </a:tc>
                <a:tc>
                  <a:txBody>
                    <a:bodyPr/>
                    <a:lstStyle/>
                    <a:p>
                      <a:pPr algn="ctr" fontAlgn="ctr">
                        <a:lnSpc>
                          <a:spcPct val="150000"/>
                        </a:lnSpc>
                      </a:pPr>
                      <a:r>
                        <a:rPr lang="en-US" sz="1400" b="0" i="0" u="none" strike="noStrike" dirty="0" smtClean="0">
                          <a:solidFill>
                            <a:schemeClr val="tx1"/>
                          </a:solidFill>
                          <a:effectLst/>
                          <a:latin typeface="+mn-lt"/>
                        </a:rPr>
                        <a:t>363</a:t>
                      </a:r>
                      <a:endParaRPr lang="en-US" sz="1400" b="0" i="0" u="none" strike="noStrike" dirty="0">
                        <a:solidFill>
                          <a:schemeClr val="tx1"/>
                        </a:solidFill>
                        <a:effectLst/>
                        <a:latin typeface="Arial" panose="020B0604020202020204" pitchFamily="34" charset="0"/>
                      </a:endParaRPr>
                    </a:p>
                  </a:txBody>
                  <a:tcPr marL="6422" marR="6422" marT="6422" marB="0" anchor="ctr"/>
                </a:tc>
                <a:tc>
                  <a:txBody>
                    <a:bodyPr/>
                    <a:lstStyle/>
                    <a:p>
                      <a:pPr algn="ctr" fontAlgn="ctr">
                        <a:lnSpc>
                          <a:spcPct val="150000"/>
                        </a:lnSpc>
                      </a:pPr>
                      <a:r>
                        <a:rPr lang="en-US" sz="1400" u="none" strike="noStrike" dirty="0" smtClean="0">
                          <a:solidFill>
                            <a:schemeClr val="tx1"/>
                          </a:solidFill>
                          <a:effectLst/>
                        </a:rPr>
                        <a:t>45</a:t>
                      </a:r>
                      <a:endParaRPr lang="en-US" sz="1400" b="0" i="0" u="none" strike="noStrike" dirty="0">
                        <a:solidFill>
                          <a:schemeClr val="tx1"/>
                        </a:solidFill>
                        <a:effectLst/>
                        <a:latin typeface="Arial" panose="020B0604020202020204" pitchFamily="34" charset="0"/>
                      </a:endParaRPr>
                    </a:p>
                  </a:txBody>
                  <a:tcPr marL="6422" marR="6422" marT="6422" marB="0" anchor="ctr"/>
                </a:tc>
              </a:tr>
            </a:tbl>
          </a:graphicData>
        </a:graphic>
      </p:graphicFrame>
    </p:spTree>
    <p:extLst>
      <p:ext uri="{BB962C8B-B14F-4D97-AF65-F5344CB8AC3E}">
        <p14:creationId xmlns:p14="http://schemas.microsoft.com/office/powerpoint/2010/main" val="4123392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8B5E9260-F6CD-4DEF-B0FE-7B1B3177E7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5060</TotalTime>
  <Words>1119</Words>
  <Application>Microsoft Office PowerPoint</Application>
  <PresentationFormat>On-screen Show (4:3)</PresentationFormat>
  <Paragraphs>341</Paragraphs>
  <Slides>10</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Bauhaus 93</vt:lpstr>
      <vt:lpstr>Calibri</vt:lpstr>
      <vt:lpstr>1_Custom Design</vt:lpstr>
      <vt:lpstr>Office Theme</vt:lpstr>
      <vt:lpstr>PowerPoint Presentation</vt:lpstr>
      <vt:lpstr>Background-Timeline </vt:lpstr>
      <vt:lpstr>Background – Constraint with Disconnected Electrical Buses </vt:lpstr>
      <vt:lpstr>Background – Electrical Bus Shift Factor </vt:lpstr>
      <vt:lpstr>Background – Software Error </vt:lpstr>
      <vt:lpstr>Impacts</vt:lpstr>
      <vt:lpstr>Potential Price Correction (Board Review)</vt:lpstr>
      <vt:lpstr>Potential Price Correction (Board Review)  Summary of Price Impacts</vt:lpstr>
      <vt:lpstr>Potential Price Correction (Board Review)  Summary of Price Impacts</vt:lpstr>
      <vt:lpstr>Potential Price Correction (Board Review)  Summary of Price Impacts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Maggio, Dave</cp:lastModifiedBy>
  <cp:revision>234</cp:revision>
  <cp:lastPrinted>2016-01-21T20:53:15Z</cp:lastPrinted>
  <dcterms:created xsi:type="dcterms:W3CDTF">2016-01-21T15:20:31Z</dcterms:created>
  <dcterms:modified xsi:type="dcterms:W3CDTF">2019-11-01T19:27:14Z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