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1"/>
  </p:notesMasterIdLst>
  <p:sldIdLst>
    <p:sldId id="256" r:id="rId2"/>
    <p:sldId id="267" r:id="rId3"/>
    <p:sldId id="263" r:id="rId4"/>
    <p:sldId id="270" r:id="rId5"/>
    <p:sldId id="266" r:id="rId6"/>
    <p:sldId id="271" r:id="rId7"/>
    <p:sldId id="272" r:id="rId8"/>
    <p:sldId id="264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9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E58DD1-652E-5246-A55D-149085299C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9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 smtClean="0"/>
              <a:t>November 6, </a:t>
            </a:r>
            <a:r>
              <a:rPr lang="en-US" dirty="0"/>
              <a:t>2019</a:t>
            </a:r>
          </a:p>
          <a:p>
            <a:r>
              <a:rPr lang="en-US" dirty="0"/>
              <a:t>From </a:t>
            </a:r>
            <a:r>
              <a:rPr lang="en-US" dirty="0" smtClean="0"/>
              <a:t>October 21 </a:t>
            </a:r>
            <a:r>
              <a:rPr lang="en-US" dirty="0"/>
              <a:t>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NPRR963 Creation of Generation and Controllable Load Resource Group (GCLR Group)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presented their comments to </a:t>
            </a:r>
            <a:r>
              <a:rPr lang="en-US" dirty="0"/>
              <a:t>the NPRR</a:t>
            </a:r>
          </a:p>
          <a:p>
            <a:r>
              <a:rPr lang="en-US" dirty="0" smtClean="0"/>
              <a:t>NPRR is in a ready state for project implementation</a:t>
            </a:r>
          </a:p>
          <a:p>
            <a:r>
              <a:rPr lang="en-US" dirty="0" smtClean="0"/>
              <a:t>WMWG in general agreement with the NPRR and ERCOT comments</a:t>
            </a:r>
          </a:p>
          <a:p>
            <a:r>
              <a:rPr lang="en-US" dirty="0" smtClean="0"/>
              <a:t>WMS can vote on endorsement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2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2020 Ancillary Service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presented the methodology </a:t>
            </a:r>
            <a:r>
              <a:rPr lang="en-US" dirty="0" smtClean="0"/>
              <a:t>stating no changes </a:t>
            </a:r>
          </a:p>
          <a:p>
            <a:pPr lvl="1"/>
            <a:r>
              <a:rPr lang="en-US" dirty="0" smtClean="0"/>
              <a:t>Regulation quantities calculated for hourly values</a:t>
            </a:r>
            <a:endParaRPr lang="en-US" dirty="0"/>
          </a:p>
          <a:p>
            <a:pPr lvl="1"/>
            <a:r>
              <a:rPr lang="en-US" dirty="0" smtClean="0"/>
              <a:t>Responsive </a:t>
            </a:r>
            <a:r>
              <a:rPr lang="en-US" dirty="0"/>
              <a:t>Reserve quantities for 2020 will be computed using an updated Resource Contingency Criteria (RCC) of 2805 </a:t>
            </a:r>
            <a:r>
              <a:rPr lang="en-US" dirty="0" smtClean="0"/>
              <a:t>MW</a:t>
            </a:r>
          </a:p>
          <a:p>
            <a:r>
              <a:rPr lang="en-US" dirty="0" smtClean="0"/>
              <a:t>Question on when ERCOT will use solar forecasts in the NSRS calculations</a:t>
            </a:r>
          </a:p>
          <a:p>
            <a:pPr lvl="1"/>
            <a:r>
              <a:rPr lang="en-US" dirty="0" smtClean="0"/>
              <a:t>When more solar is installed</a:t>
            </a:r>
          </a:p>
          <a:p>
            <a:pPr lvl="1"/>
            <a:r>
              <a:rPr lang="en-US" dirty="0" smtClean="0"/>
              <a:t>General discussion on NSRS methodology with no action items</a:t>
            </a:r>
          </a:p>
          <a:p>
            <a:r>
              <a:rPr lang="en-US" dirty="0" smtClean="0"/>
              <a:t>WMWG is in agreement with these proposals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Examination of ERCOT telemetry validation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</a:t>
            </a:r>
            <a:r>
              <a:rPr lang="en-US" dirty="0" smtClean="0"/>
              <a:t>has developed 5 suggestions for reasonability limits to be used in the validation</a:t>
            </a:r>
            <a:endParaRPr lang="en-US" dirty="0"/>
          </a:p>
          <a:p>
            <a:r>
              <a:rPr lang="en-US" dirty="0" smtClean="0"/>
              <a:t>ERCOT </a:t>
            </a:r>
            <a:r>
              <a:rPr lang="en-US" dirty="0"/>
              <a:t>will </a:t>
            </a:r>
            <a:r>
              <a:rPr lang="en-US" dirty="0" smtClean="0"/>
              <a:t>seek WMS endorsement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04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Selection of load forecast for seven days out up to </a:t>
            </a:r>
            <a:r>
              <a:rPr lang="en-US" dirty="0" smtClean="0"/>
              <a:t>Real Time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presented on their analysis of </a:t>
            </a:r>
            <a:r>
              <a:rPr lang="en-US" dirty="0" smtClean="0"/>
              <a:t>load forecast models and the forecast selected by Operations</a:t>
            </a:r>
            <a:endParaRPr lang="en-US" dirty="0"/>
          </a:p>
          <a:p>
            <a:r>
              <a:rPr lang="en-US" dirty="0" smtClean="0"/>
              <a:t>Market concern that smaller reps use the ERCOT </a:t>
            </a:r>
            <a:r>
              <a:rPr lang="en-US" smtClean="0"/>
              <a:t>forecasts for </a:t>
            </a:r>
            <a:r>
              <a:rPr lang="en-US" dirty="0" smtClean="0"/>
              <a:t>hedging decisions</a:t>
            </a:r>
          </a:p>
          <a:p>
            <a:pPr lvl="1"/>
            <a:r>
              <a:rPr lang="en-US" dirty="0" smtClean="0"/>
              <a:t>The models A3 and A6 commonly over forecast</a:t>
            </a:r>
          </a:p>
          <a:p>
            <a:pPr lvl="1"/>
            <a:r>
              <a:rPr lang="en-US" dirty="0" smtClean="0"/>
              <a:t>Can cause over hedging</a:t>
            </a:r>
          </a:p>
          <a:p>
            <a:r>
              <a:rPr lang="en-US" dirty="0" smtClean="0"/>
              <a:t>ERCOT presentation shows the selected forecast to be reasonably accurate </a:t>
            </a:r>
            <a:r>
              <a:rPr lang="en-US" dirty="0"/>
              <a:t>- A3 and A6 </a:t>
            </a:r>
            <a:r>
              <a:rPr lang="en-US" dirty="0" smtClean="0"/>
              <a:t>not usually selected </a:t>
            </a:r>
            <a:endParaRPr lang="en-US" dirty="0"/>
          </a:p>
          <a:p>
            <a:r>
              <a:rPr lang="en-US" dirty="0" smtClean="0"/>
              <a:t>NPRR 975 not specifically reviewed</a:t>
            </a:r>
          </a:p>
          <a:p>
            <a:pPr lvl="1"/>
            <a:r>
              <a:rPr lang="en-US" dirty="0" smtClean="0"/>
              <a:t>ERCOT is preparing comments</a:t>
            </a:r>
          </a:p>
          <a:p>
            <a:pPr lvl="1"/>
            <a:r>
              <a:rPr lang="en-US" dirty="0" smtClean="0"/>
              <a:t>ERCOT stated the requirement for posting explanations is prohibitive</a:t>
            </a:r>
          </a:p>
          <a:p>
            <a:r>
              <a:rPr lang="en-US" dirty="0" smtClean="0"/>
              <a:t>No follow up or action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NPRR970, Reliability Unit Commitment (RUC) Fuel Dispute Process Clarification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RUC close to Real Time may leave units without fuel</a:t>
            </a:r>
          </a:p>
          <a:p>
            <a:r>
              <a:rPr lang="en-US" dirty="0" smtClean="0"/>
              <a:t>ERCOT explained the revisions</a:t>
            </a:r>
          </a:p>
          <a:p>
            <a:r>
              <a:rPr lang="en-US" dirty="0" smtClean="0"/>
              <a:t>Not assigned to WMWG yet by WMS</a:t>
            </a:r>
          </a:p>
          <a:p>
            <a:pPr lvl="1"/>
            <a:r>
              <a:rPr lang="en-US" dirty="0" smtClean="0"/>
              <a:t>No comments by WMWG</a:t>
            </a:r>
          </a:p>
          <a:p>
            <a:pPr lvl="1"/>
            <a:r>
              <a:rPr lang="en-US" dirty="0" smtClean="0"/>
              <a:t>May be assigned to other groups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NPRR971, Changing Energy Offer Curve Caps for Make-Whole Calculation Purposes and Replacing the Real-Time Average Incremental Energy Cost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7251" y="2399070"/>
            <a:ext cx="7404653" cy="3696929"/>
          </a:xfrm>
        </p:spPr>
        <p:txBody>
          <a:bodyPr/>
          <a:lstStyle/>
          <a:p>
            <a:r>
              <a:rPr lang="en-US" dirty="0" smtClean="0"/>
              <a:t>This NPRR simplifies Real-Time settlements </a:t>
            </a:r>
            <a:r>
              <a:rPr lang="en-US" dirty="0"/>
              <a:t>by replacing the Average Incremental Energy Cost (AIEC) </a:t>
            </a:r>
            <a:r>
              <a:rPr lang="en-US" dirty="0" smtClean="0"/>
              <a:t>with cost </a:t>
            </a:r>
            <a:r>
              <a:rPr lang="en-US" dirty="0"/>
              <a:t>caps</a:t>
            </a:r>
            <a:endParaRPr lang="en-US" dirty="0" smtClean="0"/>
          </a:p>
          <a:p>
            <a:r>
              <a:rPr lang="en-US" dirty="0" smtClean="0"/>
              <a:t>ERCOT explained the revisions and presented the method for developing the proposed cost caps</a:t>
            </a:r>
          </a:p>
          <a:p>
            <a:r>
              <a:rPr lang="en-US" dirty="0" smtClean="0"/>
              <a:t>WMWG in agreement with the AIEC change however many </a:t>
            </a:r>
            <a:r>
              <a:rPr lang="en-US" dirty="0" smtClean="0"/>
              <a:t>comments </a:t>
            </a:r>
            <a:r>
              <a:rPr lang="en-US" dirty="0" smtClean="0"/>
              <a:t>expressed </a:t>
            </a:r>
            <a:r>
              <a:rPr lang="en-US" dirty="0" smtClean="0"/>
              <a:t>concerning the changes </a:t>
            </a:r>
            <a:r>
              <a:rPr lang="en-US" smtClean="0"/>
              <a:t>to the cost </a:t>
            </a:r>
            <a:r>
              <a:rPr lang="en-US" dirty="0" smtClean="0"/>
              <a:t>caps</a:t>
            </a:r>
          </a:p>
          <a:p>
            <a:pPr lvl="1"/>
            <a:r>
              <a:rPr lang="en-US" dirty="0" smtClean="0"/>
              <a:t>The coal cap should not be indexed to gas FIP</a:t>
            </a:r>
          </a:p>
          <a:p>
            <a:pPr lvl="1"/>
            <a:r>
              <a:rPr lang="en-US" dirty="0" smtClean="0"/>
              <a:t>The cap for energy storage should remain at SWCAP</a:t>
            </a:r>
          </a:p>
          <a:p>
            <a:pPr lvl="1"/>
            <a:r>
              <a:rPr lang="en-US" dirty="0" smtClean="0"/>
              <a:t>ERCOT stated WMS can make desk edits to the values</a:t>
            </a:r>
            <a:endParaRPr lang="en-US" dirty="0"/>
          </a:p>
          <a:p>
            <a:pPr lvl="1"/>
            <a:r>
              <a:rPr lang="en-US" dirty="0" smtClean="0"/>
              <a:t>Participants recommended splitting the NPRR so the AIEC change can move forward</a:t>
            </a:r>
          </a:p>
        </p:txBody>
      </p:sp>
    </p:spTree>
    <p:extLst>
      <p:ext uri="{BB962C8B-B14F-4D97-AF65-F5344CB8AC3E}">
        <p14:creationId xmlns:p14="http://schemas.microsoft.com/office/powerpoint/2010/main" val="358369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708" y="3313471"/>
            <a:ext cx="1934867" cy="3190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participants would like ERCOT to present a price analysis of the August EEA events</a:t>
            </a:r>
          </a:p>
          <a:p>
            <a:pPr lvl="1"/>
            <a:r>
              <a:rPr lang="en-US" dirty="0" smtClean="0"/>
              <a:t>Include PRC</a:t>
            </a:r>
          </a:p>
          <a:p>
            <a:pPr lvl="1"/>
            <a:r>
              <a:rPr lang="en-US" dirty="0" smtClean="0"/>
              <a:t>Values added to GTBD</a:t>
            </a:r>
          </a:p>
          <a:p>
            <a:pPr lvl="1"/>
            <a:r>
              <a:rPr lang="en-US" dirty="0" smtClean="0"/>
              <a:t>Evaluation of the 10 hour ramp on ERS return</a:t>
            </a:r>
          </a:p>
          <a:p>
            <a:r>
              <a:rPr lang="en-US" dirty="0" smtClean="0"/>
              <a:t>Questions on the ERCOT public web page “Today’s Outlook” display </a:t>
            </a:r>
          </a:p>
          <a:p>
            <a:pPr lvl="1"/>
            <a:r>
              <a:rPr lang="en-US" dirty="0" smtClean="0"/>
              <a:t>Many days show Demand exceeding the Capacity</a:t>
            </a:r>
          </a:p>
          <a:p>
            <a:pPr lvl="2"/>
            <a:r>
              <a:rPr lang="en-US" dirty="0" smtClean="0"/>
              <a:t>This could be misleading information to the market</a:t>
            </a:r>
          </a:p>
          <a:p>
            <a:pPr lvl="2"/>
            <a:r>
              <a:rPr lang="en-US" dirty="0" smtClean="0"/>
              <a:t>Often a step change in the Capacity occurs mid-day</a:t>
            </a:r>
          </a:p>
          <a:p>
            <a:pPr lvl="1"/>
            <a:r>
              <a:rPr lang="en-US" dirty="0" smtClean="0"/>
              <a:t>WMWG requests a review of the data used for the display</a:t>
            </a:r>
          </a:p>
          <a:p>
            <a:pPr lvl="2"/>
            <a:r>
              <a:rPr lang="en-US" dirty="0" smtClean="0"/>
              <a:t>Data sources</a:t>
            </a:r>
          </a:p>
          <a:p>
            <a:pPr lvl="2"/>
            <a:r>
              <a:rPr lang="en-US" dirty="0" smtClean="0"/>
              <a:t>Is the COP resource status consistency a contributing factor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7247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WMWG </a:t>
            </a:r>
            <a:r>
              <a:rPr lang="en-US" dirty="0"/>
              <a:t>meets </a:t>
            </a:r>
            <a:r>
              <a:rPr lang="en-US" dirty="0" smtClean="0"/>
              <a:t>November 18</a:t>
            </a:r>
            <a:endParaRPr lang="en-US" dirty="0"/>
          </a:p>
          <a:p>
            <a:r>
              <a:rPr lang="en-US" dirty="0"/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1205</TotalTime>
  <Words>509</Words>
  <Application>Microsoft Office PowerPoint</Application>
  <PresentationFormat>On-screen Show (4:3)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Corbel</vt:lpstr>
      <vt:lpstr>Basis</vt:lpstr>
      <vt:lpstr>Wholesale Market Working Group Report to WMS</vt:lpstr>
      <vt:lpstr>NPRR963 Creation of Generation and Controllable Load Resource Group (GCLR Group)</vt:lpstr>
      <vt:lpstr>Review of 2020 Ancillary Service Methodology</vt:lpstr>
      <vt:lpstr>Examination of ERCOT telemetry validation rules</vt:lpstr>
      <vt:lpstr>Selection of load forecast for seven days out up to Real Time</vt:lpstr>
      <vt:lpstr>NPRR970, Reliability Unit Commitment (RUC) Fuel Dispute Process Clarification</vt:lpstr>
      <vt:lpstr>NPRR971, Changing Energy Offer Curve Caps for Make-Whole Calculation Purposes and Replacing the Real-Time Average Incremental Energy Cost</vt:lpstr>
      <vt:lpstr>Other Business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David Detelich</cp:lastModifiedBy>
  <cp:revision>130</cp:revision>
  <dcterms:created xsi:type="dcterms:W3CDTF">2019-02-22T15:15:24Z</dcterms:created>
  <dcterms:modified xsi:type="dcterms:W3CDTF">2019-10-28T19:55:07Z</dcterms:modified>
</cp:coreProperties>
</file>