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10"/>
  </p:notesMasterIdLst>
  <p:handoutMasterIdLst>
    <p:handoutMasterId r:id="rId11"/>
  </p:handoutMasterIdLst>
  <p:sldIdLst>
    <p:sldId id="260" r:id="rId6"/>
    <p:sldId id="264" r:id="rId7"/>
    <p:sldId id="263" r:id="rId8"/>
    <p:sldId id="265" r:id="rId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59" d="100"/>
          <a:sy n="59" d="100"/>
        </p:scale>
        <p:origin x="1494" y="7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ercot.com\departments\systemplanning\Unregistered%20Distribution%20Generation%20Report\2019\2019.Q3\Unregistered%20DG%20Growth%20as%20of%202019-Q3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>
                <a:solidFill>
                  <a:schemeClr val="tx1"/>
                </a:solidFill>
              </a:rPr>
              <a:t>Reported Unregistered Distributed Generation Capacity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Solar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Sheet1!$A$2:$A$15</c:f>
              <c:strCache>
                <c:ptCount val="14"/>
                <c:pt idx="0">
                  <c:v>2016-Q2</c:v>
                </c:pt>
                <c:pt idx="1">
                  <c:v>2016-Q3</c:v>
                </c:pt>
                <c:pt idx="2">
                  <c:v>2016-Q4</c:v>
                </c:pt>
                <c:pt idx="3">
                  <c:v>2017-Q1</c:v>
                </c:pt>
                <c:pt idx="4">
                  <c:v>2017-Q2</c:v>
                </c:pt>
                <c:pt idx="5">
                  <c:v>2017-Q3</c:v>
                </c:pt>
                <c:pt idx="6">
                  <c:v>2017-Q4</c:v>
                </c:pt>
                <c:pt idx="7">
                  <c:v>2018-Q1</c:v>
                </c:pt>
                <c:pt idx="8">
                  <c:v>2018-Q2</c:v>
                </c:pt>
                <c:pt idx="9">
                  <c:v>2018-Q3</c:v>
                </c:pt>
                <c:pt idx="10">
                  <c:v>2018-Q4</c:v>
                </c:pt>
                <c:pt idx="11">
                  <c:v>2019-Q1</c:v>
                </c:pt>
                <c:pt idx="12">
                  <c:v>2019-Q2</c:v>
                </c:pt>
                <c:pt idx="13">
                  <c:v>2019-Q3</c:v>
                </c:pt>
              </c:strCache>
            </c:strRef>
          </c:cat>
          <c:val>
            <c:numRef>
              <c:f>Sheet1!$B$2:$B$15</c:f>
              <c:numCache>
                <c:formatCode>General</c:formatCode>
                <c:ptCount val="14"/>
                <c:pt idx="0">
                  <c:v>87.339565399999486</c:v>
                </c:pt>
                <c:pt idx="1">
                  <c:v>103.77877939999892</c:v>
                </c:pt>
                <c:pt idx="2">
                  <c:v>115.36805259999808</c:v>
                </c:pt>
                <c:pt idx="3">
                  <c:v>130.56943199999992</c:v>
                </c:pt>
                <c:pt idx="4">
                  <c:v>142.77625200000085</c:v>
                </c:pt>
                <c:pt idx="5">
                  <c:v>149.58505499999944</c:v>
                </c:pt>
                <c:pt idx="6">
                  <c:v>157.02840499999891</c:v>
                </c:pt>
                <c:pt idx="7">
                  <c:v>171.21392000000142</c:v>
                </c:pt>
                <c:pt idx="8">
                  <c:v>181.76475199999922</c:v>
                </c:pt>
                <c:pt idx="9">
                  <c:v>200.81076700000037</c:v>
                </c:pt>
                <c:pt idx="10">
                  <c:v>227.16969800000271</c:v>
                </c:pt>
                <c:pt idx="11">
                  <c:v>247.95425600000408</c:v>
                </c:pt>
                <c:pt idx="12">
                  <c:v>296.05031200000428</c:v>
                </c:pt>
                <c:pt idx="13" formatCode="0.00">
                  <c:v>556.20753900000454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Wind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Sheet1!$A$2:$A$15</c:f>
              <c:strCache>
                <c:ptCount val="14"/>
                <c:pt idx="0">
                  <c:v>2016-Q2</c:v>
                </c:pt>
                <c:pt idx="1">
                  <c:v>2016-Q3</c:v>
                </c:pt>
                <c:pt idx="2">
                  <c:v>2016-Q4</c:v>
                </c:pt>
                <c:pt idx="3">
                  <c:v>2017-Q1</c:v>
                </c:pt>
                <c:pt idx="4">
                  <c:v>2017-Q2</c:v>
                </c:pt>
                <c:pt idx="5">
                  <c:v>2017-Q3</c:v>
                </c:pt>
                <c:pt idx="6">
                  <c:v>2017-Q4</c:v>
                </c:pt>
                <c:pt idx="7">
                  <c:v>2018-Q1</c:v>
                </c:pt>
                <c:pt idx="8">
                  <c:v>2018-Q2</c:v>
                </c:pt>
                <c:pt idx="9">
                  <c:v>2018-Q3</c:v>
                </c:pt>
                <c:pt idx="10">
                  <c:v>2018-Q4</c:v>
                </c:pt>
                <c:pt idx="11">
                  <c:v>2019-Q1</c:v>
                </c:pt>
                <c:pt idx="12">
                  <c:v>2019-Q2</c:v>
                </c:pt>
                <c:pt idx="13">
                  <c:v>2019-Q3</c:v>
                </c:pt>
              </c:strCache>
            </c:strRef>
          </c:cat>
          <c:val>
            <c:numRef>
              <c:f>Sheet1!$C$2:$C$15</c:f>
              <c:numCache>
                <c:formatCode>General</c:formatCode>
                <c:ptCount val="14"/>
                <c:pt idx="0">
                  <c:v>3.1400399999999982</c:v>
                </c:pt>
                <c:pt idx="1">
                  <c:v>3.2230999999999979</c:v>
                </c:pt>
                <c:pt idx="2">
                  <c:v>3.5429919999999946</c:v>
                </c:pt>
                <c:pt idx="3">
                  <c:v>3.4479619999999973</c:v>
                </c:pt>
                <c:pt idx="4">
                  <c:v>3.5205319999999993</c:v>
                </c:pt>
                <c:pt idx="5">
                  <c:v>3.5197819999999975</c:v>
                </c:pt>
                <c:pt idx="6">
                  <c:v>4.642687999999997</c:v>
                </c:pt>
                <c:pt idx="7">
                  <c:v>4.5878879999999986</c:v>
                </c:pt>
                <c:pt idx="8">
                  <c:v>4.5878879999999969</c:v>
                </c:pt>
                <c:pt idx="9" formatCode="0.00000">
                  <c:v>4.5840879999999924</c:v>
                </c:pt>
                <c:pt idx="10">
                  <c:v>4.5896879999999918</c:v>
                </c:pt>
                <c:pt idx="11">
                  <c:v>4.5992879999999925</c:v>
                </c:pt>
                <c:pt idx="12">
                  <c:v>4.8743879999999926</c:v>
                </c:pt>
                <c:pt idx="13" formatCode="0.00">
                  <c:v>5.157927999999993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Other Renewable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Sheet1!$A$2:$A$15</c:f>
              <c:strCache>
                <c:ptCount val="14"/>
                <c:pt idx="0">
                  <c:v>2016-Q2</c:v>
                </c:pt>
                <c:pt idx="1">
                  <c:v>2016-Q3</c:v>
                </c:pt>
                <c:pt idx="2">
                  <c:v>2016-Q4</c:v>
                </c:pt>
                <c:pt idx="3">
                  <c:v>2017-Q1</c:v>
                </c:pt>
                <c:pt idx="4">
                  <c:v>2017-Q2</c:v>
                </c:pt>
                <c:pt idx="5">
                  <c:v>2017-Q3</c:v>
                </c:pt>
                <c:pt idx="6">
                  <c:v>2017-Q4</c:v>
                </c:pt>
                <c:pt idx="7">
                  <c:v>2018-Q1</c:v>
                </c:pt>
                <c:pt idx="8">
                  <c:v>2018-Q2</c:v>
                </c:pt>
                <c:pt idx="9">
                  <c:v>2018-Q3</c:v>
                </c:pt>
                <c:pt idx="10">
                  <c:v>2018-Q4</c:v>
                </c:pt>
                <c:pt idx="11">
                  <c:v>2019-Q1</c:v>
                </c:pt>
                <c:pt idx="12">
                  <c:v>2019-Q2</c:v>
                </c:pt>
                <c:pt idx="13">
                  <c:v>2019-Q3</c:v>
                </c:pt>
              </c:strCache>
            </c:strRef>
          </c:cat>
          <c:val>
            <c:numRef>
              <c:f>Sheet1!$D$2:$D$15</c:f>
              <c:numCache>
                <c:formatCode>General</c:formatCode>
                <c:ptCount val="14"/>
                <c:pt idx="0">
                  <c:v>0.22500000000000001</c:v>
                </c:pt>
                <c:pt idx="1">
                  <c:v>0.33700000000000002</c:v>
                </c:pt>
                <c:pt idx="2">
                  <c:v>0.33700000000000002</c:v>
                </c:pt>
                <c:pt idx="3">
                  <c:v>0.33700000000000002</c:v>
                </c:pt>
                <c:pt idx="4">
                  <c:v>0.33700000000000002</c:v>
                </c:pt>
                <c:pt idx="5">
                  <c:v>0.93700000000000006</c:v>
                </c:pt>
                <c:pt idx="6">
                  <c:v>0.93700000000000006</c:v>
                </c:pt>
                <c:pt idx="7">
                  <c:v>0.93700000000000006</c:v>
                </c:pt>
                <c:pt idx="8">
                  <c:v>0.93700000000000006</c:v>
                </c:pt>
                <c:pt idx="9">
                  <c:v>0.33700000000000002</c:v>
                </c:pt>
                <c:pt idx="10">
                  <c:v>0.33700000000000002</c:v>
                </c:pt>
                <c:pt idx="11">
                  <c:v>0.33700000000000002</c:v>
                </c:pt>
                <c:pt idx="12">
                  <c:v>0.33700000000000002</c:v>
                </c:pt>
                <c:pt idx="13" formatCode="0.00">
                  <c:v>0.112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Other Non-Renewable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Sheet1!$A$2:$A$15</c:f>
              <c:strCache>
                <c:ptCount val="14"/>
                <c:pt idx="0">
                  <c:v>2016-Q2</c:v>
                </c:pt>
                <c:pt idx="1">
                  <c:v>2016-Q3</c:v>
                </c:pt>
                <c:pt idx="2">
                  <c:v>2016-Q4</c:v>
                </c:pt>
                <c:pt idx="3">
                  <c:v>2017-Q1</c:v>
                </c:pt>
                <c:pt idx="4">
                  <c:v>2017-Q2</c:v>
                </c:pt>
                <c:pt idx="5">
                  <c:v>2017-Q3</c:v>
                </c:pt>
                <c:pt idx="6">
                  <c:v>2017-Q4</c:v>
                </c:pt>
                <c:pt idx="7">
                  <c:v>2018-Q1</c:v>
                </c:pt>
                <c:pt idx="8">
                  <c:v>2018-Q2</c:v>
                </c:pt>
                <c:pt idx="9">
                  <c:v>2018-Q3</c:v>
                </c:pt>
                <c:pt idx="10">
                  <c:v>2018-Q4</c:v>
                </c:pt>
                <c:pt idx="11">
                  <c:v>2019-Q1</c:v>
                </c:pt>
                <c:pt idx="12">
                  <c:v>2019-Q2</c:v>
                </c:pt>
                <c:pt idx="13">
                  <c:v>2019-Q3</c:v>
                </c:pt>
              </c:strCache>
            </c:strRef>
          </c:cat>
          <c:val>
            <c:numRef>
              <c:f>Sheet1!$E$2:$E$15</c:f>
              <c:numCache>
                <c:formatCode>General</c:formatCode>
                <c:ptCount val="14"/>
                <c:pt idx="0">
                  <c:v>4.9508599999999996</c:v>
                </c:pt>
                <c:pt idx="1">
                  <c:v>4.9508599999999996</c:v>
                </c:pt>
                <c:pt idx="2">
                  <c:v>5.2838600000000007</c:v>
                </c:pt>
                <c:pt idx="3">
                  <c:v>5.2200999999999995</c:v>
                </c:pt>
                <c:pt idx="4">
                  <c:v>5.3878640000000004</c:v>
                </c:pt>
                <c:pt idx="5">
                  <c:v>5.3878640000000013</c:v>
                </c:pt>
                <c:pt idx="6">
                  <c:v>5.3878640000000013</c:v>
                </c:pt>
                <c:pt idx="7">
                  <c:v>5.3878640000000013</c:v>
                </c:pt>
                <c:pt idx="8">
                  <c:v>5.3878640000000013</c:v>
                </c:pt>
                <c:pt idx="9">
                  <c:v>5.3878640000000013</c:v>
                </c:pt>
                <c:pt idx="10">
                  <c:v>5.3878640000000013</c:v>
                </c:pt>
                <c:pt idx="11">
                  <c:v>5.3878640000000013</c:v>
                </c:pt>
                <c:pt idx="12">
                  <c:v>5.3878640000000013</c:v>
                </c:pt>
                <c:pt idx="13" formatCode="0.00">
                  <c:v>5.4248640000000004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13551720"/>
        <c:axId val="113552504"/>
      </c:barChart>
      <c:catAx>
        <c:axId val="1135517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3552504"/>
        <c:crosses val="autoZero"/>
        <c:auto val="1"/>
        <c:lblAlgn val="ctr"/>
        <c:lblOffset val="100"/>
        <c:noMultiLvlLbl val="0"/>
      </c:catAx>
      <c:valAx>
        <c:axId val="113552504"/>
        <c:scaling>
          <c:orientation val="minMax"/>
          <c:max val="60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>
                    <a:solidFill>
                      <a:schemeClr val="tx1"/>
                    </a:solidFill>
                  </a:rPr>
                  <a:t>Cumulative</a:t>
                </a:r>
                <a:r>
                  <a:rPr lang="en-US" baseline="0">
                    <a:solidFill>
                      <a:schemeClr val="tx1"/>
                    </a:solidFill>
                  </a:rPr>
                  <a:t> MW</a:t>
                </a:r>
                <a:endParaRPr lang="en-US">
                  <a:solidFill>
                    <a:schemeClr val="tx1"/>
                  </a:solidFill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3551720"/>
        <c:crosses val="autoZero"/>
        <c:crossBetween val="between"/>
        <c:majorUnit val="25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10/31/2019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10/31/2019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322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6158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105561"/>
            <a:ext cx="564603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Unregistered Distributed Generation Report:</a:t>
            </a:r>
          </a:p>
          <a:p>
            <a:r>
              <a:rPr lang="en-US" b="1" dirty="0" smtClean="0"/>
              <a:t>2019.Q3 Update</a:t>
            </a:r>
            <a:endParaRPr lang="en-US" b="1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Resource Adequacy</a:t>
            </a:r>
            <a:endParaRPr lang="en-US" dirty="0"/>
          </a:p>
          <a:p>
            <a:endParaRPr lang="en-US" dirty="0"/>
          </a:p>
          <a:p>
            <a:r>
              <a:rPr lang="en-US" dirty="0" smtClean="0"/>
              <a:t>11/6/2019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Changes to the Report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257800"/>
          </a:xfrm>
        </p:spPr>
        <p:txBody>
          <a:bodyPr/>
          <a:lstStyle/>
          <a:p>
            <a:r>
              <a:rPr lang="en-US" smtClean="0"/>
              <a:t>This is the first report </a:t>
            </a:r>
            <a:r>
              <a:rPr lang="en-US" dirty="0" smtClean="0"/>
              <a:t>following the implementation of NPRR891</a:t>
            </a:r>
          </a:p>
          <a:p>
            <a:r>
              <a:rPr lang="en-US" dirty="0" smtClean="0"/>
              <a:t>NOIEs now report &lt; 50 kW unregistered DG capacity if they have more than 2 MW total in that category</a:t>
            </a:r>
          </a:p>
          <a:p>
            <a:r>
              <a:rPr lang="en-US" dirty="0" smtClean="0"/>
              <a:t>The report now lists capacity by “&lt; 50 kW” and “≥ 50 kW” in addition to technology type and load zone</a:t>
            </a:r>
          </a:p>
          <a:p>
            <a:r>
              <a:rPr lang="en-US" dirty="0" smtClean="0"/>
              <a:t>Result is 260 MW of additional solar reported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899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2019 Q3 Unregistered Distributed Generation Report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9502111"/>
              </p:ext>
            </p:extLst>
          </p:nvPr>
        </p:nvGraphicFramePr>
        <p:xfrm>
          <a:off x="381003" y="1295400"/>
          <a:ext cx="8458194" cy="4728682"/>
        </p:xfrm>
        <a:graphic>
          <a:graphicData uri="http://schemas.openxmlformats.org/drawingml/2006/table">
            <a:tbl>
              <a:tblPr/>
              <a:tblGrid>
                <a:gridCol w="1447797"/>
                <a:gridCol w="609600"/>
                <a:gridCol w="599361"/>
                <a:gridCol w="609193"/>
                <a:gridCol w="609193"/>
                <a:gridCol w="609193"/>
                <a:gridCol w="609193"/>
                <a:gridCol w="609193"/>
                <a:gridCol w="609193"/>
                <a:gridCol w="609193"/>
                <a:gridCol w="546488"/>
                <a:gridCol w="990597"/>
              </a:tblGrid>
              <a:tr h="368455">
                <a:tc rowSpan="3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Load Zone</a:t>
                      </a:r>
                    </a:p>
                  </a:txBody>
                  <a:tcPr marL="8048" marR="8048" marT="8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 gridSpan="11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2019.Q3 Distributed Generation Installed Capacity in MW (AC)</a:t>
                      </a:r>
                    </a:p>
                  </a:txBody>
                  <a:tcPr marL="8048" marR="8048" marT="8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0856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SOLAR</a:t>
                      </a:r>
                    </a:p>
                  </a:txBody>
                  <a:tcPr marL="8048" marR="8048" marT="804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WIND</a:t>
                      </a:r>
                    </a:p>
                  </a:txBody>
                  <a:tcPr marL="8048" marR="8048" marT="804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OTHER RENEWABLE</a:t>
                      </a:r>
                    </a:p>
                  </a:txBody>
                  <a:tcPr marL="8048" marR="8048" marT="804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OTHER NON-RENEWABLE</a:t>
                      </a:r>
                    </a:p>
                  </a:txBody>
                  <a:tcPr marL="8048" marR="8048" marT="804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TOTAL</a:t>
                      </a:r>
                    </a:p>
                  </a:txBody>
                  <a:tcPr marL="8048" marR="8048" marT="8048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428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&lt; 50 kW</a:t>
                      </a:r>
                    </a:p>
                  </a:txBody>
                  <a:tcPr marL="8048" marR="8048" marT="804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≥ 50 kW</a:t>
                      </a:r>
                    </a:p>
                  </a:txBody>
                  <a:tcPr marL="8048" marR="8048" marT="804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&lt; 50 kW</a:t>
                      </a:r>
                    </a:p>
                  </a:txBody>
                  <a:tcPr marL="8048" marR="8048" marT="804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≥ 50 kW</a:t>
                      </a:r>
                    </a:p>
                  </a:txBody>
                  <a:tcPr marL="8048" marR="8048" marT="804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&lt; 50 kW</a:t>
                      </a:r>
                    </a:p>
                  </a:txBody>
                  <a:tcPr marL="8048" marR="8048" marT="804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≥ 50 kW</a:t>
                      </a:r>
                    </a:p>
                  </a:txBody>
                  <a:tcPr marL="8048" marR="8048" marT="804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&lt; 50 kW</a:t>
                      </a:r>
                    </a:p>
                  </a:txBody>
                  <a:tcPr marL="8048" marR="8048" marT="804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≥ 50 kW</a:t>
                      </a:r>
                    </a:p>
                  </a:txBody>
                  <a:tcPr marL="8048" marR="8048" marT="804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&lt; 50 kW</a:t>
                      </a:r>
                    </a:p>
                  </a:txBody>
                  <a:tcPr marL="8048" marR="8048" marT="804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≥ 50 kW</a:t>
                      </a:r>
                    </a:p>
                  </a:txBody>
                  <a:tcPr marL="8048" marR="8048" marT="804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Combined</a:t>
                      </a:r>
                    </a:p>
                  </a:txBody>
                  <a:tcPr marL="8048" marR="8048" marT="8048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</a:tr>
              <a:tr h="35428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LZ_AEN</a:t>
                      </a:r>
                    </a:p>
                  </a:txBody>
                  <a:tcPr marL="8048" marR="8048" marT="8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52.22</a:t>
                      </a: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21.92</a:t>
                      </a: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52.22</a:t>
                      </a: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21.92</a:t>
                      </a: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74.14</a:t>
                      </a: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5428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LZ_CPS</a:t>
                      </a:r>
                    </a:p>
                  </a:txBody>
                  <a:tcPr marL="8048" marR="8048" marT="8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125.45</a:t>
                      </a: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31.55</a:t>
                      </a: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0.01</a:t>
                      </a: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125.46</a:t>
                      </a: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31.55</a:t>
                      </a: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157.01</a:t>
                      </a: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5428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LZ_HOUSTON</a:t>
                      </a:r>
                    </a:p>
                  </a:txBody>
                  <a:tcPr marL="8048" marR="8048" marT="8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31.62</a:t>
                      </a: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11.51</a:t>
                      </a: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0.36</a:t>
                      </a: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0.11</a:t>
                      </a: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0.05</a:t>
                      </a: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4.30</a:t>
                      </a: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32.03</a:t>
                      </a: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15.92</a:t>
                      </a: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47.95</a:t>
                      </a: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5428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LZ_LCRA</a:t>
                      </a:r>
                    </a:p>
                  </a:txBody>
                  <a:tcPr marL="8048" marR="8048" marT="8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34.89</a:t>
                      </a: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13.05</a:t>
                      </a: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0.07</a:t>
                      </a: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0.04</a:t>
                      </a: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35.00</a:t>
                      </a: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13.05</a:t>
                      </a: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48.05</a:t>
                      </a: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5428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LZ_NORTH</a:t>
                      </a:r>
                    </a:p>
                  </a:txBody>
                  <a:tcPr marL="8048" marR="8048" marT="8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141.60</a:t>
                      </a: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20.34</a:t>
                      </a: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1.56</a:t>
                      </a: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1.01</a:t>
                      </a: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0.71</a:t>
                      </a: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143.16</a:t>
                      </a: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22.05</a:t>
                      </a: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165.21</a:t>
                      </a: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5428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LZ_RAYBN</a:t>
                      </a:r>
                    </a:p>
                  </a:txBody>
                  <a:tcPr marL="8048" marR="8048" marT="8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5.43</a:t>
                      </a: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1.85</a:t>
                      </a: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0.41</a:t>
                      </a: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0.05</a:t>
                      </a: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5.84</a:t>
                      </a: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1.90</a:t>
                      </a: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7.74</a:t>
                      </a: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5428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LZ_SOUTH</a:t>
                      </a:r>
                    </a:p>
                  </a:txBody>
                  <a:tcPr marL="8048" marR="8048" marT="8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36.32</a:t>
                      </a: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14.89</a:t>
                      </a: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0.66</a:t>
                      </a: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0.25</a:t>
                      </a: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36.97</a:t>
                      </a: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15.14</a:t>
                      </a: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52.11</a:t>
                      </a: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6845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LZ_WEST</a:t>
                      </a:r>
                    </a:p>
                  </a:txBody>
                  <a:tcPr marL="8048" marR="8048" marT="8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10.13</a:t>
                      </a: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3.45</a:t>
                      </a: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0.52</a:t>
                      </a: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0.25</a:t>
                      </a: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0.34</a:t>
                      </a: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10.65</a:t>
                      </a: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4.04</a:t>
                      </a: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14.69</a:t>
                      </a: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6845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TOTAL</a:t>
                      </a:r>
                    </a:p>
                  </a:txBody>
                  <a:tcPr marL="8048" marR="8048" marT="8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437.66</a:t>
                      </a: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118.55</a:t>
                      </a: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3.60</a:t>
                      </a: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1.56</a:t>
                      </a: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0.11</a:t>
                      </a: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0.09</a:t>
                      </a: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5.34</a:t>
                      </a: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441.34</a:t>
                      </a: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125.56</a:t>
                      </a: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566.90</a:t>
                      </a: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96758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Unregistered DG Growth: 2016-Q2* to 2019-Q3**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914400" y="5867400"/>
            <a:ext cx="7391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/>
              <a:t>* 2016-Q2 was the first report published after implementation of report changes per NPRR794/COPMGR044</a:t>
            </a:r>
          </a:p>
          <a:p>
            <a:r>
              <a:rPr lang="en-US" sz="1100" b="1" dirty="0" smtClean="0"/>
              <a:t>** 2019-Q3 was the first report published after implementation of report changes per NPRR891</a:t>
            </a:r>
            <a:endParaRPr lang="en-US" sz="1100" b="1" dirty="0"/>
          </a:p>
        </p:txBody>
      </p:sp>
      <p:graphicFrame>
        <p:nvGraphicFramePr>
          <p:cNvPr id="7" name="Chart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2318700"/>
              </p:ext>
            </p:extLst>
          </p:nvPr>
        </p:nvGraphicFramePr>
        <p:xfrm>
          <a:off x="1026856" y="762000"/>
          <a:ext cx="7166487" cy="52037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486400" y="1870501"/>
            <a:ext cx="1447800" cy="83099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dirty="0" smtClean="0"/>
              <a:t>Large increase due to reporting requirement  change</a:t>
            </a:r>
            <a:endParaRPr lang="en-US" sz="1200" dirty="0"/>
          </a:p>
        </p:txBody>
      </p:sp>
      <p:sp>
        <p:nvSpPr>
          <p:cNvPr id="8" name="Left Brace 7"/>
          <p:cNvSpPr/>
          <p:nvPr/>
        </p:nvSpPr>
        <p:spPr>
          <a:xfrm>
            <a:off x="6934200" y="1447800"/>
            <a:ext cx="304800" cy="1676400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018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0E9AA12-8AF9-4AA6-90FE-24669859CDF3}">
  <ds:schemaRefs>
    <ds:schemaRef ds:uri="http://purl.org/dc/elements/1.1/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c34af464-7aa1-4edd-9be4-83dffc1cb926"/>
    <ds:schemaRef ds:uri="http://schemas.microsoft.com/office/infopath/2007/PartnerControls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2020</TotalTime>
  <Words>296</Words>
  <Application>Microsoft Office PowerPoint</Application>
  <PresentationFormat>On-screen Show (4:3)</PresentationFormat>
  <Paragraphs>151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1_Custom Design</vt:lpstr>
      <vt:lpstr>Office Theme</vt:lpstr>
      <vt:lpstr>PowerPoint Presentation</vt:lpstr>
      <vt:lpstr>Changes to the Report</vt:lpstr>
      <vt:lpstr>2019 Q3 Unregistered Distributed Generation Report</vt:lpstr>
      <vt:lpstr>Unregistered DG Growth: 2016-Q2* to 2019-Q3**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Anderson, Connor</dc:creator>
  <cp:lastModifiedBy>Anderson, Connor</cp:lastModifiedBy>
  <cp:revision>84</cp:revision>
  <cp:lastPrinted>2016-01-21T20:53:15Z</cp:lastPrinted>
  <dcterms:created xsi:type="dcterms:W3CDTF">2016-01-21T15:20:31Z</dcterms:created>
  <dcterms:modified xsi:type="dcterms:W3CDTF">2019-10-31T21:47:07Z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