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2"/>
  </p:notesMasterIdLst>
  <p:sldIdLst>
    <p:sldId id="259" r:id="rId5"/>
    <p:sldId id="268" r:id="rId6"/>
    <p:sldId id="291" r:id="rId7"/>
    <p:sldId id="292" r:id="rId8"/>
    <p:sldId id="296" r:id="rId9"/>
    <p:sldId id="294" r:id="rId10"/>
    <p:sldId id="273"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27" autoAdjust="0"/>
    <p:restoredTop sz="94689" autoAdjust="0"/>
  </p:normalViewPr>
  <p:slideViewPr>
    <p:cSldViewPr>
      <p:cViewPr varScale="1">
        <p:scale>
          <a:sx n="90" d="100"/>
          <a:sy n="90" d="100"/>
        </p:scale>
        <p:origin x="1411" y="43"/>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1" tIns="48325" rIns="96651" bIns="48325" rtlCol="0"/>
          <a:lstStyle>
            <a:lvl1pPr algn="l">
              <a:defRPr sz="12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51" tIns="48325" rIns="96651" bIns="48325" rtlCol="0"/>
          <a:lstStyle>
            <a:lvl1pPr algn="r">
              <a:defRPr sz="1200"/>
            </a:lvl1pPr>
          </a:lstStyle>
          <a:p>
            <a:fld id="{FD72825D-FAD1-44C9-A936-D3B05620559B}" type="datetimeFigureOut">
              <a:rPr lang="en-US" smtClean="0"/>
              <a:t>11/4/2019</a:t>
            </a:fld>
            <a:endParaRPr lang="en-US" dirty="0"/>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1" tIns="48325" rIns="96651" bIns="48325" rtlCol="0" anchor="ctr"/>
          <a:lstStyle/>
          <a:p>
            <a:endParaRPr lang="en-US" dirty="0"/>
          </a:p>
        </p:txBody>
      </p:sp>
      <p:sp>
        <p:nvSpPr>
          <p:cNvPr id="5" name="Notes Placeholder 4"/>
          <p:cNvSpPr>
            <a:spLocks noGrp="1"/>
          </p:cNvSpPr>
          <p:nvPr>
            <p:ph type="body" sz="quarter" idx="3"/>
          </p:nvPr>
        </p:nvSpPr>
        <p:spPr>
          <a:xfrm>
            <a:off x="731521" y="4620578"/>
            <a:ext cx="5852160" cy="3780472"/>
          </a:xfrm>
          <a:prstGeom prst="rect">
            <a:avLst/>
          </a:prstGeom>
        </p:spPr>
        <p:txBody>
          <a:bodyPr vert="horz" lIns="96651" tIns="48325" rIns="96651" bIns="4832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1" tIns="48325" rIns="96651" bIns="4832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1" tIns="48325" rIns="96651" bIns="48325" rtlCol="0" anchor="b"/>
          <a:lstStyle>
            <a:lvl1pPr algn="r">
              <a:defRPr sz="1200"/>
            </a:lvl1pPr>
          </a:lstStyle>
          <a:p>
            <a:fld id="{8173BF9B-2C3B-43FA-A144-61917F5B4573}" type="slidenum">
              <a:rPr lang="en-US" smtClean="0"/>
              <a:t>‹#›</a:t>
            </a:fld>
            <a:endParaRPr lang="en-US" dirty="0"/>
          </a:p>
        </p:txBody>
      </p:sp>
    </p:spTree>
    <p:extLst>
      <p:ext uri="{BB962C8B-B14F-4D97-AF65-F5344CB8AC3E}">
        <p14:creationId xmlns:p14="http://schemas.microsoft.com/office/powerpoint/2010/main" val="2273604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C183F5E-3ADC-4CE5-8041-4C3A0233CC76}" type="datetime1">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29184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EE5EB4-A191-47EE-BD06-BE5B459ABE80}" type="datetime1">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3479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D63209-67EC-4E7B-B19A-BDED719BBEBD}" type="datetime1">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595829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75A2D-61BE-4B96-BB08-2EAD9480EE66}" type="datetime1">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0790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258B2F-41D8-423A-82E4-B6E87B957319}" type="datetime1">
              <a:rPr lang="en-US" smtClean="0"/>
              <a:t>11/4/2019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701286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6B79E7-7BD7-475C-90B1-81FD037F457D}" type="datetime1">
              <a:rPr lang="en-US" smtClean="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1463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BDB68B-1312-402E-8455-965818B9FAA8}" type="datetime1">
              <a:rPr lang="en-US" smtClean="0"/>
              <a:t>11/4/2019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1662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3F37B4-1CDD-4BEC-AF95-9BAEFEC07B09}" type="datetime1">
              <a:rPr lang="en-US" smtClean="0"/>
              <a:t>11/4/2019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65955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759B5-3B98-49EF-9094-E3544B9F128F}" type="datetime1">
              <a:rPr lang="en-US" smtClean="0"/>
              <a:t>11/4/2019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04104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3B66AE-88FD-4D7B-A61B-7F993FE56FAF}" type="datetime1">
              <a:rPr lang="en-US" smtClean="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20609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0AF9F9-5031-47D2-A525-1C1A79309028}" type="datetime1">
              <a:rPr lang="en-US" smtClean="0"/>
              <a:t>11/4/2019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55508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732A0-8885-4CB8-B835-73C3A1F38C0D}" type="datetime1">
              <a:rPr lang="en-US" smtClean="0"/>
              <a:t>11/4/2019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E6DEE-B277-412F-8503-2977301076E2}" type="slidenum">
              <a:rPr lang="en-US" smtClean="0"/>
              <a:t>‹#›</a:t>
            </a:fld>
            <a:endParaRPr lang="en-US" dirty="0"/>
          </a:p>
        </p:txBody>
      </p:sp>
    </p:spTree>
    <p:extLst>
      <p:ext uri="{BB962C8B-B14F-4D97-AF65-F5344CB8AC3E}">
        <p14:creationId xmlns:p14="http://schemas.microsoft.com/office/powerpoint/2010/main" val="181581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A297C-19A3-4FDB-AF11-D50A84315108}"/>
              </a:ext>
            </a:extLst>
          </p:cNvPr>
          <p:cNvSpPr>
            <a:spLocks noGrp="1"/>
          </p:cNvSpPr>
          <p:nvPr>
            <p:ph type="title"/>
          </p:nvPr>
        </p:nvSpPr>
        <p:spPr>
          <a:xfrm>
            <a:off x="457200" y="274638"/>
            <a:ext cx="8229600" cy="2697162"/>
          </a:xfrm>
        </p:spPr>
        <p:txBody>
          <a:bodyPr>
            <a:normAutofit/>
          </a:bodyPr>
          <a:lstStyle/>
          <a:p>
            <a:r>
              <a:rPr lang="en-US" b="1" dirty="0">
                <a:cs typeface="Arial" panose="020B0604020202020204" pitchFamily="34" charset="0"/>
              </a:rPr>
              <a:t>Supply Analysis Working Group Report to WMS</a:t>
            </a:r>
          </a:p>
        </p:txBody>
      </p:sp>
      <p:sp>
        <p:nvSpPr>
          <p:cNvPr id="3" name="Content Placeholder 2">
            <a:extLst>
              <a:ext uri="{FF2B5EF4-FFF2-40B4-BE49-F238E27FC236}">
                <a16:creationId xmlns:a16="http://schemas.microsoft.com/office/drawing/2014/main" id="{C4FCF99A-BC66-4C43-9AA2-5CFBD25ED310}"/>
              </a:ext>
            </a:extLst>
          </p:cNvPr>
          <p:cNvSpPr>
            <a:spLocks noGrp="1"/>
          </p:cNvSpPr>
          <p:nvPr>
            <p:ph idx="1"/>
          </p:nvPr>
        </p:nvSpPr>
        <p:spPr>
          <a:xfrm>
            <a:off x="609600" y="3276601"/>
            <a:ext cx="8077200" cy="1066800"/>
          </a:xfrm>
        </p:spPr>
        <p:txBody>
          <a:bodyPr>
            <a:normAutofit/>
          </a:bodyPr>
          <a:lstStyle/>
          <a:p>
            <a:pPr marL="0" indent="0" algn="ctr">
              <a:buNone/>
            </a:pPr>
            <a:r>
              <a:rPr lang="en-US" sz="2800" dirty="0">
                <a:cs typeface="Arial" panose="020B0604020202020204" pitchFamily="34" charset="0"/>
              </a:rPr>
              <a:t>November 6, 2019</a:t>
            </a:r>
          </a:p>
        </p:txBody>
      </p:sp>
      <p:sp>
        <p:nvSpPr>
          <p:cNvPr id="4" name="Slide Number Placeholder 3">
            <a:extLst>
              <a:ext uri="{FF2B5EF4-FFF2-40B4-BE49-F238E27FC236}">
                <a16:creationId xmlns:a16="http://schemas.microsoft.com/office/drawing/2014/main" id="{2265CB5B-DDF3-42C7-A2F0-155F47D0DBAC}"/>
              </a:ext>
            </a:extLst>
          </p:cNvPr>
          <p:cNvSpPr>
            <a:spLocks noGrp="1"/>
          </p:cNvSpPr>
          <p:nvPr>
            <p:ph type="sldNum" sz="quarter" idx="12"/>
          </p:nvPr>
        </p:nvSpPr>
        <p:spPr/>
        <p:txBody>
          <a:bodyPr/>
          <a:lstStyle/>
          <a:p>
            <a:fld id="{36EE6DEE-B277-412F-8503-2977301076E2}" type="slidenum">
              <a:rPr lang="en-US" smtClean="0"/>
              <a:t>1</a:t>
            </a:fld>
            <a:endParaRPr lang="en-US" dirty="0"/>
          </a:p>
        </p:txBody>
      </p:sp>
    </p:spTree>
    <p:extLst>
      <p:ext uri="{BB962C8B-B14F-4D97-AF65-F5344CB8AC3E}">
        <p14:creationId xmlns:p14="http://schemas.microsoft.com/office/powerpoint/2010/main" val="3717820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1143000"/>
          </a:xfrm>
        </p:spPr>
        <p:txBody>
          <a:bodyPr>
            <a:normAutofit/>
          </a:bodyPr>
          <a:lstStyle/>
          <a:p>
            <a:pPr algn="l"/>
            <a:r>
              <a:rPr lang="en-US" sz="3600" b="1" dirty="0">
                <a:cs typeface="Arial" panose="020B0604020202020204" pitchFamily="34" charset="0"/>
              </a:rPr>
              <a:t>Voting Item</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371600"/>
            <a:ext cx="8229600" cy="5059363"/>
          </a:xfrm>
        </p:spPr>
        <p:txBody>
          <a:bodyPr>
            <a:normAutofit/>
          </a:bodyPr>
          <a:lstStyle/>
          <a:p>
            <a:r>
              <a:rPr lang="en-US" sz="2800" b="1" dirty="0">
                <a:cs typeface="Arial" panose="020B0604020202020204" pitchFamily="34" charset="0"/>
              </a:rPr>
              <a:t>Leadership Vote:</a:t>
            </a:r>
          </a:p>
          <a:p>
            <a:pPr lvl="1"/>
            <a:r>
              <a:rPr lang="en-US" b="1" dirty="0">
                <a:cs typeface="Arial" panose="020B0604020202020204" pitchFamily="34" charset="0"/>
              </a:rPr>
              <a:t>Nominated Chair: Caitlin Smith, AB Power Advisors (employment change)</a:t>
            </a:r>
          </a:p>
          <a:p>
            <a:pPr marL="0" indent="0">
              <a:buNone/>
            </a:pPr>
            <a:endParaRPr lang="en-US" sz="2400" b="1" dirty="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fld id="{36EE6DEE-B277-412F-8503-2977301076E2}" type="slidenum">
              <a:rPr lang="en-US" smtClean="0"/>
              <a:t>2</a:t>
            </a:fld>
            <a:endParaRPr lang="en-US" dirty="0"/>
          </a:p>
        </p:txBody>
      </p:sp>
    </p:spTree>
    <p:extLst>
      <p:ext uri="{BB962C8B-B14F-4D97-AF65-F5344CB8AC3E}">
        <p14:creationId xmlns:p14="http://schemas.microsoft.com/office/powerpoint/2010/main" val="2081153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1143000"/>
          </a:xfrm>
        </p:spPr>
        <p:txBody>
          <a:bodyPr>
            <a:normAutofit/>
          </a:bodyPr>
          <a:lstStyle/>
          <a:p>
            <a:pPr algn="l"/>
            <a:r>
              <a:rPr lang="en-US" sz="3600" b="1" dirty="0">
                <a:cs typeface="Arial" panose="020B0604020202020204" pitchFamily="34" charset="0"/>
              </a:rPr>
              <a:t>Future Voting Item </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143000"/>
            <a:ext cx="8229600" cy="5410200"/>
          </a:xfrm>
        </p:spPr>
        <p:txBody>
          <a:bodyPr>
            <a:normAutofit fontScale="92500"/>
          </a:bodyPr>
          <a:lstStyle/>
          <a:p>
            <a:r>
              <a:rPr lang="en-US" sz="2800" b="1" dirty="0">
                <a:cs typeface="Arial" panose="020B0604020202020204" pitchFamily="34" charset="0"/>
              </a:rPr>
              <a:t>Future Vote on Scope:</a:t>
            </a:r>
          </a:p>
          <a:p>
            <a:pPr lvl="1"/>
            <a:r>
              <a:rPr lang="en-US" sz="2400" b="1" dirty="0">
                <a:cs typeface="Arial" panose="020B0604020202020204" pitchFamily="34" charset="0"/>
              </a:rPr>
              <a:t>Current Scope: “At the direction of the Wholesale Market Subcommittee (WMS), SAWG evaluate proposals for market design as they pertain to Resource adequacy and the resource reporting methodologies.  SAWG Annually reviews the components and construction of the Capacity, Demand, and Reserves Report (CDR), the Seasonal Assessment of Resource Adequacy Report (SARA), the Long Term Load Forecast, the NERC Long Term Reliability Assessment, and recommend necessary changes to WMS.  SAWG also reviews and recommends market design principles, issues, and proposals related to supply side adequacy as assigned by WMS.”</a:t>
            </a:r>
          </a:p>
          <a:p>
            <a:pPr lvl="1"/>
            <a:endParaRPr lang="en-US" sz="2400" b="1" dirty="0">
              <a:cs typeface="Arial" panose="020B0604020202020204" pitchFamily="34" charset="0"/>
            </a:endParaRPr>
          </a:p>
          <a:p>
            <a:pPr lvl="1"/>
            <a:r>
              <a:rPr lang="en-US" sz="2400" b="1" dirty="0">
                <a:cs typeface="Arial" panose="020B0604020202020204" pitchFamily="34" charset="0"/>
              </a:rPr>
              <a:t>Proposal for scope change would be to add the periodic review of methodology used to determine Peaker Net Margin (PNM) </a:t>
            </a:r>
          </a:p>
          <a:p>
            <a:pPr marL="914400" lvl="2" indent="0">
              <a:buNone/>
            </a:pPr>
            <a:endParaRPr lang="en-US" sz="1600" b="1" dirty="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fld id="{36EE6DEE-B277-412F-8503-2977301076E2}" type="slidenum">
              <a:rPr lang="en-US" smtClean="0"/>
              <a:t>3</a:t>
            </a:fld>
            <a:endParaRPr lang="en-US" dirty="0"/>
          </a:p>
        </p:txBody>
      </p:sp>
    </p:spTree>
    <p:extLst>
      <p:ext uri="{BB962C8B-B14F-4D97-AF65-F5344CB8AC3E}">
        <p14:creationId xmlns:p14="http://schemas.microsoft.com/office/powerpoint/2010/main" val="1926464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71377" y="228600"/>
            <a:ext cx="8229600" cy="1143000"/>
          </a:xfrm>
        </p:spPr>
        <p:txBody>
          <a:bodyPr>
            <a:normAutofit/>
          </a:bodyPr>
          <a:lstStyle/>
          <a:p>
            <a:pPr algn="l"/>
            <a:r>
              <a:rPr lang="en-US" sz="3600" b="1" dirty="0">
                <a:cs typeface="Arial" panose="020B0604020202020204" pitchFamily="34" charset="0"/>
              </a:rPr>
              <a:t>NPRR 980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219200"/>
            <a:ext cx="8229600" cy="5211763"/>
          </a:xfrm>
        </p:spPr>
        <p:txBody>
          <a:bodyPr>
            <a:normAutofit lnSpcReduction="10000"/>
          </a:bodyPr>
          <a:lstStyle/>
          <a:p>
            <a:r>
              <a:rPr lang="en-US" sz="2400" b="1" dirty="0">
                <a:cs typeface="Arial" panose="020B0604020202020204" pitchFamily="34" charset="0"/>
              </a:rPr>
              <a:t>New NPRR filed Nov 5, “Accounting for NSO Forced Outages and GINR Inactive Projects in the Report on the Capacity, Demand and Reserves in the ERCOT Region”:</a:t>
            </a:r>
          </a:p>
          <a:p>
            <a:pPr marL="0" indent="0">
              <a:buNone/>
            </a:pPr>
            <a:endParaRPr lang="en-US" sz="2200" b="1" dirty="0">
              <a:cs typeface="Arial" panose="020B0604020202020204" pitchFamily="34" charset="0"/>
            </a:endParaRPr>
          </a:p>
          <a:p>
            <a:pPr lvl="1"/>
            <a:r>
              <a:rPr lang="en-US" sz="2200" b="1" dirty="0">
                <a:cs typeface="Arial" panose="020B0604020202020204" pitchFamily="34" charset="0"/>
              </a:rPr>
              <a:t>1) Clarifies that Forced Outages greater than 180 days, submitted through a Notification of Suspension of Operations, should be excluded from the CDR capacity estimates for the expected duration of the Forced Outages and adds language to clarify that the NSO outage information may be published in the CDR</a:t>
            </a:r>
          </a:p>
          <a:p>
            <a:pPr marL="457200" lvl="1" indent="0">
              <a:buNone/>
            </a:pPr>
            <a:r>
              <a:rPr lang="en-US" sz="2200" b="1" dirty="0">
                <a:cs typeface="Arial" panose="020B0604020202020204" pitchFamily="34" charset="0"/>
              </a:rPr>
              <a:t> </a:t>
            </a:r>
          </a:p>
          <a:p>
            <a:pPr lvl="1"/>
            <a:r>
              <a:rPr lang="en-US" sz="2200" b="1" dirty="0">
                <a:cs typeface="Arial" panose="020B0604020202020204" pitchFamily="34" charset="0"/>
              </a:rPr>
              <a:t>2) Specifies how “Inactive” GINR projects, as well as “Cancelled” projects, are to be treated in the CDR, in order to coordinate with creation of “Inactive Status” for GINR projects from PGRR066</a:t>
            </a:r>
          </a:p>
          <a:p>
            <a:pPr marL="914400" lvl="2" indent="0">
              <a:buNone/>
            </a:pPr>
            <a:endParaRPr lang="en-US" sz="1600" b="1" dirty="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fld id="{36EE6DEE-B277-412F-8503-2977301076E2}" type="slidenum">
              <a:rPr lang="en-US" smtClean="0"/>
              <a:t>4</a:t>
            </a:fld>
            <a:endParaRPr lang="en-US" dirty="0"/>
          </a:p>
        </p:txBody>
      </p:sp>
    </p:spTree>
    <p:extLst>
      <p:ext uri="{BB962C8B-B14F-4D97-AF65-F5344CB8AC3E}">
        <p14:creationId xmlns:p14="http://schemas.microsoft.com/office/powerpoint/2010/main" val="1998384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71377" y="228600"/>
            <a:ext cx="8229600" cy="1143000"/>
          </a:xfrm>
        </p:spPr>
        <p:txBody>
          <a:bodyPr>
            <a:normAutofit/>
          </a:bodyPr>
          <a:lstStyle/>
          <a:p>
            <a:pPr algn="l"/>
            <a:r>
              <a:rPr lang="en-US" sz="3600" b="1" dirty="0">
                <a:cs typeface="Arial" panose="020B0604020202020204" pitchFamily="34" charset="0"/>
              </a:rPr>
              <a:t>NPRR 980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219200"/>
            <a:ext cx="8229600" cy="5211763"/>
          </a:xfrm>
        </p:spPr>
        <p:txBody>
          <a:bodyPr>
            <a:normAutofit/>
          </a:bodyPr>
          <a:lstStyle/>
          <a:p>
            <a:r>
              <a:rPr lang="en-US" sz="2400" b="1" dirty="0">
                <a:cs typeface="Arial" panose="020B0604020202020204" pitchFamily="34" charset="0"/>
              </a:rPr>
              <a:t>Timeline/Impacts:</a:t>
            </a:r>
          </a:p>
          <a:p>
            <a:pPr lvl="1"/>
            <a:r>
              <a:rPr lang="en-US" sz="2200" b="1" dirty="0">
                <a:cs typeface="Arial" panose="020B0604020202020204" pitchFamily="34" charset="0"/>
              </a:rPr>
              <a:t>NSO Forced Outages and GINR Inactive Projects will be included in December CDR</a:t>
            </a:r>
          </a:p>
          <a:p>
            <a:pPr lvl="1"/>
            <a:r>
              <a:rPr lang="en-US" sz="2200" b="1" dirty="0">
                <a:cs typeface="Arial" panose="020B0604020202020204" pitchFamily="34" charset="0"/>
              </a:rPr>
              <a:t>Upon implementation of NPRR 980 (desired for February Board) Forced Outages and GINR Inactive projects will be excluded from CDR (desired for May CDR)</a:t>
            </a:r>
          </a:p>
          <a:p>
            <a:r>
              <a:rPr lang="en-US" sz="2400" b="1" dirty="0">
                <a:cs typeface="Arial" panose="020B0604020202020204" pitchFamily="34" charset="0"/>
              </a:rPr>
              <a:t>Request to WMS:</a:t>
            </a:r>
          </a:p>
          <a:p>
            <a:pPr lvl="1"/>
            <a:r>
              <a:rPr lang="en-US" sz="2200" b="1" dirty="0">
                <a:cs typeface="Arial" panose="020B0604020202020204" pitchFamily="34" charset="0"/>
              </a:rPr>
              <a:t>SAWG reached consensus around this concept (*before NPRR language filed)</a:t>
            </a:r>
          </a:p>
          <a:p>
            <a:pPr lvl="1"/>
            <a:r>
              <a:rPr lang="en-US" sz="2200" b="1" dirty="0">
                <a:cs typeface="Arial" panose="020B0604020202020204" pitchFamily="34" charset="0"/>
              </a:rPr>
              <a:t>SAWG stakeholders and ERCOT would like this NPRR to be approved without WMS or SAWG assignment so that it can be approved at the February Board and be implemented in the May CDR </a:t>
            </a:r>
          </a:p>
          <a:p>
            <a:pPr marL="914400" lvl="2" indent="0">
              <a:buNone/>
            </a:pPr>
            <a:endParaRPr lang="en-US" sz="1600" b="1" dirty="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fld id="{36EE6DEE-B277-412F-8503-2977301076E2}" type="slidenum">
              <a:rPr lang="en-US" smtClean="0"/>
              <a:t>5</a:t>
            </a:fld>
            <a:endParaRPr lang="en-US" dirty="0"/>
          </a:p>
        </p:txBody>
      </p:sp>
    </p:spTree>
    <p:extLst>
      <p:ext uri="{BB962C8B-B14F-4D97-AF65-F5344CB8AC3E}">
        <p14:creationId xmlns:p14="http://schemas.microsoft.com/office/powerpoint/2010/main" val="1525078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71377" y="228600"/>
            <a:ext cx="8229600" cy="1143000"/>
          </a:xfrm>
        </p:spPr>
        <p:txBody>
          <a:bodyPr>
            <a:normAutofit/>
          </a:bodyPr>
          <a:lstStyle/>
          <a:p>
            <a:pPr algn="l"/>
            <a:r>
              <a:rPr lang="en-US" sz="3600" b="1" dirty="0">
                <a:cs typeface="Arial" panose="020B0604020202020204" pitchFamily="34" charset="0"/>
              </a:rPr>
              <a:t>CONE Study Update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066800"/>
            <a:ext cx="8229600" cy="5562600"/>
          </a:xfrm>
        </p:spPr>
        <p:txBody>
          <a:bodyPr>
            <a:normAutofit lnSpcReduction="10000"/>
          </a:bodyPr>
          <a:lstStyle/>
          <a:p>
            <a:r>
              <a:rPr lang="en-US" sz="2400" b="1" dirty="0">
                <a:cs typeface="Arial" panose="020B0604020202020204" pitchFamily="34" charset="0"/>
              </a:rPr>
              <a:t>Review:</a:t>
            </a:r>
          </a:p>
          <a:p>
            <a:pPr lvl="1"/>
            <a:r>
              <a:rPr lang="en-US" sz="2200" b="1" dirty="0">
                <a:cs typeface="Arial" panose="020B0604020202020204" pitchFamily="34" charset="0"/>
              </a:rPr>
              <a:t>In September SAWG recommended a voting item for future WMS to: </a:t>
            </a:r>
          </a:p>
          <a:p>
            <a:pPr lvl="2"/>
            <a:r>
              <a:rPr lang="en-US" sz="1600" b="1" dirty="0">
                <a:cs typeface="Arial" panose="020B0604020202020204" pitchFamily="34" charset="0"/>
              </a:rPr>
              <a:t>Perform this type of study every 4 years (every other LTSA)</a:t>
            </a:r>
          </a:p>
          <a:p>
            <a:pPr lvl="2"/>
            <a:r>
              <a:rPr lang="en-US" sz="1600" b="1" dirty="0">
                <a:cs typeface="Arial" panose="020B0604020202020204" pitchFamily="34" charset="0"/>
              </a:rPr>
              <a:t>Use an RFP for a vendor </a:t>
            </a:r>
          </a:p>
          <a:p>
            <a:pPr lvl="2"/>
            <a:r>
              <a:rPr lang="en-US" sz="1600" b="1" dirty="0">
                <a:cs typeface="Arial" panose="020B0604020202020204" pitchFamily="34" charset="0"/>
              </a:rPr>
              <a:t>Implement the value with the beginning of a calendar year</a:t>
            </a:r>
            <a:endParaRPr lang="en-US" sz="2000" b="1" dirty="0">
              <a:cs typeface="Arial" panose="020B0604020202020204" pitchFamily="34" charset="0"/>
            </a:endParaRPr>
          </a:p>
          <a:p>
            <a:r>
              <a:rPr lang="en-US" sz="2400" b="1" dirty="0">
                <a:cs typeface="Arial" panose="020B0604020202020204" pitchFamily="34" charset="0"/>
              </a:rPr>
              <a:t>Current Status:</a:t>
            </a:r>
          </a:p>
          <a:p>
            <a:pPr lvl="1"/>
            <a:r>
              <a:rPr lang="en-US" sz="2200" b="1" dirty="0">
                <a:cs typeface="Arial" panose="020B0604020202020204" pitchFamily="34" charset="0"/>
              </a:rPr>
              <a:t>ERCOT presented a timeline for the study to be done in coordination with every other LTSA (= every 4 years) and to feed into the Reserve Margin Study</a:t>
            </a:r>
          </a:p>
          <a:p>
            <a:pPr lvl="1"/>
            <a:r>
              <a:rPr lang="en-US" sz="2200" b="1" dirty="0">
                <a:cs typeface="Arial" panose="020B0604020202020204" pitchFamily="34" charset="0"/>
              </a:rPr>
              <a:t>RFP for the CONE study would begin at the start of 2022 and new PNM would be implemented at the start of 2023</a:t>
            </a:r>
          </a:p>
          <a:p>
            <a:r>
              <a:rPr lang="en-US" sz="2400" b="1" dirty="0">
                <a:cs typeface="Arial" panose="020B0604020202020204" pitchFamily="34" charset="0"/>
              </a:rPr>
              <a:t>Next Steps:</a:t>
            </a:r>
          </a:p>
          <a:p>
            <a:pPr lvl="1"/>
            <a:r>
              <a:rPr lang="en-US" sz="2200" b="1" dirty="0">
                <a:cs typeface="Arial" panose="020B0604020202020204" pitchFamily="34" charset="0"/>
              </a:rPr>
              <a:t>ERCOT to develop language for either an update to the reserve Margin Manual or an NPRR (depending on the length of language)</a:t>
            </a:r>
          </a:p>
          <a:p>
            <a:pPr marL="914400" lvl="2" indent="0">
              <a:buNone/>
            </a:pPr>
            <a:endParaRPr lang="en-US" sz="1600" b="1" dirty="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fld id="{36EE6DEE-B277-412F-8503-2977301076E2}" type="slidenum">
              <a:rPr lang="en-US" smtClean="0"/>
              <a:t>6</a:t>
            </a:fld>
            <a:endParaRPr lang="en-US" dirty="0"/>
          </a:p>
        </p:txBody>
      </p:sp>
    </p:spTree>
    <p:extLst>
      <p:ext uri="{BB962C8B-B14F-4D97-AF65-F5344CB8AC3E}">
        <p14:creationId xmlns:p14="http://schemas.microsoft.com/office/powerpoint/2010/main" val="1329078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D8C72-9D30-4009-99E7-1AABB3C68F16}"/>
              </a:ext>
            </a:extLst>
          </p:cNvPr>
          <p:cNvSpPr>
            <a:spLocks noGrp="1"/>
          </p:cNvSpPr>
          <p:nvPr>
            <p:ph type="title"/>
          </p:nvPr>
        </p:nvSpPr>
        <p:spPr/>
        <p:txBody>
          <a:bodyPr>
            <a:normAutofit/>
          </a:bodyPr>
          <a:lstStyle/>
          <a:p>
            <a:pPr algn="l"/>
            <a:r>
              <a:rPr lang="en-US" sz="3600" b="1" dirty="0">
                <a:cs typeface="Arial" panose="020B0604020202020204" pitchFamily="34" charset="0"/>
              </a:rPr>
              <a:t>Other Business/Next SAWG Meetings</a:t>
            </a:r>
          </a:p>
        </p:txBody>
      </p:sp>
      <p:sp>
        <p:nvSpPr>
          <p:cNvPr id="3" name="Content Placeholder 2">
            <a:extLst>
              <a:ext uri="{FF2B5EF4-FFF2-40B4-BE49-F238E27FC236}">
                <a16:creationId xmlns:a16="http://schemas.microsoft.com/office/drawing/2014/main" id="{A1D51741-6E43-4033-B6D6-161463A6C1A4}"/>
              </a:ext>
            </a:extLst>
          </p:cNvPr>
          <p:cNvSpPr>
            <a:spLocks noGrp="1"/>
          </p:cNvSpPr>
          <p:nvPr>
            <p:ph idx="1"/>
          </p:nvPr>
        </p:nvSpPr>
        <p:spPr/>
        <p:txBody>
          <a:bodyPr>
            <a:normAutofit/>
          </a:bodyPr>
          <a:lstStyle/>
          <a:p>
            <a:pPr marL="0" indent="0">
              <a:buNone/>
            </a:pPr>
            <a:endParaRPr lang="en-US" sz="2400" b="1" dirty="0">
              <a:cs typeface="Arial" panose="020B0604020202020204" pitchFamily="34" charset="0"/>
            </a:endParaRPr>
          </a:p>
          <a:p>
            <a:r>
              <a:rPr lang="en-US" sz="2800" b="1" dirty="0">
                <a:cs typeface="Arial" panose="020B0604020202020204" pitchFamily="34" charset="0"/>
              </a:rPr>
              <a:t>SARA to be released November 7</a:t>
            </a:r>
            <a:r>
              <a:rPr lang="en-US" sz="2800" b="1" baseline="30000" dirty="0">
                <a:cs typeface="Arial" panose="020B0604020202020204" pitchFamily="34" charset="0"/>
              </a:rPr>
              <a:t>th</a:t>
            </a:r>
          </a:p>
          <a:p>
            <a:pPr marL="0" indent="0">
              <a:buNone/>
            </a:pPr>
            <a:r>
              <a:rPr lang="en-US" sz="2800" b="1" dirty="0">
                <a:cs typeface="Arial" panose="020B0604020202020204" pitchFamily="34" charset="0"/>
              </a:rPr>
              <a:t> </a:t>
            </a:r>
          </a:p>
          <a:p>
            <a:r>
              <a:rPr lang="en-US" sz="2800" b="1" dirty="0">
                <a:cs typeface="Arial" panose="020B0604020202020204" pitchFamily="34" charset="0"/>
              </a:rPr>
              <a:t>Friday, December 13</a:t>
            </a:r>
            <a:r>
              <a:rPr lang="en-US" sz="2800" b="1" baseline="30000" dirty="0">
                <a:cs typeface="Arial" panose="020B0604020202020204" pitchFamily="34" charset="0"/>
              </a:rPr>
              <a:t>th</a:t>
            </a:r>
            <a:r>
              <a:rPr lang="en-US" sz="2800" b="1" dirty="0">
                <a:cs typeface="Arial" panose="020B0604020202020204" pitchFamily="34" charset="0"/>
              </a:rPr>
              <a:t> </a:t>
            </a:r>
            <a:endParaRPr lang="en-US" sz="2800" b="1" baseline="30000" dirty="0">
              <a:cs typeface="Arial" panose="020B0604020202020204" pitchFamily="34" charset="0"/>
            </a:endParaRPr>
          </a:p>
          <a:p>
            <a:pPr marL="0" indent="0">
              <a:buNone/>
            </a:pPr>
            <a:r>
              <a:rPr lang="en-US" sz="2400" b="1" dirty="0">
                <a:solidFill>
                  <a:schemeClr val="tx1">
                    <a:lumMod val="50000"/>
                    <a:lumOff val="50000"/>
                  </a:schemeClr>
                </a:solidFill>
                <a:latin typeface="Arial" panose="020B0604020202020204" pitchFamily="34" charset="0"/>
                <a:cs typeface="Arial" panose="020B0604020202020204" pitchFamily="34" charset="0"/>
              </a:rPr>
              <a:t> </a:t>
            </a:r>
          </a:p>
        </p:txBody>
      </p:sp>
      <p:sp>
        <p:nvSpPr>
          <p:cNvPr id="5" name="Slide Number Placeholder 4">
            <a:extLst>
              <a:ext uri="{FF2B5EF4-FFF2-40B4-BE49-F238E27FC236}">
                <a16:creationId xmlns:a16="http://schemas.microsoft.com/office/drawing/2014/main" id="{465DCCB6-65FC-48E0-B425-7AA449945997}"/>
              </a:ext>
            </a:extLst>
          </p:cNvPr>
          <p:cNvSpPr>
            <a:spLocks noGrp="1"/>
          </p:cNvSpPr>
          <p:nvPr>
            <p:ph type="sldNum" sz="quarter" idx="12"/>
          </p:nvPr>
        </p:nvSpPr>
        <p:spPr/>
        <p:txBody>
          <a:bodyPr/>
          <a:lstStyle/>
          <a:p>
            <a:fld id="{36EE6DEE-B277-412F-8503-2977301076E2}" type="slidenum">
              <a:rPr lang="en-US" smtClean="0"/>
              <a:t>7</a:t>
            </a:fld>
            <a:endParaRPr lang="en-US" dirty="0"/>
          </a:p>
        </p:txBody>
      </p:sp>
    </p:spTree>
    <p:extLst>
      <p:ext uri="{BB962C8B-B14F-4D97-AF65-F5344CB8AC3E}">
        <p14:creationId xmlns:p14="http://schemas.microsoft.com/office/powerpoint/2010/main" val="7474698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CD7FB2E800D0445AB60BE4CF6693240" ma:contentTypeVersion="9" ma:contentTypeDescription="Create a new document." ma:contentTypeScope="" ma:versionID="cba75499531ceb3f246cf6adc3a33ce8">
  <xsd:schema xmlns:xsd="http://www.w3.org/2001/XMLSchema" xmlns:xs="http://www.w3.org/2001/XMLSchema" xmlns:p="http://schemas.microsoft.com/office/2006/metadata/properties" xmlns:ns3="ace0c983-095b-4ab2-a133-4fa3e902b0fc" targetNamespace="http://schemas.microsoft.com/office/2006/metadata/properties" ma:root="true" ma:fieldsID="3a86683aa51a3373566f47fbb9006bc8" ns3:_="">
    <xsd:import namespace="ace0c983-095b-4ab2-a133-4fa3e902b0f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e0c983-095b-4ab2-a133-4fa3e902b0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E2ECC2F-A9D3-446E-81C4-139727DC3535}">
  <ds:schemaRefs>
    <ds:schemaRef ds:uri="http://schemas.microsoft.com/sharepoint/v3/contenttype/forms"/>
  </ds:schemaRefs>
</ds:datastoreItem>
</file>

<file path=customXml/itemProps2.xml><?xml version="1.0" encoding="utf-8"?>
<ds:datastoreItem xmlns:ds="http://schemas.openxmlformats.org/officeDocument/2006/customXml" ds:itemID="{98CE2DDC-B89F-47CA-A5CF-08D365F4B8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e0c983-095b-4ab2-a133-4fa3e902b0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2F5E0E-2CBD-45B1-B655-24315E7D52AD}">
  <ds:schemaRefs>
    <ds:schemaRef ds:uri="http://schemas.openxmlformats.org/package/2006/metadata/core-properties"/>
    <ds:schemaRef ds:uri="http://schemas.microsoft.com/office/2006/metadata/properties"/>
    <ds:schemaRef ds:uri="http://purl.org/dc/dcmitype/"/>
    <ds:schemaRef ds:uri="http://schemas.microsoft.com/office/2006/documentManagement/types"/>
    <ds:schemaRef ds:uri="http://www.w3.org/XML/1998/namespace"/>
    <ds:schemaRef ds:uri="http://purl.org/dc/terms/"/>
    <ds:schemaRef ds:uri="http://purl.org/dc/elements/1.1/"/>
    <ds:schemaRef ds:uri="http://schemas.microsoft.com/office/infopath/2007/PartnerControls"/>
    <ds:schemaRef ds:uri="ace0c983-095b-4ab2-a133-4fa3e902b0fc"/>
  </ds:schemaRefs>
</ds:datastoreItem>
</file>

<file path=docProps/app.xml><?xml version="1.0" encoding="utf-8"?>
<Properties xmlns="http://schemas.openxmlformats.org/officeDocument/2006/extended-properties" xmlns:vt="http://schemas.openxmlformats.org/officeDocument/2006/docPropsVTypes">
  <TotalTime>5192</TotalTime>
  <Words>541</Words>
  <Application>Microsoft Office PowerPoint</Application>
  <PresentationFormat>On-screen Show (4:3)</PresentationFormat>
  <Paragraphs>47</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Supply Analysis Working Group Report to WMS</vt:lpstr>
      <vt:lpstr>Voting Item </vt:lpstr>
      <vt:lpstr>Future Voting Item  </vt:lpstr>
      <vt:lpstr>NPRR 980 </vt:lpstr>
      <vt:lpstr>NPRR 980 </vt:lpstr>
      <vt:lpstr>CONE Study Update </vt:lpstr>
      <vt:lpstr>Other Business/Next SAWG Meetings</vt:lpstr>
    </vt:vector>
  </TitlesOfParts>
  <Company>NRG Energy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Reliant Energy</dc:creator>
  <cp:lastModifiedBy>Caitlin Smith</cp:lastModifiedBy>
  <cp:revision>67</cp:revision>
  <cp:lastPrinted>2019-08-06T19:55:43Z</cp:lastPrinted>
  <dcterms:created xsi:type="dcterms:W3CDTF">2018-10-08T15:17:08Z</dcterms:created>
  <dcterms:modified xsi:type="dcterms:W3CDTF">2019-11-05T23:23:42Z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0x0101008CD7FB2E800D0445AB60BE4CF6693240</vt:lpwstr>
  </property>
</Properties>
</file>