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4">
  <p:sldMasterIdLst>
    <p:sldMasterId id="2147483653" r:id="rId4"/>
    <p:sldMasterId id="2147483648" r:id="rId5"/>
    <p:sldMasterId id="2147483662" r:id="rId6"/>
  </p:sldMasterIdLst>
  <p:notesMasterIdLst>
    <p:notesMasterId r:id="rId26"/>
  </p:notesMasterIdLst>
  <p:handoutMasterIdLst>
    <p:handoutMasterId r:id="rId27"/>
  </p:handoutMasterIdLst>
  <p:sldIdLst>
    <p:sldId id="260" r:id="rId7"/>
    <p:sldId id="332" r:id="rId8"/>
    <p:sldId id="322" r:id="rId9"/>
    <p:sldId id="333" r:id="rId10"/>
    <p:sldId id="331" r:id="rId11"/>
    <p:sldId id="345" r:id="rId12"/>
    <p:sldId id="346" r:id="rId13"/>
    <p:sldId id="347" r:id="rId14"/>
    <p:sldId id="336" r:id="rId15"/>
    <p:sldId id="340" r:id="rId16"/>
    <p:sldId id="338" r:id="rId17"/>
    <p:sldId id="348" r:id="rId18"/>
    <p:sldId id="339" r:id="rId19"/>
    <p:sldId id="349" r:id="rId20"/>
    <p:sldId id="350" r:id="rId21"/>
    <p:sldId id="342" r:id="rId22"/>
    <p:sldId id="343" r:id="rId23"/>
    <p:sldId id="344" r:id="rId24"/>
    <p:sldId id="337"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rma, Sandip" initials="SS" lastIdx="3" clrIdx="0">
    <p:extLst>
      <p:ext uri="{19B8F6BF-5375-455C-9EA6-DF929625EA0E}">
        <p15:presenceInfo xmlns:p15="http://schemas.microsoft.com/office/powerpoint/2012/main" userId="S-1-5-21-639947351-343809578-3807592339-4756" providerId="AD"/>
      </p:ext>
    </p:extLst>
  </p:cmAuthor>
  <p:cmAuthor id="2" name="Blevins, Bill" initials="BB" lastIdx="5" clrIdx="1">
    <p:extLst>
      <p:ext uri="{19B8F6BF-5375-455C-9EA6-DF929625EA0E}">
        <p15:presenceInfo xmlns:p15="http://schemas.microsoft.com/office/powerpoint/2012/main" userId="S-1-5-21-639947351-343809578-3807592339-48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9" autoAdjust="0"/>
    <p:restoredTop sz="84327" autoAdjust="0"/>
  </p:normalViewPr>
  <p:slideViewPr>
    <p:cSldViewPr showGuides="1">
      <p:cViewPr varScale="1">
        <p:scale>
          <a:sx n="98" d="100"/>
          <a:sy n="98" d="100"/>
        </p:scale>
        <p:origin x="1722" y="84"/>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11/5/2019</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11/5/2019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Red </a:t>
            </a:r>
            <a:r>
              <a:rPr lang="en-US" dirty="0"/>
              <a:t>is NPRR-957 RTF-4, green is new language and b</a:t>
            </a:r>
            <a:r>
              <a:rPr lang="en-US" baseline="0" dirty="0"/>
              <a:t>lack is existing language.</a:t>
            </a:r>
          </a:p>
          <a:p>
            <a:r>
              <a:rPr lang="en-US" baseline="0" dirty="0"/>
              <a:t>Definition DESR added to allow for inclusion in Modeling and other requirements.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3900393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Clarifies and adds</a:t>
            </a:r>
            <a:r>
              <a:rPr lang="en-US" baseline="0" dirty="0"/>
              <a:t> </a:t>
            </a:r>
            <a:r>
              <a:rPr lang="en-US" dirty="0"/>
              <a:t>Ride-through requirements for DGR/DESR</a:t>
            </a:r>
          </a:p>
        </p:txBody>
      </p:sp>
      <p:sp>
        <p:nvSpPr>
          <p:cNvPr id="4" name="Slide Number Placeholder 3"/>
          <p:cNvSpPr>
            <a:spLocks noGrp="1"/>
          </p:cNvSpPr>
          <p:nvPr>
            <p:ph type="sldNum" sz="quarter" idx="10"/>
          </p:nvPr>
        </p:nvSpPr>
        <p:spPr/>
        <p:txBody>
          <a:bodyPr/>
          <a:lstStyle/>
          <a:p>
            <a:fld id="{F62AC51D-6DAA-4455-8EA7-D54B64909A85}" type="slidenum">
              <a:rPr lang="en-US" smtClean="0"/>
              <a:t>15</a:t>
            </a:fld>
            <a:endParaRPr lang="en-US" dirty="0"/>
          </a:p>
        </p:txBody>
      </p:sp>
    </p:spTree>
    <p:extLst>
      <p:ext uri="{BB962C8B-B14F-4D97-AF65-F5344CB8AC3E}">
        <p14:creationId xmlns:p14="http://schemas.microsoft.com/office/powerpoint/2010/main" val="2780095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17</a:t>
            </a:fld>
            <a:endParaRPr lang="en-US" dirty="0"/>
          </a:p>
        </p:txBody>
      </p:sp>
    </p:spTree>
    <p:extLst>
      <p:ext uri="{BB962C8B-B14F-4D97-AF65-F5344CB8AC3E}">
        <p14:creationId xmlns:p14="http://schemas.microsoft.com/office/powerpoint/2010/main" val="509095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dirty="0"/>
          </a:p>
        </p:txBody>
      </p:sp>
    </p:spTree>
    <p:extLst>
      <p:ext uri="{BB962C8B-B14F-4D97-AF65-F5344CB8AC3E}">
        <p14:creationId xmlns:p14="http://schemas.microsoft.com/office/powerpoint/2010/main" val="2266992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Special conditions</a:t>
            </a:r>
            <a:r>
              <a:rPr lang="en-US" baseline="0" dirty="0"/>
              <a:t> to address market notice conditions. </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dirty="0"/>
          </a:p>
        </p:txBody>
      </p:sp>
    </p:spTree>
    <p:extLst>
      <p:ext uri="{BB962C8B-B14F-4D97-AF65-F5344CB8AC3E}">
        <p14:creationId xmlns:p14="http://schemas.microsoft.com/office/powerpoint/2010/main" val="281355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Clarification on VSS and also excludes those</a:t>
            </a:r>
            <a:r>
              <a:rPr lang="en-US" baseline="0" dirty="0"/>
              <a:t> units &gt; 20 MVA</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dirty="0"/>
          </a:p>
        </p:txBody>
      </p:sp>
    </p:spTree>
    <p:extLst>
      <p:ext uri="{BB962C8B-B14F-4D97-AF65-F5344CB8AC3E}">
        <p14:creationId xmlns:p14="http://schemas.microsoft.com/office/powerpoint/2010/main" val="388614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dirty="0"/>
          </a:p>
        </p:txBody>
      </p:sp>
    </p:spTree>
    <p:extLst>
      <p:ext uri="{BB962C8B-B14F-4D97-AF65-F5344CB8AC3E}">
        <p14:creationId xmlns:p14="http://schemas.microsoft.com/office/powerpoint/2010/main" val="977290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Incorporating Distribution by including ERCOT system. This clarifies Governor requirements for DGR and DESR and ensures the DGR/DESR can be shut</a:t>
            </a:r>
            <a:r>
              <a:rPr lang="en-US" baseline="0" dirty="0"/>
              <a:t> down to meet DSP requirements if necessary. Also separates out ride-through for Transmission vs Distribution Resources.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dirty="0"/>
          </a:p>
        </p:txBody>
      </p:sp>
    </p:spTree>
    <p:extLst>
      <p:ext uri="{BB962C8B-B14F-4D97-AF65-F5344CB8AC3E}">
        <p14:creationId xmlns:p14="http://schemas.microsoft.com/office/powerpoint/2010/main" val="703594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Incorporating Distribution by including ERCOT system. This clarifies Governor requirements for DGR and DESR and ensures the DGR/DESR can be shut</a:t>
            </a:r>
            <a:r>
              <a:rPr lang="en-US" baseline="0" dirty="0"/>
              <a:t> down to meet DSP requirements if necessary. Also separates out ride-through for Transmission vs Distribution Resources.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dirty="0"/>
          </a:p>
        </p:txBody>
      </p:sp>
    </p:spTree>
    <p:extLst>
      <p:ext uri="{BB962C8B-B14F-4D97-AF65-F5344CB8AC3E}">
        <p14:creationId xmlns:p14="http://schemas.microsoft.com/office/powerpoint/2010/main" val="268256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Clarifies and adds</a:t>
            </a:r>
            <a:r>
              <a:rPr lang="en-US" baseline="0" dirty="0"/>
              <a:t> </a:t>
            </a:r>
            <a:r>
              <a:rPr lang="en-US" dirty="0"/>
              <a:t>Ride-through requirements for DGR/DESR</a:t>
            </a:r>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dirty="0"/>
          </a:p>
        </p:txBody>
      </p:sp>
    </p:spTree>
    <p:extLst>
      <p:ext uri="{BB962C8B-B14F-4D97-AF65-F5344CB8AC3E}">
        <p14:creationId xmlns:p14="http://schemas.microsoft.com/office/powerpoint/2010/main" val="164894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Clarifies and adds</a:t>
            </a:r>
            <a:r>
              <a:rPr lang="en-US" baseline="0" dirty="0"/>
              <a:t> </a:t>
            </a:r>
            <a:r>
              <a:rPr lang="en-US" dirty="0"/>
              <a:t>Ride-through requirements for DGR/DESR</a:t>
            </a:r>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dirty="0"/>
          </a:p>
        </p:txBody>
      </p:sp>
    </p:spTree>
    <p:extLst>
      <p:ext uri="{BB962C8B-B14F-4D97-AF65-F5344CB8AC3E}">
        <p14:creationId xmlns:p14="http://schemas.microsoft.com/office/powerpoint/2010/main" val="2358281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4.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5.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solidFill>
                  <a:srgbClr val="5B6770"/>
                </a:solidFill>
              </a:rPr>
              <a:t>Footer text goes here.</a:t>
            </a:r>
          </a:p>
        </p:txBody>
      </p:sp>
    </p:spTree>
    <p:custDataLst>
      <p:tags r:id="rId1"/>
    </p:custDataLst>
    <p:extLst>
      <p:ext uri="{BB962C8B-B14F-4D97-AF65-F5344CB8AC3E}">
        <p14:creationId xmlns:p14="http://schemas.microsoft.com/office/powerpoint/2010/main" val="247401710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nchor="ct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400">
                <a:solidFill>
                  <a:schemeClr val="tx1"/>
                </a:solidFill>
              </a:defRPr>
            </a:lvl1pPr>
            <a:lvl2pPr>
              <a:defRPr sz="2400">
                <a:solidFill>
                  <a:schemeClr val="tx1"/>
                </a:solidFill>
              </a:defRPr>
            </a:lvl2pPr>
            <a:lvl3pPr>
              <a:defRPr sz="2200">
                <a:solidFill>
                  <a:schemeClr val="tx1"/>
                </a:solidFill>
              </a:defRPr>
            </a:lvl3pPr>
            <a:lvl4pPr>
              <a:defRPr sz="2100">
                <a:solidFill>
                  <a:schemeClr val="tx1"/>
                </a:solidFill>
              </a:defRPr>
            </a:lvl4pPr>
            <a:lvl5pPr>
              <a:defRPr sz="20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304800" y="243682"/>
            <a:ext cx="76200" cy="51831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Footer Placeholder 4"/>
          <p:cNvSpPr>
            <a:spLocks noGrp="1"/>
          </p:cNvSpPr>
          <p:nvPr>
            <p:ph type="ftr" sz="quarter" idx="11"/>
          </p:nvPr>
        </p:nvSpPr>
        <p:spPr>
          <a:xfrm>
            <a:off x="2743200" y="6553200"/>
            <a:ext cx="4038600" cy="228600"/>
          </a:xfrm>
        </p:spPr>
        <p:txBody>
          <a:bodyPr/>
          <a:lstStyle>
            <a:lvl1pPr>
              <a:defRPr>
                <a:solidFill>
                  <a:schemeClr val="tx1"/>
                </a:solidFill>
              </a:defRPr>
            </a:lvl1pPr>
          </a:lstStyle>
          <a:p>
            <a:r>
              <a:rPr lang="en-US" dirty="0">
                <a:solidFill>
                  <a:srgbClr val="5B6770"/>
                </a:solidFill>
              </a:rPr>
              <a:t>Footer text goes here.</a:t>
            </a:r>
          </a:p>
        </p:txBody>
      </p:sp>
      <p:cxnSp>
        <p:nvCxnSpPr>
          <p:cNvPr id="5" name="Straight Connector 4"/>
          <p:cNvCxnSpPr/>
          <p:nvPr/>
        </p:nvCxnSpPr>
        <p:spPr>
          <a:xfrm>
            <a:off x="304800" y="243682"/>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524410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nchor="ctr"/>
          <a:lstStyle>
            <a:lvl1pPr algn="l">
              <a:defRPr sz="2400" b="1">
                <a:solidFill>
                  <a:schemeClr val="accent1"/>
                </a:solidFill>
              </a:defRPr>
            </a:lvl1pPr>
          </a:lstStyle>
          <a:p>
            <a:r>
              <a:rPr lang="en-US" dirty="0"/>
              <a:t>Click to edit Master title style</a:t>
            </a:r>
          </a:p>
        </p:txBody>
      </p:sp>
      <p:sp>
        <p:nvSpPr>
          <p:cNvPr id="7" name="Rectangle 6"/>
          <p:cNvSpPr/>
          <p:nvPr/>
        </p:nvSpPr>
        <p:spPr>
          <a:xfrm>
            <a:off x="304800" y="243682"/>
            <a:ext cx="76200" cy="51831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Footer Placeholder 4"/>
          <p:cNvSpPr>
            <a:spLocks noGrp="1"/>
          </p:cNvSpPr>
          <p:nvPr>
            <p:ph type="ftr" sz="quarter" idx="11"/>
          </p:nvPr>
        </p:nvSpPr>
        <p:spPr>
          <a:xfrm>
            <a:off x="2743200" y="6553200"/>
            <a:ext cx="4038600" cy="228600"/>
          </a:xfrm>
        </p:spPr>
        <p:txBody>
          <a:bodyPr/>
          <a:lstStyle>
            <a:lvl1pPr>
              <a:defRPr>
                <a:solidFill>
                  <a:schemeClr val="tx1"/>
                </a:solidFill>
              </a:defRPr>
            </a:lvl1pPr>
          </a:lstStyle>
          <a:p>
            <a:r>
              <a:rPr lang="en-US" dirty="0">
                <a:solidFill>
                  <a:srgbClr val="5B6770"/>
                </a:solidFill>
              </a:rPr>
              <a:t>Footer text goes here.</a:t>
            </a:r>
          </a:p>
        </p:txBody>
      </p:sp>
      <p:cxnSp>
        <p:nvCxnSpPr>
          <p:cNvPr id="5" name="Straight Connector 4"/>
          <p:cNvCxnSpPr/>
          <p:nvPr/>
        </p:nvCxnSpPr>
        <p:spPr>
          <a:xfrm>
            <a:off x="304800" y="243682"/>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559522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uplex">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solidFill>
                  <a:srgbClr val="5B6770"/>
                </a:solidFill>
              </a:rPr>
              <a:t>Footer text goes here.</a:t>
            </a:r>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1"/>
                </a:solidFill>
              </a:defRPr>
            </a:lvl1pPr>
          </a:lstStyle>
          <a:p>
            <a:pPr lvl="0"/>
            <a:r>
              <a:rPr lang="en-US" dirty="0"/>
              <a:t>Click to edit Master text styles</a:t>
            </a:r>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1"/>
                </a:solidFill>
              </a:defRPr>
            </a:lvl1pPr>
          </a:lstStyle>
          <a:p>
            <a:pPr lvl="0"/>
            <a:r>
              <a:rPr lang="en-US"/>
              <a:t>Click to edit Master text styles</a:t>
            </a:r>
          </a:p>
        </p:txBody>
      </p:sp>
      <p:sp>
        <p:nvSpPr>
          <p:cNvPr id="7" name="Title 1"/>
          <p:cNvSpPr>
            <a:spLocks noGrp="1"/>
          </p:cNvSpPr>
          <p:nvPr>
            <p:ph type="title"/>
          </p:nvPr>
        </p:nvSpPr>
        <p:spPr>
          <a:xfrm>
            <a:off x="381000" y="243682"/>
            <a:ext cx="8458200" cy="518318"/>
          </a:xfrm>
          <a:prstGeom prst="rect">
            <a:avLst/>
          </a:prstGeom>
        </p:spPr>
        <p:txBody>
          <a:bodyPr anchor="ctr"/>
          <a:lstStyle>
            <a:lvl1pPr algn="l">
              <a:defRPr sz="2400" b="1">
                <a:solidFill>
                  <a:schemeClr val="accent1"/>
                </a:solidFill>
              </a:defRPr>
            </a:lvl1pPr>
          </a:lstStyle>
          <a:p>
            <a:r>
              <a:rPr lang="en-US" dirty="0"/>
              <a:t>Click to edit Master title style</a:t>
            </a:r>
          </a:p>
        </p:txBody>
      </p:sp>
      <p:sp>
        <p:nvSpPr>
          <p:cNvPr id="8" name="Rectangle 7"/>
          <p:cNvSpPr/>
          <p:nvPr/>
        </p:nvSpPr>
        <p:spPr>
          <a:xfrm>
            <a:off x="304800" y="243682"/>
            <a:ext cx="76200" cy="51831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9" name="Straight Connector 8"/>
          <p:cNvCxnSpPr/>
          <p:nvPr/>
        </p:nvCxnSpPr>
        <p:spPr>
          <a:xfrm>
            <a:off x="304800" y="243682"/>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496871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ags" Target="../tags/tag1.xml"/><Relationship Id="rId5" Type="http://schemas.openxmlformats.org/officeDocument/2006/relationships/theme" Target="../theme/theme3.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600">
                <a:solidFill>
                  <a:schemeClr val="tx1"/>
                </a:solidFill>
              </a:defRPr>
            </a:lvl1pPr>
          </a:lstStyle>
          <a:p>
            <a:r>
              <a:rPr lang="en-US" dirty="0">
                <a:solidFill>
                  <a:srgbClr val="5B6770"/>
                </a:solidFill>
              </a:rPr>
              <a:t>Footer text goes here.</a:t>
            </a:r>
          </a:p>
        </p:txBody>
      </p:sp>
      <p:cxnSp>
        <p:nvCxnSpPr>
          <p:cNvPr id="7" name="Straight Connector 6"/>
          <p:cNvCxnSpPr/>
          <p:nvPr/>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p:nvSpPr>
        <p:spPr>
          <a:xfrm>
            <a:off x="54675" y="6553200"/>
            <a:ext cx="707325" cy="253916"/>
          </a:xfrm>
          <a:prstGeom prst="rect">
            <a:avLst/>
          </a:prstGeom>
          <a:noFill/>
        </p:spPr>
        <p:txBody>
          <a:bodyPr wrap="square" rtlCol="0">
            <a:spAutoFit/>
          </a:bodyPr>
          <a:lstStyle/>
          <a:p>
            <a:r>
              <a:rPr lang="en-US" sz="1000" b="1" dirty="0">
                <a:solidFill>
                  <a:srgbClr val="5B6770"/>
                </a:solidFill>
              </a:rPr>
              <a:t>PUBLIC</a:t>
            </a:r>
          </a:p>
        </p:txBody>
      </p:sp>
      <p:sp>
        <p:nvSpPr>
          <p:cNvPr id="12" name="TextBox 11"/>
          <p:cNvSpPr txBox="1"/>
          <p:nvPr userDrawn="1"/>
        </p:nvSpPr>
        <p:spPr>
          <a:xfrm>
            <a:off x="8458200" y="6541658"/>
            <a:ext cx="685800" cy="276999"/>
          </a:xfrm>
          <a:prstGeom prst="rect">
            <a:avLst/>
          </a:prstGeom>
          <a:noFill/>
        </p:spPr>
        <p:txBody>
          <a:bodyPr wrap="square" rtlCol="0">
            <a:spAutoFit/>
          </a:bodyPr>
          <a:lstStyle/>
          <a:p>
            <a:pPr algn="ctr"/>
            <a:fld id="{8B6E2CAF-5594-403E-9D60-63FC5D4BBAFC}" type="slidenum">
              <a:rPr lang="en-US" sz="1200" smtClean="0">
                <a:solidFill>
                  <a:srgbClr val="5B6770"/>
                </a:solidFill>
              </a:rPr>
              <a:pPr algn="ctr"/>
              <a:t>‹#›</a:t>
            </a:fld>
            <a:endParaRPr lang="en-US" sz="1200" dirty="0">
              <a:solidFill>
                <a:srgbClr val="5B6770"/>
              </a:solidFill>
            </a:endParaRPr>
          </a:p>
        </p:txBody>
      </p:sp>
    </p:spTree>
    <p:custDataLst>
      <p:tags r:id="rId6"/>
    </p:custDataLst>
    <p:extLst>
      <p:ext uri="{BB962C8B-B14F-4D97-AF65-F5344CB8AC3E}">
        <p14:creationId xmlns:p14="http://schemas.microsoft.com/office/powerpoint/2010/main" val="212641858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mailto:Bill.Blevins@ercot.com"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0" y="2105561"/>
            <a:ext cx="5105400" cy="2800767"/>
          </a:xfrm>
          <a:prstGeom prst="rect">
            <a:avLst/>
          </a:prstGeom>
          <a:noFill/>
        </p:spPr>
        <p:txBody>
          <a:bodyPr wrap="square" rtlCol="0">
            <a:spAutoFit/>
          </a:bodyPr>
          <a:lstStyle/>
          <a:p>
            <a:r>
              <a:rPr lang="en-US" sz="2800" b="1" dirty="0" smtClean="0">
                <a:solidFill>
                  <a:schemeClr val="tx2"/>
                </a:solidFill>
                <a:latin typeface="Arial Rounded MT Bold" panose="020F0704030504030204" pitchFamily="34" charset="0"/>
              </a:rPr>
              <a:t>Distribution </a:t>
            </a:r>
            <a:r>
              <a:rPr lang="en-US" sz="2800" b="1" dirty="0">
                <a:solidFill>
                  <a:schemeClr val="tx2"/>
                </a:solidFill>
                <a:latin typeface="Arial Rounded MT Bold" panose="020F0704030504030204" pitchFamily="34" charset="0"/>
              </a:rPr>
              <a:t>Generation  </a:t>
            </a:r>
            <a:r>
              <a:rPr lang="en-US" sz="2800" b="1" dirty="0" smtClean="0">
                <a:solidFill>
                  <a:schemeClr val="tx2"/>
                </a:solidFill>
                <a:latin typeface="Arial Rounded MT Bold" panose="020F0704030504030204" pitchFamily="34" charset="0"/>
              </a:rPr>
              <a:t>Resource (DGR) Workshop</a:t>
            </a:r>
            <a:endParaRPr lang="en-US" sz="2800" b="1" dirty="0">
              <a:solidFill>
                <a:schemeClr val="tx2"/>
              </a:solidFill>
              <a:latin typeface="Arial Rounded MT Bold" panose="020F0704030504030204" pitchFamily="34" charset="0"/>
            </a:endParaRPr>
          </a:p>
          <a:p>
            <a:endParaRPr lang="en-US" sz="2400" dirty="0">
              <a:solidFill>
                <a:schemeClr val="tx2"/>
              </a:solidFill>
              <a:latin typeface="Arial Rounded MT Bold" panose="020F0704030504030204" pitchFamily="34" charset="0"/>
            </a:endParaRPr>
          </a:p>
          <a:p>
            <a:r>
              <a:rPr lang="en-US" sz="2400" dirty="0">
                <a:solidFill>
                  <a:schemeClr val="tx2"/>
                </a:solidFill>
                <a:latin typeface="Arial Rounded MT Bold" panose="020F0704030504030204" pitchFamily="34" charset="0"/>
              </a:rPr>
              <a:t>Bill </a:t>
            </a:r>
            <a:r>
              <a:rPr lang="en-US" sz="2400" dirty="0" smtClean="0">
                <a:solidFill>
                  <a:schemeClr val="tx2"/>
                </a:solidFill>
                <a:latin typeface="Arial Rounded MT Bold" panose="020F0704030504030204" pitchFamily="34" charset="0"/>
              </a:rPr>
              <a:t>Blevins</a:t>
            </a:r>
          </a:p>
          <a:p>
            <a:r>
              <a:rPr lang="en-US" sz="2400" dirty="0" smtClean="0">
                <a:solidFill>
                  <a:schemeClr val="tx2"/>
                </a:solidFill>
                <a:latin typeface="Arial Rounded MT Bold" panose="020F0704030504030204" pitchFamily="34" charset="0"/>
              </a:rPr>
              <a:t>Director, Grid Operations</a:t>
            </a:r>
            <a:endParaRPr lang="en-US" sz="2400" dirty="0">
              <a:solidFill>
                <a:schemeClr val="tx2"/>
              </a:solidFill>
              <a:latin typeface="Arial Rounded MT Bold" panose="020F0704030504030204" pitchFamily="34" charset="0"/>
            </a:endParaRPr>
          </a:p>
          <a:p>
            <a:endParaRPr lang="en-US" sz="2400" dirty="0">
              <a:solidFill>
                <a:schemeClr val="tx2"/>
              </a:solidFill>
              <a:latin typeface="Arial Rounded MT Bold" panose="020F0704030504030204" pitchFamily="34" charset="0"/>
            </a:endParaRPr>
          </a:p>
          <a:p>
            <a:r>
              <a:rPr lang="en-US" sz="2400" dirty="0" smtClean="0">
                <a:solidFill>
                  <a:schemeClr val="tx2"/>
                </a:solidFill>
                <a:latin typeface="Arial Rounded MT Bold" panose="020F0704030504030204" pitchFamily="34" charset="0"/>
              </a:rPr>
              <a:t>November </a:t>
            </a:r>
            <a:r>
              <a:rPr lang="en-US" sz="2400" dirty="0">
                <a:solidFill>
                  <a:schemeClr val="tx2"/>
                </a:solidFill>
                <a:latin typeface="Arial Rounded MT Bold" panose="020F0704030504030204" pitchFamily="34" charset="0"/>
              </a:rPr>
              <a:t>5, 2019</a:t>
            </a: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21022"/>
          </a:xfrm>
        </p:spPr>
        <p:txBody>
          <a:bodyPr/>
          <a:lstStyle/>
          <a:p>
            <a:r>
              <a:rPr lang="en-US" dirty="0"/>
              <a:t>Key Items to </a:t>
            </a:r>
            <a:r>
              <a:rPr lang="en-US" dirty="0" smtClean="0"/>
              <a:t>Address </a:t>
            </a:r>
            <a:r>
              <a:rPr lang="en-US" dirty="0"/>
              <a:t>in the </a:t>
            </a:r>
            <a:r>
              <a:rPr lang="en-US" dirty="0" smtClean="0"/>
              <a:t>Proposed </a:t>
            </a:r>
            <a:r>
              <a:rPr lang="en-US" dirty="0"/>
              <a:t>NOGRR</a:t>
            </a:r>
          </a:p>
        </p:txBody>
      </p:sp>
      <p:sp>
        <p:nvSpPr>
          <p:cNvPr id="3" name="Content Placeholder 2"/>
          <p:cNvSpPr>
            <a:spLocks noGrp="1"/>
          </p:cNvSpPr>
          <p:nvPr>
            <p:ph idx="1"/>
          </p:nvPr>
        </p:nvSpPr>
        <p:spPr>
          <a:xfrm>
            <a:off x="377456" y="1371600"/>
            <a:ext cx="8534400" cy="4933516"/>
          </a:xfrm>
        </p:spPr>
        <p:txBody>
          <a:bodyPr>
            <a:noAutofit/>
          </a:bodyPr>
          <a:lstStyle/>
          <a:p>
            <a:pPr>
              <a:spcBef>
                <a:spcPts val="600"/>
              </a:spcBef>
              <a:buFont typeface="Wingdings" panose="05000000000000000000" pitchFamily="2" charset="2"/>
              <a:buChar char="q"/>
            </a:pPr>
            <a:r>
              <a:rPr lang="en-US" sz="1800" b="1" dirty="0">
                <a:solidFill>
                  <a:schemeClr val="tx2"/>
                </a:solidFill>
              </a:rPr>
              <a:t>DGR shall have AVR enabled?</a:t>
            </a:r>
          </a:p>
          <a:p>
            <a:pPr>
              <a:spcBef>
                <a:spcPts val="600"/>
              </a:spcBef>
              <a:buFont typeface="Wingdings" panose="05000000000000000000" pitchFamily="2" charset="2"/>
              <a:buChar char="q"/>
            </a:pPr>
            <a:endParaRPr lang="en-US" sz="1800" dirty="0">
              <a:solidFill>
                <a:schemeClr val="tx2"/>
              </a:solidFill>
            </a:endParaRPr>
          </a:p>
          <a:p>
            <a:pPr>
              <a:spcBef>
                <a:spcPts val="600"/>
              </a:spcBef>
              <a:buFont typeface="Wingdings" panose="05000000000000000000" pitchFamily="2" charset="2"/>
              <a:buChar char="q"/>
            </a:pPr>
            <a:r>
              <a:rPr lang="en-US" sz="1800" b="1" dirty="0"/>
              <a:t>DGR shall have PFR enabled with droop settings specified</a:t>
            </a:r>
          </a:p>
          <a:p>
            <a:pPr lvl="1">
              <a:spcBef>
                <a:spcPts val="600"/>
              </a:spcBef>
              <a:buFont typeface="Wingdings" panose="05000000000000000000" pitchFamily="2" charset="2"/>
              <a:buChar char="q"/>
            </a:pPr>
            <a:r>
              <a:rPr lang="en-US" sz="1400" dirty="0"/>
              <a:t>+/- 0.017 Hz @ 5%</a:t>
            </a:r>
            <a:endParaRPr lang="en-US" sz="1400" dirty="0">
              <a:solidFill>
                <a:schemeClr val="tx2"/>
              </a:solidFill>
            </a:endParaRPr>
          </a:p>
          <a:p>
            <a:pPr lvl="0">
              <a:spcBef>
                <a:spcPts val="600"/>
              </a:spcBef>
              <a:buFont typeface="Wingdings" panose="05000000000000000000" pitchFamily="2" charset="2"/>
              <a:buChar char="q"/>
            </a:pPr>
            <a:endParaRPr lang="en-US" sz="1800" dirty="0"/>
          </a:p>
          <a:p>
            <a:pPr lvl="0">
              <a:spcBef>
                <a:spcPts val="600"/>
              </a:spcBef>
              <a:buFont typeface="Wingdings" panose="05000000000000000000" pitchFamily="2" charset="2"/>
              <a:buChar char="q"/>
            </a:pPr>
            <a:r>
              <a:rPr lang="en-US" sz="1800" b="1" dirty="0"/>
              <a:t>Clarify shutdown response time requirements</a:t>
            </a:r>
          </a:p>
          <a:p>
            <a:pPr>
              <a:spcBef>
                <a:spcPts val="600"/>
              </a:spcBef>
              <a:buFont typeface="Wingdings" panose="05000000000000000000" pitchFamily="2" charset="2"/>
              <a:buChar char="q"/>
            </a:pPr>
            <a:endParaRPr lang="en-US" sz="1800" dirty="0"/>
          </a:p>
          <a:p>
            <a:pPr>
              <a:spcBef>
                <a:spcPts val="600"/>
              </a:spcBef>
              <a:buFont typeface="Wingdings" panose="05000000000000000000" pitchFamily="2" charset="2"/>
              <a:buChar char="q"/>
            </a:pPr>
            <a:r>
              <a:rPr lang="en-US" sz="1800" b="1" dirty="0"/>
              <a:t>Aligns with NPRR </a:t>
            </a:r>
            <a:r>
              <a:rPr lang="en-US" sz="1800" b="1" dirty="0" smtClean="0"/>
              <a:t>DGR exemption </a:t>
            </a:r>
            <a:r>
              <a:rPr lang="en-US" sz="1800" b="1" dirty="0"/>
              <a:t>from VSS</a:t>
            </a:r>
          </a:p>
          <a:p>
            <a:pPr>
              <a:spcBef>
                <a:spcPts val="600"/>
              </a:spcBef>
              <a:buFont typeface="Wingdings" panose="05000000000000000000" pitchFamily="2" charset="2"/>
              <a:buChar char="q"/>
            </a:pPr>
            <a:endParaRPr lang="en-US" sz="1800" dirty="0">
              <a:solidFill>
                <a:schemeClr val="tx2"/>
              </a:solidFill>
            </a:endParaRPr>
          </a:p>
          <a:p>
            <a:pPr>
              <a:spcBef>
                <a:spcPts val="600"/>
              </a:spcBef>
              <a:buFont typeface="Wingdings" panose="05000000000000000000" pitchFamily="2" charset="2"/>
              <a:buChar char="q"/>
            </a:pPr>
            <a:r>
              <a:rPr lang="en-US" sz="1800" b="1" dirty="0">
                <a:solidFill>
                  <a:schemeClr val="tx2"/>
                </a:solidFill>
              </a:rPr>
              <a:t>Provide new Voltage ride-through settings for distribution-connected Resources</a:t>
            </a:r>
          </a:p>
          <a:p>
            <a:pPr lvl="1">
              <a:spcBef>
                <a:spcPts val="600"/>
              </a:spcBef>
              <a:buFont typeface="Wingdings" panose="05000000000000000000" pitchFamily="2" charset="2"/>
              <a:buChar char="q"/>
            </a:pPr>
            <a:r>
              <a:rPr lang="en-US" sz="1600" dirty="0"/>
              <a:t>Synchronous</a:t>
            </a:r>
          </a:p>
          <a:p>
            <a:pPr lvl="1">
              <a:spcBef>
                <a:spcPts val="600"/>
              </a:spcBef>
              <a:buFont typeface="Wingdings" panose="05000000000000000000" pitchFamily="2" charset="2"/>
              <a:buChar char="q"/>
            </a:pPr>
            <a:r>
              <a:rPr lang="en-US" sz="1600" dirty="0" smtClean="0">
                <a:solidFill>
                  <a:schemeClr val="tx2"/>
                </a:solidFill>
              </a:rPr>
              <a:t>Inverter-based</a:t>
            </a:r>
            <a:endParaRPr lang="en-US" sz="1600" dirty="0">
              <a:solidFill>
                <a:schemeClr val="tx2"/>
              </a:solidFill>
            </a:endParaRPr>
          </a:p>
          <a:p>
            <a:pPr>
              <a:spcBef>
                <a:spcPts val="600"/>
              </a:spcBef>
            </a:pPr>
            <a:endParaRPr lang="en-US" sz="1800" dirty="0">
              <a:solidFill>
                <a:schemeClr val="tx2"/>
              </a:solidFill>
            </a:endParaRPr>
          </a:p>
          <a:p>
            <a:pPr>
              <a:spcBef>
                <a:spcPts val="600"/>
              </a:spcBef>
            </a:pPr>
            <a:endParaRPr lang="en-US" sz="1800" dirty="0">
              <a:solidFill>
                <a:schemeClr val="tx2"/>
              </a:solidFill>
            </a:endParaRPr>
          </a:p>
          <a:p>
            <a:pPr>
              <a:spcBef>
                <a:spcPts val="600"/>
              </a:spcBef>
            </a:pPr>
            <a:endParaRPr lang="en-US" sz="1800" dirty="0">
              <a:solidFill>
                <a:schemeClr val="tx2"/>
              </a:solidFill>
            </a:endParaRPr>
          </a:p>
          <a:p>
            <a:pPr lvl="0">
              <a:spcBef>
                <a:spcPts val="600"/>
              </a:spcBef>
            </a:pPr>
            <a:endParaRPr lang="en-US" sz="1400" dirty="0">
              <a:solidFill>
                <a:schemeClr val="tx2"/>
              </a:solidFill>
            </a:endParaRPr>
          </a:p>
          <a:p>
            <a:pPr lvl="0">
              <a:spcBef>
                <a:spcPts val="600"/>
              </a:spcBef>
            </a:pPr>
            <a:endParaRPr lang="en-US" sz="20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10</a:t>
            </a:fld>
            <a:endParaRPr lang="en-US" dirty="0">
              <a:solidFill>
                <a:prstClr val="black">
                  <a:tint val="75000"/>
                </a:prstClr>
              </a:solidFill>
            </a:endParaRPr>
          </a:p>
        </p:txBody>
      </p:sp>
    </p:spTree>
    <p:extLst>
      <p:ext uri="{BB962C8B-B14F-4D97-AF65-F5344CB8AC3E}">
        <p14:creationId xmlns:p14="http://schemas.microsoft.com/office/powerpoint/2010/main" val="556300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345" y="215653"/>
            <a:ext cx="8458200" cy="521022"/>
          </a:xfrm>
        </p:spPr>
        <p:txBody>
          <a:bodyPr/>
          <a:lstStyle/>
          <a:p>
            <a:r>
              <a:rPr lang="en-US" dirty="0"/>
              <a:t>Proposed NOGRR Language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11</a:t>
            </a:fld>
            <a:endParaRPr lang="en-US" dirty="0">
              <a:solidFill>
                <a:prstClr val="black">
                  <a:tint val="75000"/>
                </a:prstClr>
              </a:solidFill>
            </a:endParaRPr>
          </a:p>
        </p:txBody>
      </p:sp>
      <p:sp>
        <p:nvSpPr>
          <p:cNvPr id="8" name="Rectangle 4"/>
          <p:cNvSpPr>
            <a:spLocks noChangeArrowheads="1"/>
          </p:cNvSpPr>
          <p:nvPr/>
        </p:nvSpPr>
        <p:spPr bwMode="auto">
          <a:xfrm>
            <a:off x="533400" y="1263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00100" algn="l"/>
              </a:tabLst>
              <a:defRPr>
                <a:solidFill>
                  <a:schemeClr val="tx1"/>
                </a:solidFill>
                <a:latin typeface="Arial" panose="020B0604020202020204" pitchFamily="34" charset="0"/>
              </a:defRPr>
            </a:lvl1pPr>
            <a:lvl2pPr eaLnBrk="0" fontAlgn="base" hangingPunct="0">
              <a:spcBef>
                <a:spcPct val="0"/>
              </a:spcBef>
              <a:spcAft>
                <a:spcPct val="0"/>
              </a:spcAft>
              <a:tabLst>
                <a:tab pos="800100" algn="l"/>
              </a:tabLst>
              <a:defRPr>
                <a:solidFill>
                  <a:schemeClr val="tx1"/>
                </a:solidFill>
                <a:latin typeface="Arial" panose="020B0604020202020204" pitchFamily="34" charset="0"/>
              </a:defRPr>
            </a:lvl2pPr>
            <a:lvl3pPr eaLnBrk="0" fontAlgn="base" hangingPunct="0">
              <a:spcBef>
                <a:spcPct val="0"/>
              </a:spcBef>
              <a:spcAft>
                <a:spcPct val="0"/>
              </a:spcAft>
              <a:tabLst>
                <a:tab pos="800100" algn="l"/>
              </a:tabLst>
              <a:defRPr>
                <a:solidFill>
                  <a:schemeClr val="tx1"/>
                </a:solidFill>
                <a:latin typeface="Arial" panose="020B0604020202020204" pitchFamily="34" charset="0"/>
              </a:defRPr>
            </a:lvl3pPr>
            <a:lvl4pPr eaLnBrk="0" fontAlgn="base" hangingPunct="0">
              <a:spcBef>
                <a:spcPct val="0"/>
              </a:spcBef>
              <a:spcAft>
                <a:spcPct val="0"/>
              </a:spcAft>
              <a:tabLst>
                <a:tab pos="800100" algn="l"/>
              </a:tabLst>
              <a:defRPr>
                <a:solidFill>
                  <a:schemeClr val="tx1"/>
                </a:solidFill>
                <a:latin typeface="Arial" panose="020B0604020202020204" pitchFamily="34" charset="0"/>
              </a:defRPr>
            </a:lvl4pPr>
            <a:lvl5pPr eaLnBrk="0" fontAlgn="base" hangingPunct="0">
              <a:spcBef>
                <a:spcPct val="0"/>
              </a:spcBef>
              <a:spcAft>
                <a:spcPct val="0"/>
              </a:spcAft>
              <a:tabLst>
                <a:tab pos="800100" algn="l"/>
              </a:tabLst>
              <a:defRPr>
                <a:solidFill>
                  <a:schemeClr val="tx1"/>
                </a:solidFill>
                <a:latin typeface="Arial" panose="020B0604020202020204" pitchFamily="34" charset="0"/>
              </a:defRPr>
            </a:lvl5pPr>
            <a:lvl6pPr eaLnBrk="0" fontAlgn="base" hangingPunct="0">
              <a:spcBef>
                <a:spcPct val="0"/>
              </a:spcBef>
              <a:spcAft>
                <a:spcPct val="0"/>
              </a:spcAft>
              <a:tabLst>
                <a:tab pos="800100" algn="l"/>
              </a:tabLst>
              <a:defRPr>
                <a:solidFill>
                  <a:schemeClr val="tx1"/>
                </a:solidFill>
                <a:latin typeface="Arial" panose="020B0604020202020204" pitchFamily="34" charset="0"/>
              </a:defRPr>
            </a:lvl6pPr>
            <a:lvl7pPr eaLnBrk="0" fontAlgn="base" hangingPunct="0">
              <a:spcBef>
                <a:spcPct val="0"/>
              </a:spcBef>
              <a:spcAft>
                <a:spcPct val="0"/>
              </a:spcAft>
              <a:tabLst>
                <a:tab pos="800100" algn="l"/>
              </a:tabLst>
              <a:defRPr>
                <a:solidFill>
                  <a:schemeClr val="tx1"/>
                </a:solidFill>
                <a:latin typeface="Arial" panose="020B0604020202020204" pitchFamily="34" charset="0"/>
              </a:defRPr>
            </a:lvl7pPr>
            <a:lvl8pPr eaLnBrk="0" fontAlgn="base" hangingPunct="0">
              <a:spcBef>
                <a:spcPct val="0"/>
              </a:spcBef>
              <a:spcAft>
                <a:spcPct val="0"/>
              </a:spcAft>
              <a:tabLst>
                <a:tab pos="800100" algn="l"/>
              </a:tabLst>
              <a:defRPr>
                <a:solidFill>
                  <a:schemeClr val="tx1"/>
                </a:solidFill>
                <a:latin typeface="Arial" panose="020B0604020202020204" pitchFamily="34" charset="0"/>
              </a:defRPr>
            </a:lvl8pPr>
            <a:lvl9pPr eaLnBrk="0" fontAlgn="base" hangingPunct="0">
              <a:spcBef>
                <a:spcPct val="0"/>
              </a:spcBef>
              <a:spcAft>
                <a:spcPct val="0"/>
              </a:spcAft>
              <a:tabLst>
                <a:tab pos="800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
          <p:cNvSpPr>
            <a:spLocks noChangeArrowheads="1"/>
          </p:cNvSpPr>
          <p:nvPr/>
        </p:nvSpPr>
        <p:spPr bwMode="auto">
          <a:xfrm>
            <a:off x="618391" y="855283"/>
            <a:ext cx="8024284"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lvl="0"/>
            <a:r>
              <a:rPr lang="en-US" altLang="en-US" sz="1400" b="1" i="1" dirty="0">
                <a:ea typeface="Times New Roman" panose="02020603050405020304" pitchFamily="18" charset="0"/>
              </a:rPr>
              <a:t>2.2.7	Turbine Speed Governors</a:t>
            </a:r>
          </a:p>
          <a:p>
            <a:r>
              <a:rPr lang="en-US" sz="1400" dirty="0"/>
              <a:t>(1)	A Governor shall be in-service whenever the Generation Resource or </a:t>
            </a:r>
            <a:r>
              <a:rPr lang="en-US" sz="1400" dirty="0">
                <a:solidFill>
                  <a:schemeClr val="accent1">
                    <a:lumMod val="75000"/>
                  </a:schemeClr>
                </a:solidFill>
              </a:rPr>
              <a:t>Settlement Only Transmission Generators (SOTGs), or Settlement Only Transmission Self-Generators (SOTSGs) </a:t>
            </a:r>
            <a:r>
              <a:rPr lang="en-US" sz="1400" dirty="0"/>
              <a:t>is connected to the ERCOT </a:t>
            </a:r>
            <a:r>
              <a:rPr lang="en-US" sz="1400" dirty="0">
                <a:solidFill>
                  <a:schemeClr val="accent1">
                    <a:lumMod val="75000"/>
                  </a:schemeClr>
                </a:solidFill>
              </a:rPr>
              <a:t>System</a:t>
            </a:r>
            <a:r>
              <a:rPr lang="en-US" sz="1400" dirty="0"/>
              <a:t>. </a:t>
            </a:r>
          </a:p>
          <a:p>
            <a:pPr lvl="0"/>
            <a:endParaRPr lang="en-US" altLang="en-US" sz="1400" i="1" dirty="0">
              <a:ea typeface="Times New Roman" panose="02020603050405020304" pitchFamily="18" charset="0"/>
            </a:endParaRPr>
          </a:p>
          <a:p>
            <a:pPr lvl="0"/>
            <a:r>
              <a:rPr lang="en-US" altLang="en-US" sz="1400" b="1" i="1" dirty="0">
                <a:ea typeface="Times New Roman" panose="02020603050405020304" pitchFamily="18" charset="0"/>
              </a:rPr>
              <a:t>2.2.10	Generation Resource Response Time Requirements</a:t>
            </a:r>
          </a:p>
          <a:p>
            <a:r>
              <a:rPr lang="en-US" sz="1400" dirty="0"/>
              <a:t>(4)	Shutting down and disconnecting Generation Resources from the ERCOT </a:t>
            </a:r>
            <a:r>
              <a:rPr lang="en-US" sz="1400" strike="sngStrike" dirty="0">
                <a:solidFill>
                  <a:schemeClr val="accent1">
                    <a:lumMod val="75000"/>
                  </a:schemeClr>
                </a:solidFill>
              </a:rPr>
              <a:t>Transmission Grid </a:t>
            </a:r>
            <a:r>
              <a:rPr lang="en-US" sz="1400" dirty="0">
                <a:solidFill>
                  <a:schemeClr val="accent1">
                    <a:lumMod val="75000"/>
                  </a:schemeClr>
                </a:solidFill>
              </a:rPr>
              <a:t>System</a:t>
            </a:r>
            <a:r>
              <a:rPr lang="en-US" sz="1400" dirty="0"/>
              <a:t>:</a:t>
            </a:r>
          </a:p>
          <a:p>
            <a:r>
              <a:rPr lang="en-US" sz="1400" dirty="0"/>
              <a:t>(a)	On-Line Generation Resources must be able to commence their shutdown sequence within five minutes of receipt of a Dispatch Instruction from ERCOT.  Nuclear-fueled Generation Resources shall comply with the procedural requirements of the Nuclear Regulatory Commission (NRC) when receiving Dispatch Instructions from ERCOT to disconnect the Generation Resource from the ERCOT </a:t>
            </a:r>
            <a:r>
              <a:rPr lang="en-US" sz="1400" strike="sngStrike" dirty="0">
                <a:solidFill>
                  <a:schemeClr val="accent1">
                    <a:lumMod val="75000"/>
                  </a:schemeClr>
                </a:solidFill>
              </a:rPr>
              <a:t>Transmission Grid </a:t>
            </a:r>
            <a:r>
              <a:rPr lang="en-US" sz="1400" dirty="0">
                <a:solidFill>
                  <a:schemeClr val="accent1">
                    <a:lumMod val="75000"/>
                  </a:schemeClr>
                </a:solidFill>
              </a:rPr>
              <a:t>System</a:t>
            </a:r>
            <a:r>
              <a:rPr lang="en-US" sz="1400" dirty="0"/>
              <a:t>.</a:t>
            </a:r>
          </a:p>
          <a:p>
            <a:pPr marL="228600" indent="-228600">
              <a:buAutoNum type="alphaLcParenBoth" startAt="2"/>
            </a:pPr>
            <a:r>
              <a:rPr lang="en-US" sz="1400" dirty="0"/>
              <a:t>If the ERCOT Transmission Grid condition requires breaker or switch operations to disconnect a non-MW producing generator from the system, such operations shall be completed as soon as practicable, but no longer than 15 minutes of the receipt of a Dispatch Instruction from ERCOT.  Once disconnected from the ERCOT </a:t>
            </a:r>
            <a:r>
              <a:rPr lang="en-US" sz="1400" strike="sngStrike" dirty="0">
                <a:solidFill>
                  <a:schemeClr val="accent1">
                    <a:lumMod val="75000"/>
                  </a:schemeClr>
                </a:solidFill>
              </a:rPr>
              <a:t>Transmission Grid </a:t>
            </a:r>
            <a:r>
              <a:rPr lang="en-US" sz="1400" dirty="0">
                <a:solidFill>
                  <a:schemeClr val="accent1">
                    <a:lumMod val="75000"/>
                  </a:schemeClr>
                </a:solidFill>
              </a:rPr>
              <a:t>System</a:t>
            </a:r>
            <a:r>
              <a:rPr lang="en-US" sz="1400" dirty="0"/>
              <a:t>, a Generation Resource shall complete as soon as practicable, but no longer than 15 minutes, the required switching to return the system to a normal configuration except for nuclear-fueled Generation Resources, which shall comply with the procedural requirements of the NRC when receiving Dispatch Instructions from ERCOT to disconnect the Generation Resource from the ERCOT </a:t>
            </a:r>
            <a:r>
              <a:rPr lang="en-US" sz="1400" strike="sngStrike" dirty="0">
                <a:solidFill>
                  <a:schemeClr val="accent1">
                    <a:lumMod val="75000"/>
                  </a:schemeClr>
                </a:solidFill>
              </a:rPr>
              <a:t>Transmission Grid </a:t>
            </a:r>
            <a:r>
              <a:rPr lang="en-US" sz="1400" dirty="0">
                <a:solidFill>
                  <a:schemeClr val="accent1">
                    <a:lumMod val="75000"/>
                  </a:schemeClr>
                </a:solidFill>
              </a:rPr>
              <a:t>System</a:t>
            </a:r>
            <a:r>
              <a:rPr lang="en-US" sz="1400" dirty="0"/>
              <a:t>. </a:t>
            </a:r>
          </a:p>
          <a:p>
            <a:endParaRPr lang="en-US" sz="1400" dirty="0"/>
          </a:p>
          <a:p>
            <a:pPr lvl="0"/>
            <a:endParaRPr lang="en-US" altLang="en-US" sz="1400" i="1" dirty="0">
              <a:ea typeface="Times New Roman" panose="02020603050405020304" pitchFamily="18" charset="0"/>
            </a:endParaRPr>
          </a:p>
          <a:p>
            <a:pPr lvl="0"/>
            <a:endParaRPr lang="en-US" altLang="en-US" sz="1400" i="1" dirty="0">
              <a:ea typeface="Times New Roman" panose="02020603050405020304" pitchFamily="18" charset="0"/>
            </a:endParaRPr>
          </a:p>
          <a:p>
            <a:pPr lvl="0"/>
            <a:endParaRPr lang="en-US" altLang="en-US" sz="1400" i="1" dirty="0">
              <a:solidFill>
                <a:srgbClr val="008080"/>
              </a:solidFill>
              <a:ea typeface="Times New Roman" panose="02020603050405020304" pitchFamily="18" charset="0"/>
            </a:endParaRPr>
          </a:p>
          <a:p>
            <a:pPr lvl="0"/>
            <a:endParaRPr lang="en-US" altLang="en-US" sz="1400" i="1" dirty="0">
              <a:ea typeface="Times New Roman" panose="02020603050405020304" pitchFamily="18" charset="0"/>
            </a:endParaRPr>
          </a:p>
        </p:txBody>
      </p:sp>
    </p:spTree>
    <p:extLst>
      <p:ext uri="{BB962C8B-B14F-4D97-AF65-F5344CB8AC3E}">
        <p14:creationId xmlns:p14="http://schemas.microsoft.com/office/powerpoint/2010/main" val="301754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345" y="215653"/>
            <a:ext cx="8458200" cy="521022"/>
          </a:xfrm>
        </p:spPr>
        <p:txBody>
          <a:bodyPr/>
          <a:lstStyle/>
          <a:p>
            <a:r>
              <a:rPr lang="en-US" dirty="0"/>
              <a:t>Proposed NOGRR Language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12</a:t>
            </a:fld>
            <a:endParaRPr lang="en-US" dirty="0">
              <a:solidFill>
                <a:prstClr val="black">
                  <a:tint val="75000"/>
                </a:prstClr>
              </a:solidFill>
            </a:endParaRPr>
          </a:p>
        </p:txBody>
      </p:sp>
      <p:sp>
        <p:nvSpPr>
          <p:cNvPr id="8" name="Rectangle 4"/>
          <p:cNvSpPr>
            <a:spLocks noChangeArrowheads="1"/>
          </p:cNvSpPr>
          <p:nvPr/>
        </p:nvSpPr>
        <p:spPr bwMode="auto">
          <a:xfrm>
            <a:off x="533400" y="1263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00100" algn="l"/>
              </a:tabLst>
              <a:defRPr>
                <a:solidFill>
                  <a:schemeClr val="tx1"/>
                </a:solidFill>
                <a:latin typeface="Arial" panose="020B0604020202020204" pitchFamily="34" charset="0"/>
              </a:defRPr>
            </a:lvl1pPr>
            <a:lvl2pPr eaLnBrk="0" fontAlgn="base" hangingPunct="0">
              <a:spcBef>
                <a:spcPct val="0"/>
              </a:spcBef>
              <a:spcAft>
                <a:spcPct val="0"/>
              </a:spcAft>
              <a:tabLst>
                <a:tab pos="800100" algn="l"/>
              </a:tabLst>
              <a:defRPr>
                <a:solidFill>
                  <a:schemeClr val="tx1"/>
                </a:solidFill>
                <a:latin typeface="Arial" panose="020B0604020202020204" pitchFamily="34" charset="0"/>
              </a:defRPr>
            </a:lvl2pPr>
            <a:lvl3pPr eaLnBrk="0" fontAlgn="base" hangingPunct="0">
              <a:spcBef>
                <a:spcPct val="0"/>
              </a:spcBef>
              <a:spcAft>
                <a:spcPct val="0"/>
              </a:spcAft>
              <a:tabLst>
                <a:tab pos="800100" algn="l"/>
              </a:tabLst>
              <a:defRPr>
                <a:solidFill>
                  <a:schemeClr val="tx1"/>
                </a:solidFill>
                <a:latin typeface="Arial" panose="020B0604020202020204" pitchFamily="34" charset="0"/>
              </a:defRPr>
            </a:lvl3pPr>
            <a:lvl4pPr eaLnBrk="0" fontAlgn="base" hangingPunct="0">
              <a:spcBef>
                <a:spcPct val="0"/>
              </a:spcBef>
              <a:spcAft>
                <a:spcPct val="0"/>
              </a:spcAft>
              <a:tabLst>
                <a:tab pos="800100" algn="l"/>
              </a:tabLst>
              <a:defRPr>
                <a:solidFill>
                  <a:schemeClr val="tx1"/>
                </a:solidFill>
                <a:latin typeface="Arial" panose="020B0604020202020204" pitchFamily="34" charset="0"/>
              </a:defRPr>
            </a:lvl4pPr>
            <a:lvl5pPr eaLnBrk="0" fontAlgn="base" hangingPunct="0">
              <a:spcBef>
                <a:spcPct val="0"/>
              </a:spcBef>
              <a:spcAft>
                <a:spcPct val="0"/>
              </a:spcAft>
              <a:tabLst>
                <a:tab pos="800100" algn="l"/>
              </a:tabLst>
              <a:defRPr>
                <a:solidFill>
                  <a:schemeClr val="tx1"/>
                </a:solidFill>
                <a:latin typeface="Arial" panose="020B0604020202020204" pitchFamily="34" charset="0"/>
              </a:defRPr>
            </a:lvl5pPr>
            <a:lvl6pPr eaLnBrk="0" fontAlgn="base" hangingPunct="0">
              <a:spcBef>
                <a:spcPct val="0"/>
              </a:spcBef>
              <a:spcAft>
                <a:spcPct val="0"/>
              </a:spcAft>
              <a:tabLst>
                <a:tab pos="800100" algn="l"/>
              </a:tabLst>
              <a:defRPr>
                <a:solidFill>
                  <a:schemeClr val="tx1"/>
                </a:solidFill>
                <a:latin typeface="Arial" panose="020B0604020202020204" pitchFamily="34" charset="0"/>
              </a:defRPr>
            </a:lvl6pPr>
            <a:lvl7pPr eaLnBrk="0" fontAlgn="base" hangingPunct="0">
              <a:spcBef>
                <a:spcPct val="0"/>
              </a:spcBef>
              <a:spcAft>
                <a:spcPct val="0"/>
              </a:spcAft>
              <a:tabLst>
                <a:tab pos="800100" algn="l"/>
              </a:tabLst>
              <a:defRPr>
                <a:solidFill>
                  <a:schemeClr val="tx1"/>
                </a:solidFill>
                <a:latin typeface="Arial" panose="020B0604020202020204" pitchFamily="34" charset="0"/>
              </a:defRPr>
            </a:lvl7pPr>
            <a:lvl8pPr eaLnBrk="0" fontAlgn="base" hangingPunct="0">
              <a:spcBef>
                <a:spcPct val="0"/>
              </a:spcBef>
              <a:spcAft>
                <a:spcPct val="0"/>
              </a:spcAft>
              <a:tabLst>
                <a:tab pos="800100" algn="l"/>
              </a:tabLst>
              <a:defRPr>
                <a:solidFill>
                  <a:schemeClr val="tx1"/>
                </a:solidFill>
                <a:latin typeface="Arial" panose="020B0604020202020204" pitchFamily="34" charset="0"/>
              </a:defRPr>
            </a:lvl8pPr>
            <a:lvl9pPr eaLnBrk="0" fontAlgn="base" hangingPunct="0">
              <a:spcBef>
                <a:spcPct val="0"/>
              </a:spcBef>
              <a:spcAft>
                <a:spcPct val="0"/>
              </a:spcAft>
              <a:tabLst>
                <a:tab pos="800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
          <p:cNvSpPr>
            <a:spLocks noChangeArrowheads="1"/>
          </p:cNvSpPr>
          <p:nvPr/>
        </p:nvSpPr>
        <p:spPr bwMode="auto">
          <a:xfrm>
            <a:off x="605981" y="1010819"/>
            <a:ext cx="8024284"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lvl="0"/>
            <a:endParaRPr lang="en-US" altLang="en-US" sz="1600" i="1" dirty="0">
              <a:solidFill>
                <a:srgbClr val="008080"/>
              </a:solidFill>
              <a:ea typeface="Times New Roman" panose="02020603050405020304" pitchFamily="18" charset="0"/>
            </a:endParaRPr>
          </a:p>
          <a:p>
            <a:pPr lvl="0"/>
            <a:r>
              <a:rPr lang="en-US" altLang="en-US" sz="1600" b="1" i="1" dirty="0">
                <a:ea typeface="Times New Roman" panose="02020603050405020304" pitchFamily="18" charset="0"/>
              </a:rPr>
              <a:t>2.7.3.3	TO/TSP Responsibilities</a:t>
            </a:r>
          </a:p>
          <a:p>
            <a:pPr marL="342900" indent="-342900">
              <a:buFont typeface="+mj-lt"/>
              <a:buAutoNum type="arabicParenR"/>
            </a:pPr>
            <a:r>
              <a:rPr lang="en-US" sz="1400" dirty="0"/>
              <a:t>Each TO shall be responsible for directing Voltage Set Points for each Generation Resource </a:t>
            </a:r>
            <a:r>
              <a:rPr lang="en-US" sz="1400" dirty="0">
                <a:solidFill>
                  <a:schemeClr val="accent1">
                    <a:lumMod val="75000"/>
                  </a:schemeClr>
                </a:solidFill>
              </a:rPr>
              <a:t>that is </a:t>
            </a:r>
            <a:r>
              <a:rPr lang="en-US" sz="1400" dirty="0"/>
              <a:t>interconnected to its TSP’s Facilities </a:t>
            </a:r>
            <a:r>
              <a:rPr lang="en-US" sz="1400" dirty="0">
                <a:solidFill>
                  <a:schemeClr val="accent1">
                    <a:lumMod val="75000"/>
                  </a:schemeClr>
                </a:solidFill>
              </a:rPr>
              <a:t>and required to provide VSS</a:t>
            </a:r>
            <a:r>
              <a:rPr lang="en-US" sz="1400" dirty="0"/>
              <a:t>.  Each TO will adjust the Voltage Set Point by communicating directly with the Resource Entity or QSE responsible for the operation of the Generation Resource.  Normal communication is to request voltage or Reactive Power be raised or lowered at a specified bus by a stated number of kV or </a:t>
            </a:r>
            <a:r>
              <a:rPr lang="en-US" sz="1400" dirty="0" err="1"/>
              <a:t>MVAr</a:t>
            </a:r>
            <a:r>
              <a:rPr lang="en-US" sz="1400" dirty="0"/>
              <a:t> (e.g., + 1 kV, +20 </a:t>
            </a:r>
            <a:r>
              <a:rPr lang="en-US" sz="1400" dirty="0" err="1"/>
              <a:t>MVAr</a:t>
            </a:r>
            <a:r>
              <a:rPr lang="en-US" sz="1400" dirty="0"/>
              <a:t>, or -1 kV, -20 </a:t>
            </a:r>
            <a:r>
              <a:rPr lang="en-US" sz="1400" dirty="0" err="1"/>
              <a:t>MVAr</a:t>
            </a:r>
            <a:r>
              <a:rPr lang="en-US" sz="1400" dirty="0"/>
              <a:t>).  </a:t>
            </a:r>
          </a:p>
          <a:p>
            <a:pPr marL="342900" indent="-342900">
              <a:buFont typeface="+mj-lt"/>
              <a:buAutoNum type="arabicParenR"/>
            </a:pPr>
            <a:endParaRPr lang="en-US" sz="1400" dirty="0"/>
          </a:p>
          <a:p>
            <a:pPr marL="342900" indent="-342900">
              <a:buFont typeface="+mj-lt"/>
              <a:buAutoNum type="arabicParenR"/>
            </a:pPr>
            <a:endParaRPr lang="en-US" sz="1400" dirty="0"/>
          </a:p>
          <a:p>
            <a:pPr marL="342900" indent="-342900">
              <a:buFont typeface="+mj-lt"/>
              <a:buAutoNum type="arabicParenR" startAt="4"/>
            </a:pPr>
            <a:r>
              <a:rPr lang="en-US" sz="1400" dirty="0"/>
              <a:t>Each TO shall telemeter to ERCOT via ICCP the Real-Time desired Voltage Set Point and actual voltage at the POI for each Generation Resource </a:t>
            </a:r>
            <a:r>
              <a:rPr lang="en-US" sz="1400" dirty="0">
                <a:solidFill>
                  <a:schemeClr val="accent1">
                    <a:lumMod val="75000"/>
                  </a:schemeClr>
                </a:solidFill>
              </a:rPr>
              <a:t>that is </a:t>
            </a:r>
            <a:r>
              <a:rPr lang="en-US" sz="1400" dirty="0"/>
              <a:t>interconnected to its system </a:t>
            </a:r>
            <a:r>
              <a:rPr lang="en-US" sz="1400" dirty="0">
                <a:solidFill>
                  <a:schemeClr val="accent1">
                    <a:lumMod val="75000"/>
                  </a:schemeClr>
                </a:solidFill>
              </a:rPr>
              <a:t>and required to provide VSS</a:t>
            </a:r>
            <a:r>
              <a:rPr lang="en-US" sz="1400" dirty="0"/>
              <a:t>.  Each TO shall modify the telemetered Voltage Set Point as soon as practicable in order to match any verbal Voltage Set Point instruction issued.</a:t>
            </a:r>
          </a:p>
          <a:p>
            <a:pPr marL="342900" indent="-342900">
              <a:buAutoNum type="arabicPeriod" startAt="4"/>
            </a:pPr>
            <a:endParaRPr lang="en-US" sz="1400" dirty="0"/>
          </a:p>
          <a:p>
            <a:pPr lvl="0"/>
            <a:endParaRPr lang="en-US" altLang="en-US" sz="1400" i="1" dirty="0">
              <a:ea typeface="Times New Roman" panose="02020603050405020304" pitchFamily="18" charset="0"/>
            </a:endParaRPr>
          </a:p>
          <a:p>
            <a:pPr lvl="0"/>
            <a:endParaRPr lang="en-US" altLang="en-US" sz="1400" i="1" dirty="0">
              <a:ea typeface="Times New Roman" panose="02020603050405020304" pitchFamily="18" charset="0"/>
            </a:endParaRPr>
          </a:p>
          <a:p>
            <a:pPr lvl="0"/>
            <a:endParaRPr lang="en-US" altLang="en-US" sz="1400" i="1" dirty="0">
              <a:solidFill>
                <a:srgbClr val="008080"/>
              </a:solidFill>
              <a:ea typeface="Times New Roman" panose="02020603050405020304" pitchFamily="18" charset="0"/>
            </a:endParaRPr>
          </a:p>
          <a:p>
            <a:pPr lvl="0"/>
            <a:endParaRPr lang="en-US" altLang="en-US" sz="1400" i="1" dirty="0">
              <a:ea typeface="Times New Roman" panose="02020603050405020304" pitchFamily="18" charset="0"/>
            </a:endParaRPr>
          </a:p>
        </p:txBody>
      </p:sp>
    </p:spTree>
    <p:extLst>
      <p:ext uri="{BB962C8B-B14F-4D97-AF65-F5344CB8AC3E}">
        <p14:creationId xmlns:p14="http://schemas.microsoft.com/office/powerpoint/2010/main" val="3838512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228600"/>
            <a:ext cx="8458200" cy="521022"/>
          </a:xfrm>
        </p:spPr>
        <p:txBody>
          <a:bodyPr/>
          <a:lstStyle/>
          <a:p>
            <a:r>
              <a:rPr lang="en-US" dirty="0"/>
              <a:t>Proposed NOGRR Language (</a:t>
            </a:r>
            <a:r>
              <a:rPr lang="en-US" dirty="0" err="1"/>
              <a:t>cont</a:t>
            </a:r>
            <a:r>
              <a:rPr lang="en-US"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13</a:t>
            </a:fld>
            <a:endParaRPr lang="en-US" dirty="0">
              <a:solidFill>
                <a:prstClr val="black">
                  <a:tint val="75000"/>
                </a:prstClr>
              </a:solidFill>
            </a:endParaRPr>
          </a:p>
        </p:txBody>
      </p:sp>
      <p:sp>
        <p:nvSpPr>
          <p:cNvPr id="8" name="Rectangle 4"/>
          <p:cNvSpPr>
            <a:spLocks noChangeArrowheads="1"/>
          </p:cNvSpPr>
          <p:nvPr/>
        </p:nvSpPr>
        <p:spPr bwMode="auto">
          <a:xfrm>
            <a:off x="533400" y="1263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00100" algn="l"/>
              </a:tabLst>
              <a:defRPr>
                <a:solidFill>
                  <a:schemeClr val="tx1"/>
                </a:solidFill>
                <a:latin typeface="Arial" panose="020B0604020202020204" pitchFamily="34" charset="0"/>
              </a:defRPr>
            </a:lvl1pPr>
            <a:lvl2pPr eaLnBrk="0" fontAlgn="base" hangingPunct="0">
              <a:spcBef>
                <a:spcPct val="0"/>
              </a:spcBef>
              <a:spcAft>
                <a:spcPct val="0"/>
              </a:spcAft>
              <a:tabLst>
                <a:tab pos="800100" algn="l"/>
              </a:tabLst>
              <a:defRPr>
                <a:solidFill>
                  <a:schemeClr val="tx1"/>
                </a:solidFill>
                <a:latin typeface="Arial" panose="020B0604020202020204" pitchFamily="34" charset="0"/>
              </a:defRPr>
            </a:lvl2pPr>
            <a:lvl3pPr eaLnBrk="0" fontAlgn="base" hangingPunct="0">
              <a:spcBef>
                <a:spcPct val="0"/>
              </a:spcBef>
              <a:spcAft>
                <a:spcPct val="0"/>
              </a:spcAft>
              <a:tabLst>
                <a:tab pos="800100" algn="l"/>
              </a:tabLst>
              <a:defRPr>
                <a:solidFill>
                  <a:schemeClr val="tx1"/>
                </a:solidFill>
                <a:latin typeface="Arial" panose="020B0604020202020204" pitchFamily="34" charset="0"/>
              </a:defRPr>
            </a:lvl3pPr>
            <a:lvl4pPr eaLnBrk="0" fontAlgn="base" hangingPunct="0">
              <a:spcBef>
                <a:spcPct val="0"/>
              </a:spcBef>
              <a:spcAft>
                <a:spcPct val="0"/>
              </a:spcAft>
              <a:tabLst>
                <a:tab pos="800100" algn="l"/>
              </a:tabLst>
              <a:defRPr>
                <a:solidFill>
                  <a:schemeClr val="tx1"/>
                </a:solidFill>
                <a:latin typeface="Arial" panose="020B0604020202020204" pitchFamily="34" charset="0"/>
              </a:defRPr>
            </a:lvl4pPr>
            <a:lvl5pPr eaLnBrk="0" fontAlgn="base" hangingPunct="0">
              <a:spcBef>
                <a:spcPct val="0"/>
              </a:spcBef>
              <a:spcAft>
                <a:spcPct val="0"/>
              </a:spcAft>
              <a:tabLst>
                <a:tab pos="800100" algn="l"/>
              </a:tabLst>
              <a:defRPr>
                <a:solidFill>
                  <a:schemeClr val="tx1"/>
                </a:solidFill>
                <a:latin typeface="Arial" panose="020B0604020202020204" pitchFamily="34" charset="0"/>
              </a:defRPr>
            </a:lvl5pPr>
            <a:lvl6pPr eaLnBrk="0" fontAlgn="base" hangingPunct="0">
              <a:spcBef>
                <a:spcPct val="0"/>
              </a:spcBef>
              <a:spcAft>
                <a:spcPct val="0"/>
              </a:spcAft>
              <a:tabLst>
                <a:tab pos="800100" algn="l"/>
              </a:tabLst>
              <a:defRPr>
                <a:solidFill>
                  <a:schemeClr val="tx1"/>
                </a:solidFill>
                <a:latin typeface="Arial" panose="020B0604020202020204" pitchFamily="34" charset="0"/>
              </a:defRPr>
            </a:lvl6pPr>
            <a:lvl7pPr eaLnBrk="0" fontAlgn="base" hangingPunct="0">
              <a:spcBef>
                <a:spcPct val="0"/>
              </a:spcBef>
              <a:spcAft>
                <a:spcPct val="0"/>
              </a:spcAft>
              <a:tabLst>
                <a:tab pos="800100" algn="l"/>
              </a:tabLst>
              <a:defRPr>
                <a:solidFill>
                  <a:schemeClr val="tx1"/>
                </a:solidFill>
                <a:latin typeface="Arial" panose="020B0604020202020204" pitchFamily="34" charset="0"/>
              </a:defRPr>
            </a:lvl7pPr>
            <a:lvl8pPr eaLnBrk="0" fontAlgn="base" hangingPunct="0">
              <a:spcBef>
                <a:spcPct val="0"/>
              </a:spcBef>
              <a:spcAft>
                <a:spcPct val="0"/>
              </a:spcAft>
              <a:tabLst>
                <a:tab pos="800100" algn="l"/>
              </a:tabLst>
              <a:defRPr>
                <a:solidFill>
                  <a:schemeClr val="tx1"/>
                </a:solidFill>
                <a:latin typeface="Arial" panose="020B0604020202020204" pitchFamily="34" charset="0"/>
              </a:defRPr>
            </a:lvl8pPr>
            <a:lvl9pPr eaLnBrk="0" fontAlgn="base" hangingPunct="0">
              <a:spcBef>
                <a:spcPct val="0"/>
              </a:spcBef>
              <a:spcAft>
                <a:spcPct val="0"/>
              </a:spcAft>
              <a:tabLst>
                <a:tab pos="800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
          <p:cNvSpPr>
            <a:spLocks noChangeArrowheads="1"/>
          </p:cNvSpPr>
          <p:nvPr/>
        </p:nvSpPr>
        <p:spPr bwMode="auto">
          <a:xfrm>
            <a:off x="172065" y="1917083"/>
            <a:ext cx="8971935" cy="3447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r>
              <a:rPr lang="en-US" b="1" dirty="0"/>
              <a:t>2.9	Voltage Ride-Through Requirements for Generation Resources</a:t>
            </a:r>
            <a:endParaRPr lang="en-US" dirty="0"/>
          </a:p>
          <a:p>
            <a:pPr indent="-342900">
              <a:buAutoNum type="arabicParenBoth"/>
            </a:pPr>
            <a:r>
              <a:rPr lang="en-US" sz="1600" dirty="0"/>
              <a:t> 	</a:t>
            </a:r>
            <a:r>
              <a:rPr lang="en-US" sz="1600" dirty="0">
                <a:solidFill>
                  <a:schemeClr val="accent1">
                    <a:lumMod val="75000"/>
                  </a:schemeClr>
                </a:solidFill>
              </a:rPr>
              <a:t>Transmission</a:t>
            </a:r>
            <a:r>
              <a:rPr lang="en-US" sz="1600" dirty="0"/>
              <a:t> Generation Resources must be designed and generation voltage relays must be set to remain connected to the transmission system during the following operating conditions:</a:t>
            </a:r>
          </a:p>
          <a:p>
            <a:r>
              <a:rPr lang="en-US" sz="1600" dirty="0"/>
              <a:t>(2)	During operating conditions listed in paragraph (1) above, each </a:t>
            </a:r>
            <a:r>
              <a:rPr lang="en-US" sz="1600" dirty="0">
                <a:solidFill>
                  <a:schemeClr val="accent1">
                    <a:lumMod val="75000"/>
                  </a:schemeClr>
                </a:solidFill>
              </a:rPr>
              <a:t>Transmission </a:t>
            </a:r>
            <a:r>
              <a:rPr lang="en-US" sz="1600" dirty="0"/>
              <a:t> Generation Resource shall not, during and following a transient voltage disturbance, cease providing real or reactive power except to the extent needed to provide frequency support or aid in voltage recovery.</a:t>
            </a:r>
          </a:p>
          <a:p>
            <a:r>
              <a:rPr lang="en-US" sz="1600" dirty="0"/>
              <a:t> </a:t>
            </a:r>
          </a:p>
          <a:p>
            <a:pPr lvl="0"/>
            <a:endParaRPr lang="en-US" altLang="en-US" i="1" dirty="0">
              <a:ea typeface="Times New Roman" panose="02020603050405020304" pitchFamily="18" charset="0"/>
            </a:endParaRPr>
          </a:p>
          <a:p>
            <a:r>
              <a:rPr lang="en-US" altLang="en-US" b="1" i="1" dirty="0">
                <a:ea typeface="Times New Roman" panose="02020603050405020304" pitchFamily="18" charset="0"/>
              </a:rPr>
              <a:t>2.9.1	Additional Voltage Ride-Through Requirements for Intermittent Renewable Resources </a:t>
            </a:r>
            <a:r>
              <a:rPr lang="en-US" altLang="en-US" b="1" i="1" dirty="0">
                <a:solidFill>
                  <a:srgbClr val="008080"/>
                </a:solidFill>
                <a:ea typeface="Times New Roman" panose="02020603050405020304" pitchFamily="18" charset="0"/>
              </a:rPr>
              <a:t>connected to the ERCOT Transmission System</a:t>
            </a:r>
          </a:p>
          <a:p>
            <a:r>
              <a:rPr lang="en-US" dirty="0"/>
              <a:t>  </a:t>
            </a:r>
          </a:p>
        </p:txBody>
      </p:sp>
    </p:spTree>
    <p:extLst>
      <p:ext uri="{BB962C8B-B14F-4D97-AF65-F5344CB8AC3E}">
        <p14:creationId xmlns:p14="http://schemas.microsoft.com/office/powerpoint/2010/main" val="3428169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228600"/>
            <a:ext cx="8458200" cy="521022"/>
          </a:xfrm>
        </p:spPr>
        <p:txBody>
          <a:bodyPr/>
          <a:lstStyle/>
          <a:p>
            <a:r>
              <a:rPr lang="en-US" dirty="0"/>
              <a:t>Proposed NOGRR Language (</a:t>
            </a:r>
            <a:r>
              <a:rPr lang="en-US" dirty="0" err="1"/>
              <a:t>cont</a:t>
            </a:r>
            <a:r>
              <a:rPr lang="en-US"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14</a:t>
            </a:fld>
            <a:endParaRPr lang="en-US" dirty="0">
              <a:solidFill>
                <a:prstClr val="black">
                  <a:tint val="75000"/>
                </a:prstClr>
              </a:solidFill>
            </a:endParaRPr>
          </a:p>
        </p:txBody>
      </p:sp>
      <p:sp>
        <p:nvSpPr>
          <p:cNvPr id="8" name="Rectangle 4"/>
          <p:cNvSpPr>
            <a:spLocks noChangeArrowheads="1"/>
          </p:cNvSpPr>
          <p:nvPr/>
        </p:nvSpPr>
        <p:spPr bwMode="auto">
          <a:xfrm>
            <a:off x="533400" y="1263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00100" algn="l"/>
              </a:tabLst>
              <a:defRPr>
                <a:solidFill>
                  <a:schemeClr val="tx1"/>
                </a:solidFill>
                <a:latin typeface="Arial" panose="020B0604020202020204" pitchFamily="34" charset="0"/>
              </a:defRPr>
            </a:lvl1pPr>
            <a:lvl2pPr eaLnBrk="0" fontAlgn="base" hangingPunct="0">
              <a:spcBef>
                <a:spcPct val="0"/>
              </a:spcBef>
              <a:spcAft>
                <a:spcPct val="0"/>
              </a:spcAft>
              <a:tabLst>
                <a:tab pos="800100" algn="l"/>
              </a:tabLst>
              <a:defRPr>
                <a:solidFill>
                  <a:schemeClr val="tx1"/>
                </a:solidFill>
                <a:latin typeface="Arial" panose="020B0604020202020204" pitchFamily="34" charset="0"/>
              </a:defRPr>
            </a:lvl2pPr>
            <a:lvl3pPr eaLnBrk="0" fontAlgn="base" hangingPunct="0">
              <a:spcBef>
                <a:spcPct val="0"/>
              </a:spcBef>
              <a:spcAft>
                <a:spcPct val="0"/>
              </a:spcAft>
              <a:tabLst>
                <a:tab pos="800100" algn="l"/>
              </a:tabLst>
              <a:defRPr>
                <a:solidFill>
                  <a:schemeClr val="tx1"/>
                </a:solidFill>
                <a:latin typeface="Arial" panose="020B0604020202020204" pitchFamily="34" charset="0"/>
              </a:defRPr>
            </a:lvl3pPr>
            <a:lvl4pPr eaLnBrk="0" fontAlgn="base" hangingPunct="0">
              <a:spcBef>
                <a:spcPct val="0"/>
              </a:spcBef>
              <a:spcAft>
                <a:spcPct val="0"/>
              </a:spcAft>
              <a:tabLst>
                <a:tab pos="800100" algn="l"/>
              </a:tabLst>
              <a:defRPr>
                <a:solidFill>
                  <a:schemeClr val="tx1"/>
                </a:solidFill>
                <a:latin typeface="Arial" panose="020B0604020202020204" pitchFamily="34" charset="0"/>
              </a:defRPr>
            </a:lvl4pPr>
            <a:lvl5pPr eaLnBrk="0" fontAlgn="base" hangingPunct="0">
              <a:spcBef>
                <a:spcPct val="0"/>
              </a:spcBef>
              <a:spcAft>
                <a:spcPct val="0"/>
              </a:spcAft>
              <a:tabLst>
                <a:tab pos="800100" algn="l"/>
              </a:tabLst>
              <a:defRPr>
                <a:solidFill>
                  <a:schemeClr val="tx1"/>
                </a:solidFill>
                <a:latin typeface="Arial" panose="020B0604020202020204" pitchFamily="34" charset="0"/>
              </a:defRPr>
            </a:lvl5pPr>
            <a:lvl6pPr eaLnBrk="0" fontAlgn="base" hangingPunct="0">
              <a:spcBef>
                <a:spcPct val="0"/>
              </a:spcBef>
              <a:spcAft>
                <a:spcPct val="0"/>
              </a:spcAft>
              <a:tabLst>
                <a:tab pos="800100" algn="l"/>
              </a:tabLst>
              <a:defRPr>
                <a:solidFill>
                  <a:schemeClr val="tx1"/>
                </a:solidFill>
                <a:latin typeface="Arial" panose="020B0604020202020204" pitchFamily="34" charset="0"/>
              </a:defRPr>
            </a:lvl6pPr>
            <a:lvl7pPr eaLnBrk="0" fontAlgn="base" hangingPunct="0">
              <a:spcBef>
                <a:spcPct val="0"/>
              </a:spcBef>
              <a:spcAft>
                <a:spcPct val="0"/>
              </a:spcAft>
              <a:tabLst>
                <a:tab pos="800100" algn="l"/>
              </a:tabLst>
              <a:defRPr>
                <a:solidFill>
                  <a:schemeClr val="tx1"/>
                </a:solidFill>
                <a:latin typeface="Arial" panose="020B0604020202020204" pitchFamily="34" charset="0"/>
              </a:defRPr>
            </a:lvl7pPr>
            <a:lvl8pPr eaLnBrk="0" fontAlgn="base" hangingPunct="0">
              <a:spcBef>
                <a:spcPct val="0"/>
              </a:spcBef>
              <a:spcAft>
                <a:spcPct val="0"/>
              </a:spcAft>
              <a:tabLst>
                <a:tab pos="800100" algn="l"/>
              </a:tabLst>
              <a:defRPr>
                <a:solidFill>
                  <a:schemeClr val="tx1"/>
                </a:solidFill>
                <a:latin typeface="Arial" panose="020B0604020202020204" pitchFamily="34" charset="0"/>
              </a:defRPr>
            </a:lvl8pPr>
            <a:lvl9pPr eaLnBrk="0" fontAlgn="base" hangingPunct="0">
              <a:spcBef>
                <a:spcPct val="0"/>
              </a:spcBef>
              <a:spcAft>
                <a:spcPct val="0"/>
              </a:spcAft>
              <a:tabLst>
                <a:tab pos="800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
          <p:cNvSpPr>
            <a:spLocks noChangeArrowheads="1"/>
          </p:cNvSpPr>
          <p:nvPr/>
        </p:nvSpPr>
        <p:spPr bwMode="auto">
          <a:xfrm>
            <a:off x="172065" y="3548745"/>
            <a:ext cx="897193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endParaRPr lang="en-US" altLang="en-US" sz="1200" u="sng" dirty="0">
              <a:solidFill>
                <a:srgbClr val="008080"/>
              </a:solidFill>
              <a:ea typeface="Times New Roman" panose="02020603050405020304" pitchFamily="18" charset="0"/>
            </a:endParaRPr>
          </a:p>
        </p:txBody>
      </p:sp>
      <p:sp>
        <p:nvSpPr>
          <p:cNvPr id="18" name="Rectangle 17">
            <a:extLst>
              <a:ext uri="{FF2B5EF4-FFF2-40B4-BE49-F238E27FC236}">
                <a16:creationId xmlns:a16="http://schemas.microsoft.com/office/drawing/2014/main" xmlns="" id="{3A4804B1-A199-45EA-A86F-5EDC79AA9D22}"/>
              </a:ext>
            </a:extLst>
          </p:cNvPr>
          <p:cNvSpPr/>
          <p:nvPr/>
        </p:nvSpPr>
        <p:spPr>
          <a:xfrm>
            <a:off x="228600" y="1209643"/>
            <a:ext cx="8915400" cy="2400657"/>
          </a:xfrm>
          <a:prstGeom prst="rect">
            <a:avLst/>
          </a:prstGeom>
        </p:spPr>
        <p:txBody>
          <a:bodyPr wrap="square">
            <a:spAutoFit/>
          </a:bodyPr>
          <a:lstStyle/>
          <a:p>
            <a:r>
              <a:rPr lang="en-US" b="1" i="1" dirty="0">
                <a:solidFill>
                  <a:schemeClr val="accent1">
                    <a:lumMod val="75000"/>
                  </a:schemeClr>
                </a:solidFill>
              </a:rPr>
              <a:t>2.9.2	Voltage Ride-Through Requirements for Distribution Generation Resources (DGR) </a:t>
            </a:r>
          </a:p>
          <a:p>
            <a:endParaRPr lang="en-US" dirty="0">
              <a:solidFill>
                <a:schemeClr val="accent1">
                  <a:lumMod val="75000"/>
                </a:schemeClr>
              </a:solidFill>
            </a:endParaRPr>
          </a:p>
          <a:p>
            <a:r>
              <a:rPr lang="en-US" sz="1600" dirty="0">
                <a:solidFill>
                  <a:schemeClr val="accent1">
                    <a:lumMod val="75000"/>
                  </a:schemeClr>
                </a:solidFill>
              </a:rPr>
              <a:t>(1) 	For any short-circuit fault or open-phase condition that occurs on the circuit section which the DGR is connected to, the DGR is not required to comply with the ride-through requirements of this </a:t>
            </a:r>
            <a:r>
              <a:rPr lang="en-US" sz="1600" dirty="0" smtClean="0">
                <a:solidFill>
                  <a:schemeClr val="accent1">
                    <a:lumMod val="75000"/>
                  </a:schemeClr>
                </a:solidFill>
              </a:rPr>
              <a:t>section.</a:t>
            </a:r>
            <a:endParaRPr lang="en-US" sz="1600" dirty="0">
              <a:solidFill>
                <a:schemeClr val="accent1">
                  <a:lumMod val="75000"/>
                </a:schemeClr>
              </a:solidFill>
            </a:endParaRPr>
          </a:p>
          <a:p>
            <a:endParaRPr lang="en-US" sz="1600" dirty="0">
              <a:solidFill>
                <a:schemeClr val="accent1">
                  <a:lumMod val="75000"/>
                </a:schemeClr>
              </a:solidFill>
            </a:endParaRPr>
          </a:p>
          <a:p>
            <a:r>
              <a:rPr lang="en-US" sz="1600" dirty="0">
                <a:solidFill>
                  <a:schemeClr val="accent1">
                    <a:lumMod val="75000"/>
                  </a:schemeClr>
                </a:solidFill>
              </a:rPr>
              <a:t>(2)	DGRs utilizing </a:t>
            </a:r>
            <a:r>
              <a:rPr lang="en-US" sz="1600" b="1" dirty="0">
                <a:solidFill>
                  <a:schemeClr val="accent1">
                    <a:lumMod val="75000"/>
                  </a:schemeClr>
                </a:solidFill>
              </a:rPr>
              <a:t>synchronous generation </a:t>
            </a:r>
            <a:r>
              <a:rPr lang="en-US" sz="1600" dirty="0">
                <a:solidFill>
                  <a:schemeClr val="accent1">
                    <a:lumMod val="75000"/>
                  </a:schemeClr>
                </a:solidFill>
              </a:rPr>
              <a:t>must be designed and relays must be set to ride-through the voltage conditions in table 1 below:  </a:t>
            </a:r>
          </a:p>
        </p:txBody>
      </p:sp>
      <p:graphicFrame>
        <p:nvGraphicFramePr>
          <p:cNvPr id="19" name="Table 18">
            <a:extLst>
              <a:ext uri="{FF2B5EF4-FFF2-40B4-BE49-F238E27FC236}">
                <a16:creationId xmlns:a16="http://schemas.microsoft.com/office/drawing/2014/main" xmlns="" id="{1560F124-0BA3-457B-B901-67A6E295BA63}"/>
              </a:ext>
            </a:extLst>
          </p:cNvPr>
          <p:cNvGraphicFramePr>
            <a:graphicFrameLocks noGrp="1"/>
          </p:cNvGraphicFramePr>
          <p:nvPr>
            <p:extLst>
              <p:ext uri="{D42A27DB-BD31-4B8C-83A1-F6EECF244321}">
                <p14:modId xmlns:p14="http://schemas.microsoft.com/office/powerpoint/2010/main" val="3828631446"/>
              </p:ext>
            </p:extLst>
          </p:nvPr>
        </p:nvGraphicFramePr>
        <p:xfrm>
          <a:off x="1905000" y="3856522"/>
          <a:ext cx="5166360" cy="1798320"/>
        </p:xfrm>
        <a:graphic>
          <a:graphicData uri="http://schemas.openxmlformats.org/drawingml/2006/table">
            <a:tbl>
              <a:tblPr firstRow="1" firstCol="1" bandRow="1">
                <a:tableStyleId>{5C22544A-7EE6-4342-B048-85BDC9FD1C3A}</a:tableStyleId>
              </a:tblPr>
              <a:tblGrid>
                <a:gridCol w="1722120">
                  <a:extLst>
                    <a:ext uri="{9D8B030D-6E8A-4147-A177-3AD203B41FA5}">
                      <a16:colId xmlns:a16="http://schemas.microsoft.com/office/drawing/2014/main" xmlns="" val="2392618269"/>
                    </a:ext>
                  </a:extLst>
                </a:gridCol>
                <a:gridCol w="1722120">
                  <a:extLst>
                    <a:ext uri="{9D8B030D-6E8A-4147-A177-3AD203B41FA5}">
                      <a16:colId xmlns:a16="http://schemas.microsoft.com/office/drawing/2014/main" xmlns="" val="3243009344"/>
                    </a:ext>
                  </a:extLst>
                </a:gridCol>
                <a:gridCol w="1722120">
                  <a:extLst>
                    <a:ext uri="{9D8B030D-6E8A-4147-A177-3AD203B41FA5}">
                      <a16:colId xmlns:a16="http://schemas.microsoft.com/office/drawing/2014/main" xmlns="" val="2712528386"/>
                    </a:ext>
                  </a:extLst>
                </a:gridCol>
              </a:tblGrid>
              <a:tr h="0">
                <a:tc rowSpan="2">
                  <a:txBody>
                    <a:bodyPr/>
                    <a:lstStyle/>
                    <a:p>
                      <a:pPr marL="0" marR="0">
                        <a:spcBef>
                          <a:spcPts val="0"/>
                        </a:spcBef>
                        <a:spcAft>
                          <a:spcPts val="120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gridSpan="2">
                  <a:txBody>
                    <a:bodyPr/>
                    <a:lstStyle/>
                    <a:p>
                      <a:pPr marL="0" marR="0">
                        <a:spcBef>
                          <a:spcPts val="0"/>
                        </a:spcBef>
                        <a:spcAft>
                          <a:spcPts val="120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xmlns="" val="4075848127"/>
                  </a:ext>
                </a:extLst>
              </a:tr>
              <a:tr h="0">
                <a:tc vMerge="1">
                  <a:txBody>
                    <a:bodyPr/>
                    <a:lstStyle/>
                    <a:p>
                      <a:endParaRPr lang="en-US"/>
                    </a:p>
                  </a:txBody>
                  <a:tcPr/>
                </a:tc>
                <a:tc>
                  <a:txBody>
                    <a:bodyPr/>
                    <a:lstStyle/>
                    <a:p>
                      <a:pPr marL="0" marR="0">
                        <a:spcBef>
                          <a:spcPts val="0"/>
                        </a:spcBef>
                        <a:spcAft>
                          <a:spcPts val="1200"/>
                        </a:spcAft>
                      </a:pPr>
                      <a:r>
                        <a:rPr lang="en-US" sz="1200">
                          <a:effectLst/>
                        </a:rPr>
                        <a:t>Voltage</a:t>
                      </a:r>
                    </a:p>
                    <a:p>
                      <a:pPr marL="0" marR="0">
                        <a:spcBef>
                          <a:spcPts val="0"/>
                        </a:spcBef>
                        <a:spcAft>
                          <a:spcPts val="1200"/>
                        </a:spcAft>
                      </a:pPr>
                      <a:r>
                        <a:rPr lang="en-US" sz="1200">
                          <a:effectLst/>
                        </a:rPr>
                        <a:t>(p.u. of nominal voltage)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Minimum Ride-through time</a:t>
                      </a:r>
                    </a:p>
                    <a:p>
                      <a:pPr marL="0" marR="0">
                        <a:spcBef>
                          <a:spcPts val="0"/>
                        </a:spcBef>
                        <a:spcAft>
                          <a:spcPts val="1200"/>
                        </a:spcAft>
                      </a:pPr>
                      <a:r>
                        <a:rPr lang="en-US" sz="1200">
                          <a:effectLst/>
                        </a:rPr>
                        <a:t>(s)</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2760158486"/>
                  </a:ext>
                </a:extLst>
              </a:tr>
              <a:tr h="0">
                <a:tc>
                  <a:txBody>
                    <a:bodyPr/>
                    <a:lstStyle/>
                    <a:p>
                      <a:pPr marL="0" marR="0">
                        <a:spcBef>
                          <a:spcPts val="0"/>
                        </a:spcBef>
                        <a:spcAft>
                          <a:spcPts val="1200"/>
                        </a:spcAft>
                      </a:pPr>
                      <a:r>
                        <a:rPr lang="en-US" sz="1200">
                          <a:effectLst/>
                        </a:rPr>
                        <a:t>OV2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≥1.20 and &lt;1.30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0.16</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213903277"/>
                  </a:ext>
                </a:extLst>
              </a:tr>
              <a:tr h="0">
                <a:tc>
                  <a:txBody>
                    <a:bodyPr/>
                    <a:lstStyle/>
                    <a:p>
                      <a:pPr marL="0" marR="0">
                        <a:spcBef>
                          <a:spcPts val="0"/>
                        </a:spcBef>
                        <a:spcAft>
                          <a:spcPts val="1200"/>
                        </a:spcAft>
                      </a:pPr>
                      <a:r>
                        <a:rPr lang="en-US" sz="1200">
                          <a:effectLst/>
                        </a:rPr>
                        <a:t>OV1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&gt;1.10 and &lt; 1.2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88751491"/>
                  </a:ext>
                </a:extLst>
              </a:tr>
              <a:tr h="0">
                <a:tc>
                  <a:txBody>
                    <a:bodyPr/>
                    <a:lstStyle/>
                    <a:p>
                      <a:pPr marL="0" marR="0">
                        <a:spcBef>
                          <a:spcPts val="0"/>
                        </a:spcBef>
                        <a:spcAft>
                          <a:spcPts val="1200"/>
                        </a:spcAft>
                      </a:pPr>
                      <a:r>
                        <a:rPr lang="en-US" sz="1200">
                          <a:effectLst/>
                        </a:rPr>
                        <a:t>Continous Operation</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&lt;=1.10 and &gt;0.7</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continous</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004130482"/>
                  </a:ext>
                </a:extLst>
              </a:tr>
              <a:tr h="0">
                <a:tc>
                  <a:txBody>
                    <a:bodyPr/>
                    <a:lstStyle/>
                    <a:p>
                      <a:pPr marL="0" marR="0">
                        <a:spcBef>
                          <a:spcPts val="0"/>
                        </a:spcBef>
                        <a:spcAft>
                          <a:spcPts val="1200"/>
                        </a:spcAft>
                      </a:pPr>
                      <a:r>
                        <a:rPr lang="en-US" sz="1200">
                          <a:effectLst/>
                        </a:rPr>
                        <a:t>UV1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&lt;=0.7 and &gt; 0.45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216571097"/>
                  </a:ext>
                </a:extLst>
              </a:tr>
              <a:tr h="0">
                <a:tc>
                  <a:txBody>
                    <a:bodyPr/>
                    <a:lstStyle/>
                    <a:p>
                      <a:pPr marL="0" marR="0">
                        <a:spcBef>
                          <a:spcPts val="0"/>
                        </a:spcBef>
                        <a:spcAft>
                          <a:spcPts val="1200"/>
                        </a:spcAft>
                      </a:pPr>
                      <a:r>
                        <a:rPr lang="en-US" sz="1200">
                          <a:effectLst/>
                        </a:rPr>
                        <a:t>UV2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&lt;=0.45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dirty="0">
                          <a:effectLst/>
                        </a:rPr>
                        <a:t>0.16</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2320076541"/>
                  </a:ext>
                </a:extLst>
              </a:tr>
            </a:tbl>
          </a:graphicData>
        </a:graphic>
      </p:graphicFrame>
      <p:sp>
        <p:nvSpPr>
          <p:cNvPr id="20" name="Rectangle 19">
            <a:extLst>
              <a:ext uri="{FF2B5EF4-FFF2-40B4-BE49-F238E27FC236}">
                <a16:creationId xmlns:a16="http://schemas.microsoft.com/office/drawing/2014/main" xmlns="" id="{26D4ABE9-FAFC-4722-BE30-F21F85C018C5}"/>
              </a:ext>
            </a:extLst>
          </p:cNvPr>
          <p:cNvSpPr/>
          <p:nvPr/>
        </p:nvSpPr>
        <p:spPr>
          <a:xfrm>
            <a:off x="2133600" y="5791200"/>
            <a:ext cx="4572000" cy="646331"/>
          </a:xfrm>
          <a:prstGeom prst="rect">
            <a:avLst/>
          </a:prstGeom>
        </p:spPr>
        <p:txBody>
          <a:bodyPr>
            <a:spAutoFit/>
          </a:bodyPr>
          <a:lstStyle/>
          <a:p>
            <a:pPr marL="457200" marR="0" indent="-457200">
              <a:spcBef>
                <a:spcPts val="0"/>
              </a:spcBef>
              <a:spcAft>
                <a:spcPts val="1200"/>
              </a:spcAft>
            </a:pPr>
            <a:r>
              <a:rPr lang="en-US" b="1" dirty="0">
                <a:solidFill>
                  <a:schemeClr val="accent1">
                    <a:lumMod val="75000"/>
                  </a:schemeClr>
                </a:solidFill>
                <a:latin typeface="Times New Roman" panose="02020603050405020304" pitchFamily="18" charset="0"/>
                <a:ea typeface="Times New Roman" panose="02020603050405020304" pitchFamily="18" charset="0"/>
              </a:rPr>
              <a:t>Table 1:  Ride-through settings Synchronous DGRs </a:t>
            </a:r>
            <a:endParaRPr lang="en-US" dirty="0">
              <a:solidFill>
                <a:schemeClr val="accent1">
                  <a:lumMod val="75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54088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228600"/>
            <a:ext cx="8458200" cy="521022"/>
          </a:xfrm>
        </p:spPr>
        <p:txBody>
          <a:bodyPr/>
          <a:lstStyle/>
          <a:p>
            <a:r>
              <a:rPr lang="en-US" dirty="0"/>
              <a:t>Proposed NOGRR Language (</a:t>
            </a:r>
            <a:r>
              <a:rPr lang="en-US" dirty="0" err="1"/>
              <a:t>cont</a:t>
            </a:r>
            <a:r>
              <a:rPr lang="en-US"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15</a:t>
            </a:fld>
            <a:endParaRPr lang="en-US" dirty="0">
              <a:solidFill>
                <a:prstClr val="black">
                  <a:tint val="75000"/>
                </a:prstClr>
              </a:solidFill>
            </a:endParaRPr>
          </a:p>
        </p:txBody>
      </p:sp>
      <p:sp>
        <p:nvSpPr>
          <p:cNvPr id="8" name="Rectangle 4"/>
          <p:cNvSpPr>
            <a:spLocks noChangeArrowheads="1"/>
          </p:cNvSpPr>
          <p:nvPr/>
        </p:nvSpPr>
        <p:spPr bwMode="auto">
          <a:xfrm>
            <a:off x="533400" y="1263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00100" algn="l"/>
              </a:tabLst>
              <a:defRPr>
                <a:solidFill>
                  <a:schemeClr val="tx1"/>
                </a:solidFill>
                <a:latin typeface="Arial" panose="020B0604020202020204" pitchFamily="34" charset="0"/>
              </a:defRPr>
            </a:lvl1pPr>
            <a:lvl2pPr eaLnBrk="0" fontAlgn="base" hangingPunct="0">
              <a:spcBef>
                <a:spcPct val="0"/>
              </a:spcBef>
              <a:spcAft>
                <a:spcPct val="0"/>
              </a:spcAft>
              <a:tabLst>
                <a:tab pos="800100" algn="l"/>
              </a:tabLst>
              <a:defRPr>
                <a:solidFill>
                  <a:schemeClr val="tx1"/>
                </a:solidFill>
                <a:latin typeface="Arial" panose="020B0604020202020204" pitchFamily="34" charset="0"/>
              </a:defRPr>
            </a:lvl2pPr>
            <a:lvl3pPr eaLnBrk="0" fontAlgn="base" hangingPunct="0">
              <a:spcBef>
                <a:spcPct val="0"/>
              </a:spcBef>
              <a:spcAft>
                <a:spcPct val="0"/>
              </a:spcAft>
              <a:tabLst>
                <a:tab pos="800100" algn="l"/>
              </a:tabLst>
              <a:defRPr>
                <a:solidFill>
                  <a:schemeClr val="tx1"/>
                </a:solidFill>
                <a:latin typeface="Arial" panose="020B0604020202020204" pitchFamily="34" charset="0"/>
              </a:defRPr>
            </a:lvl3pPr>
            <a:lvl4pPr eaLnBrk="0" fontAlgn="base" hangingPunct="0">
              <a:spcBef>
                <a:spcPct val="0"/>
              </a:spcBef>
              <a:spcAft>
                <a:spcPct val="0"/>
              </a:spcAft>
              <a:tabLst>
                <a:tab pos="800100" algn="l"/>
              </a:tabLst>
              <a:defRPr>
                <a:solidFill>
                  <a:schemeClr val="tx1"/>
                </a:solidFill>
                <a:latin typeface="Arial" panose="020B0604020202020204" pitchFamily="34" charset="0"/>
              </a:defRPr>
            </a:lvl4pPr>
            <a:lvl5pPr eaLnBrk="0" fontAlgn="base" hangingPunct="0">
              <a:spcBef>
                <a:spcPct val="0"/>
              </a:spcBef>
              <a:spcAft>
                <a:spcPct val="0"/>
              </a:spcAft>
              <a:tabLst>
                <a:tab pos="800100" algn="l"/>
              </a:tabLst>
              <a:defRPr>
                <a:solidFill>
                  <a:schemeClr val="tx1"/>
                </a:solidFill>
                <a:latin typeface="Arial" panose="020B0604020202020204" pitchFamily="34" charset="0"/>
              </a:defRPr>
            </a:lvl5pPr>
            <a:lvl6pPr eaLnBrk="0" fontAlgn="base" hangingPunct="0">
              <a:spcBef>
                <a:spcPct val="0"/>
              </a:spcBef>
              <a:spcAft>
                <a:spcPct val="0"/>
              </a:spcAft>
              <a:tabLst>
                <a:tab pos="800100" algn="l"/>
              </a:tabLst>
              <a:defRPr>
                <a:solidFill>
                  <a:schemeClr val="tx1"/>
                </a:solidFill>
                <a:latin typeface="Arial" panose="020B0604020202020204" pitchFamily="34" charset="0"/>
              </a:defRPr>
            </a:lvl6pPr>
            <a:lvl7pPr eaLnBrk="0" fontAlgn="base" hangingPunct="0">
              <a:spcBef>
                <a:spcPct val="0"/>
              </a:spcBef>
              <a:spcAft>
                <a:spcPct val="0"/>
              </a:spcAft>
              <a:tabLst>
                <a:tab pos="800100" algn="l"/>
              </a:tabLst>
              <a:defRPr>
                <a:solidFill>
                  <a:schemeClr val="tx1"/>
                </a:solidFill>
                <a:latin typeface="Arial" panose="020B0604020202020204" pitchFamily="34" charset="0"/>
              </a:defRPr>
            </a:lvl7pPr>
            <a:lvl8pPr eaLnBrk="0" fontAlgn="base" hangingPunct="0">
              <a:spcBef>
                <a:spcPct val="0"/>
              </a:spcBef>
              <a:spcAft>
                <a:spcPct val="0"/>
              </a:spcAft>
              <a:tabLst>
                <a:tab pos="800100" algn="l"/>
              </a:tabLst>
              <a:defRPr>
                <a:solidFill>
                  <a:schemeClr val="tx1"/>
                </a:solidFill>
                <a:latin typeface="Arial" panose="020B0604020202020204" pitchFamily="34" charset="0"/>
              </a:defRPr>
            </a:lvl8pPr>
            <a:lvl9pPr eaLnBrk="0" fontAlgn="base" hangingPunct="0">
              <a:spcBef>
                <a:spcPct val="0"/>
              </a:spcBef>
              <a:spcAft>
                <a:spcPct val="0"/>
              </a:spcAft>
              <a:tabLst>
                <a:tab pos="800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
          <p:cNvSpPr>
            <a:spLocks noChangeArrowheads="1"/>
          </p:cNvSpPr>
          <p:nvPr/>
        </p:nvSpPr>
        <p:spPr bwMode="auto">
          <a:xfrm>
            <a:off x="172065" y="3548745"/>
            <a:ext cx="897193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endParaRPr lang="en-US" altLang="en-US" sz="1200" u="sng" dirty="0">
              <a:solidFill>
                <a:srgbClr val="008080"/>
              </a:solidFill>
              <a:ea typeface="Times New Roman" panose="02020603050405020304" pitchFamily="18" charset="0"/>
            </a:endParaRPr>
          </a:p>
        </p:txBody>
      </p:sp>
      <p:sp>
        <p:nvSpPr>
          <p:cNvPr id="18" name="Rectangle 17">
            <a:extLst>
              <a:ext uri="{FF2B5EF4-FFF2-40B4-BE49-F238E27FC236}">
                <a16:creationId xmlns:a16="http://schemas.microsoft.com/office/drawing/2014/main" xmlns="" id="{3A4804B1-A199-45EA-A86F-5EDC79AA9D22}"/>
              </a:ext>
            </a:extLst>
          </p:cNvPr>
          <p:cNvSpPr/>
          <p:nvPr/>
        </p:nvSpPr>
        <p:spPr>
          <a:xfrm>
            <a:off x="228600" y="1209643"/>
            <a:ext cx="8915400" cy="1477328"/>
          </a:xfrm>
          <a:prstGeom prst="rect">
            <a:avLst/>
          </a:prstGeom>
        </p:spPr>
        <p:txBody>
          <a:bodyPr wrap="square">
            <a:spAutoFit/>
          </a:bodyPr>
          <a:lstStyle/>
          <a:p>
            <a:r>
              <a:rPr lang="en-US" b="1" i="1" dirty="0">
                <a:solidFill>
                  <a:schemeClr val="accent1">
                    <a:lumMod val="75000"/>
                  </a:schemeClr>
                </a:solidFill>
              </a:rPr>
              <a:t>2.9.2	Voltage Ride-Through Requirements for Distribution Generation Resources (DGR) </a:t>
            </a:r>
          </a:p>
          <a:p>
            <a:endParaRPr lang="en-US" dirty="0">
              <a:solidFill>
                <a:schemeClr val="accent1">
                  <a:lumMod val="75000"/>
                </a:schemeClr>
              </a:solidFill>
            </a:endParaRPr>
          </a:p>
          <a:p>
            <a:r>
              <a:rPr lang="en-US" dirty="0">
                <a:solidFill>
                  <a:schemeClr val="accent1">
                    <a:lumMod val="75000"/>
                  </a:schemeClr>
                </a:solidFill>
              </a:rPr>
              <a:t>(3) 	DGRs utilizing </a:t>
            </a:r>
            <a:r>
              <a:rPr lang="en-US" b="1" dirty="0">
                <a:solidFill>
                  <a:schemeClr val="accent1">
                    <a:lumMod val="75000"/>
                  </a:schemeClr>
                </a:solidFill>
              </a:rPr>
              <a:t>inverter-based generation </a:t>
            </a:r>
            <a:r>
              <a:rPr lang="en-US" dirty="0">
                <a:solidFill>
                  <a:schemeClr val="accent1">
                    <a:lumMod val="75000"/>
                  </a:schemeClr>
                </a:solidFill>
              </a:rPr>
              <a:t>must be designed and relays must be set to ride-through the voltage conditions in table 1 below:</a:t>
            </a:r>
          </a:p>
        </p:txBody>
      </p:sp>
      <p:graphicFrame>
        <p:nvGraphicFramePr>
          <p:cNvPr id="5" name="Table 4">
            <a:extLst>
              <a:ext uri="{FF2B5EF4-FFF2-40B4-BE49-F238E27FC236}">
                <a16:creationId xmlns:a16="http://schemas.microsoft.com/office/drawing/2014/main" xmlns="" id="{7E4BE576-19A1-4883-BD0A-9976D1D129DB}"/>
              </a:ext>
            </a:extLst>
          </p:cNvPr>
          <p:cNvGraphicFramePr>
            <a:graphicFrameLocks noGrp="1"/>
          </p:cNvGraphicFramePr>
          <p:nvPr/>
        </p:nvGraphicFramePr>
        <p:xfrm>
          <a:off x="1988820" y="3102134"/>
          <a:ext cx="5166360" cy="1798320"/>
        </p:xfrm>
        <a:graphic>
          <a:graphicData uri="http://schemas.openxmlformats.org/drawingml/2006/table">
            <a:tbl>
              <a:tblPr firstRow="1" firstCol="1" bandRow="1">
                <a:tableStyleId>{5C22544A-7EE6-4342-B048-85BDC9FD1C3A}</a:tableStyleId>
              </a:tblPr>
              <a:tblGrid>
                <a:gridCol w="1722120">
                  <a:extLst>
                    <a:ext uri="{9D8B030D-6E8A-4147-A177-3AD203B41FA5}">
                      <a16:colId xmlns:a16="http://schemas.microsoft.com/office/drawing/2014/main" xmlns="" val="3471484643"/>
                    </a:ext>
                  </a:extLst>
                </a:gridCol>
                <a:gridCol w="1722120">
                  <a:extLst>
                    <a:ext uri="{9D8B030D-6E8A-4147-A177-3AD203B41FA5}">
                      <a16:colId xmlns:a16="http://schemas.microsoft.com/office/drawing/2014/main" xmlns="" val="3859686365"/>
                    </a:ext>
                  </a:extLst>
                </a:gridCol>
                <a:gridCol w="1722120">
                  <a:extLst>
                    <a:ext uri="{9D8B030D-6E8A-4147-A177-3AD203B41FA5}">
                      <a16:colId xmlns:a16="http://schemas.microsoft.com/office/drawing/2014/main" xmlns="" val="2276859548"/>
                    </a:ext>
                  </a:extLst>
                </a:gridCol>
              </a:tblGrid>
              <a:tr h="0">
                <a:tc rowSpan="2">
                  <a:txBody>
                    <a:bodyPr/>
                    <a:lstStyle/>
                    <a:p>
                      <a:pPr marL="0" marR="0">
                        <a:spcBef>
                          <a:spcPts val="0"/>
                        </a:spcBef>
                        <a:spcAft>
                          <a:spcPts val="120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gridSpan="2">
                  <a:txBody>
                    <a:bodyPr/>
                    <a:lstStyle/>
                    <a:p>
                      <a:pPr marL="0" marR="0">
                        <a:spcBef>
                          <a:spcPts val="0"/>
                        </a:spcBef>
                        <a:spcAft>
                          <a:spcPts val="120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xmlns="" val="975650269"/>
                  </a:ext>
                </a:extLst>
              </a:tr>
              <a:tr h="0">
                <a:tc vMerge="1">
                  <a:txBody>
                    <a:bodyPr/>
                    <a:lstStyle/>
                    <a:p>
                      <a:endParaRPr lang="en-US"/>
                    </a:p>
                  </a:txBody>
                  <a:tcPr/>
                </a:tc>
                <a:tc>
                  <a:txBody>
                    <a:bodyPr/>
                    <a:lstStyle/>
                    <a:p>
                      <a:pPr marL="0" marR="0">
                        <a:spcBef>
                          <a:spcPts val="0"/>
                        </a:spcBef>
                        <a:spcAft>
                          <a:spcPts val="1200"/>
                        </a:spcAft>
                      </a:pPr>
                      <a:r>
                        <a:rPr lang="en-US" sz="1200">
                          <a:effectLst/>
                        </a:rPr>
                        <a:t>Voltage</a:t>
                      </a:r>
                    </a:p>
                    <a:p>
                      <a:pPr marL="0" marR="0">
                        <a:spcBef>
                          <a:spcPts val="0"/>
                        </a:spcBef>
                        <a:spcAft>
                          <a:spcPts val="1200"/>
                        </a:spcAft>
                      </a:pPr>
                      <a:r>
                        <a:rPr lang="en-US" sz="1200">
                          <a:effectLst/>
                        </a:rPr>
                        <a:t>(p.u. of nominal voltage)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Minimum Ride-through time</a:t>
                      </a:r>
                    </a:p>
                    <a:p>
                      <a:pPr marL="0" marR="0">
                        <a:spcBef>
                          <a:spcPts val="0"/>
                        </a:spcBef>
                        <a:spcAft>
                          <a:spcPts val="1200"/>
                        </a:spcAft>
                      </a:pPr>
                      <a:r>
                        <a:rPr lang="en-US" sz="1200">
                          <a:effectLst/>
                        </a:rPr>
                        <a:t>(s)</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965931419"/>
                  </a:ext>
                </a:extLst>
              </a:tr>
              <a:tr h="0">
                <a:tc>
                  <a:txBody>
                    <a:bodyPr/>
                    <a:lstStyle/>
                    <a:p>
                      <a:pPr marL="0" marR="0">
                        <a:spcBef>
                          <a:spcPts val="0"/>
                        </a:spcBef>
                        <a:spcAft>
                          <a:spcPts val="1200"/>
                        </a:spcAft>
                      </a:pPr>
                      <a:r>
                        <a:rPr lang="en-US" sz="1200">
                          <a:effectLst/>
                        </a:rPr>
                        <a:t>OV2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&gt;=1.20 and &lt;1.30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0.16</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4134252986"/>
                  </a:ext>
                </a:extLst>
              </a:tr>
              <a:tr h="0">
                <a:tc>
                  <a:txBody>
                    <a:bodyPr/>
                    <a:lstStyle/>
                    <a:p>
                      <a:pPr marL="0" marR="0">
                        <a:spcBef>
                          <a:spcPts val="0"/>
                        </a:spcBef>
                        <a:spcAft>
                          <a:spcPts val="1200"/>
                        </a:spcAft>
                      </a:pPr>
                      <a:r>
                        <a:rPr lang="en-US" sz="1200">
                          <a:effectLst/>
                        </a:rPr>
                        <a:t>OV1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&gt;1.10 and &lt; 1.2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13</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158955308"/>
                  </a:ext>
                </a:extLst>
              </a:tr>
              <a:tr h="0">
                <a:tc>
                  <a:txBody>
                    <a:bodyPr/>
                    <a:lstStyle/>
                    <a:p>
                      <a:pPr marL="0" marR="0">
                        <a:spcBef>
                          <a:spcPts val="0"/>
                        </a:spcBef>
                        <a:spcAft>
                          <a:spcPts val="1200"/>
                        </a:spcAft>
                      </a:pPr>
                      <a:r>
                        <a:rPr lang="en-US" sz="1200">
                          <a:effectLst/>
                        </a:rPr>
                        <a:t>Continous Operation</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&lt;=1.10 and &gt;0.88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continous</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804429088"/>
                  </a:ext>
                </a:extLst>
              </a:tr>
              <a:tr h="0">
                <a:tc>
                  <a:txBody>
                    <a:bodyPr/>
                    <a:lstStyle/>
                    <a:p>
                      <a:pPr marL="0" marR="0">
                        <a:spcBef>
                          <a:spcPts val="0"/>
                        </a:spcBef>
                        <a:spcAft>
                          <a:spcPts val="1200"/>
                        </a:spcAft>
                      </a:pPr>
                      <a:r>
                        <a:rPr lang="en-US" sz="1200">
                          <a:effectLst/>
                        </a:rPr>
                        <a:t>UV1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&lt;=0.88 and &gt; 0.50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21</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89207324"/>
                  </a:ext>
                </a:extLst>
              </a:tr>
              <a:tr h="0">
                <a:tc>
                  <a:txBody>
                    <a:bodyPr/>
                    <a:lstStyle/>
                    <a:p>
                      <a:pPr marL="0" marR="0">
                        <a:spcBef>
                          <a:spcPts val="0"/>
                        </a:spcBef>
                        <a:spcAft>
                          <a:spcPts val="1200"/>
                        </a:spcAft>
                      </a:pPr>
                      <a:r>
                        <a:rPr lang="en-US" sz="1200">
                          <a:effectLst/>
                        </a:rPr>
                        <a:t>UV2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a:effectLst/>
                        </a:rPr>
                        <a:t>&lt;=0.50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1200"/>
                        </a:spcAft>
                      </a:pPr>
                      <a:r>
                        <a:rPr lang="en-US" sz="1200" dirty="0">
                          <a:effectLst/>
                        </a:rPr>
                        <a:t>2</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6980742"/>
                  </a:ext>
                </a:extLst>
              </a:tr>
            </a:tbl>
          </a:graphicData>
        </a:graphic>
      </p:graphicFrame>
      <p:sp>
        <p:nvSpPr>
          <p:cNvPr id="6" name="Rectangle 5">
            <a:extLst>
              <a:ext uri="{FF2B5EF4-FFF2-40B4-BE49-F238E27FC236}">
                <a16:creationId xmlns:a16="http://schemas.microsoft.com/office/drawing/2014/main" xmlns="" id="{018AC586-9F2A-44EC-9387-4609796E70CA}"/>
              </a:ext>
            </a:extLst>
          </p:cNvPr>
          <p:cNvSpPr/>
          <p:nvPr/>
        </p:nvSpPr>
        <p:spPr>
          <a:xfrm>
            <a:off x="2286000" y="5150366"/>
            <a:ext cx="4572000" cy="646331"/>
          </a:xfrm>
          <a:prstGeom prst="rect">
            <a:avLst/>
          </a:prstGeom>
        </p:spPr>
        <p:txBody>
          <a:bodyPr>
            <a:spAutoFit/>
          </a:bodyPr>
          <a:lstStyle/>
          <a:p>
            <a:pPr marL="457200" marR="0" indent="-457200">
              <a:spcBef>
                <a:spcPts val="0"/>
              </a:spcBef>
              <a:spcAft>
                <a:spcPts val="1200"/>
              </a:spcAft>
            </a:pPr>
            <a:r>
              <a:rPr lang="en-US" b="1" dirty="0">
                <a:solidFill>
                  <a:schemeClr val="accent1">
                    <a:lumMod val="75000"/>
                  </a:schemeClr>
                </a:solidFill>
                <a:latin typeface="Times New Roman" panose="02020603050405020304" pitchFamily="18" charset="0"/>
                <a:ea typeface="Times New Roman" panose="02020603050405020304" pitchFamily="18" charset="0"/>
              </a:rPr>
              <a:t>Table 1:  Ride-through settings for Inverter-Based DGRs </a:t>
            </a:r>
            <a:endParaRPr lang="en-US" dirty="0">
              <a:solidFill>
                <a:schemeClr val="accent1">
                  <a:lumMod val="75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29335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21022"/>
          </a:xfrm>
        </p:spPr>
        <p:txBody>
          <a:bodyPr/>
          <a:lstStyle/>
          <a:p>
            <a:r>
              <a:rPr lang="en-US" dirty="0"/>
              <a:t>Other Key Concepts </a:t>
            </a:r>
            <a:r>
              <a:rPr lang="en-US" dirty="0" smtClean="0"/>
              <a:t>to </a:t>
            </a:r>
            <a:r>
              <a:rPr lang="en-US" dirty="0"/>
              <a:t>be </a:t>
            </a:r>
            <a:r>
              <a:rPr lang="en-US" dirty="0" smtClean="0"/>
              <a:t>Addressed</a:t>
            </a:r>
            <a:endParaRPr lang="en-US" dirty="0"/>
          </a:p>
        </p:txBody>
      </p:sp>
      <p:sp>
        <p:nvSpPr>
          <p:cNvPr id="3" name="Content Placeholder 2"/>
          <p:cNvSpPr>
            <a:spLocks noGrp="1"/>
          </p:cNvSpPr>
          <p:nvPr>
            <p:ph idx="1"/>
          </p:nvPr>
        </p:nvSpPr>
        <p:spPr>
          <a:xfrm>
            <a:off x="377456" y="1048532"/>
            <a:ext cx="8534400" cy="5256584"/>
          </a:xfrm>
        </p:spPr>
        <p:txBody>
          <a:bodyPr>
            <a:noAutofit/>
          </a:bodyPr>
          <a:lstStyle/>
          <a:p>
            <a:pPr marL="0" indent="0">
              <a:spcBef>
                <a:spcPts val="600"/>
              </a:spcBef>
              <a:buNone/>
            </a:pPr>
            <a:r>
              <a:rPr lang="en-US" sz="1600" dirty="0"/>
              <a:t>Market Notice was intended to identify operational and reliability concerns with DGRs</a:t>
            </a:r>
          </a:p>
          <a:p>
            <a:pPr marL="0" indent="0">
              <a:spcBef>
                <a:spcPts val="600"/>
              </a:spcBef>
              <a:buNone/>
            </a:pPr>
            <a:endParaRPr lang="en-US" sz="1600" dirty="0">
              <a:solidFill>
                <a:schemeClr val="tx2"/>
              </a:solidFill>
            </a:endParaRPr>
          </a:p>
          <a:p>
            <a:pPr>
              <a:spcBef>
                <a:spcPts val="600"/>
              </a:spcBef>
              <a:buFont typeface="Wingdings" panose="05000000000000000000" pitchFamily="2" charset="2"/>
              <a:buChar char="q"/>
            </a:pPr>
            <a:r>
              <a:rPr lang="en-US" sz="1600" dirty="0"/>
              <a:t>NPRR and NOGRR address the majority of operational </a:t>
            </a:r>
            <a:r>
              <a:rPr lang="en-US" sz="1600" dirty="0" smtClean="0"/>
              <a:t>concerns.</a:t>
            </a:r>
            <a:endParaRPr lang="en-US" sz="1600" dirty="0"/>
          </a:p>
          <a:p>
            <a:pPr>
              <a:spcBef>
                <a:spcPts val="600"/>
              </a:spcBef>
              <a:buFont typeface="Wingdings" panose="05000000000000000000" pitchFamily="2" charset="2"/>
              <a:buChar char="q"/>
            </a:pPr>
            <a:endParaRPr lang="en-US" sz="1600" dirty="0"/>
          </a:p>
          <a:p>
            <a:pPr>
              <a:spcBef>
                <a:spcPts val="600"/>
              </a:spcBef>
              <a:buFont typeface="Wingdings" panose="05000000000000000000" pitchFamily="2" charset="2"/>
              <a:buChar char="q"/>
            </a:pPr>
            <a:r>
              <a:rPr lang="en-US" sz="1600" dirty="0"/>
              <a:t>The Planning Guide has been focused on providing a clear, consistent, </a:t>
            </a:r>
            <a:r>
              <a:rPr lang="en-US" sz="1600" dirty="0" smtClean="0"/>
              <a:t>transparent </a:t>
            </a:r>
            <a:r>
              <a:rPr lang="en-US" sz="1600" dirty="0"/>
              <a:t>system for interconnecting and studying </a:t>
            </a:r>
            <a:r>
              <a:rPr lang="en-US" sz="1600" b="1" dirty="0"/>
              <a:t>Transmission-connected generators</a:t>
            </a:r>
            <a:r>
              <a:rPr lang="en-US" sz="1600" dirty="0"/>
              <a:t>. </a:t>
            </a:r>
          </a:p>
          <a:p>
            <a:pPr>
              <a:spcBef>
                <a:spcPts val="600"/>
              </a:spcBef>
              <a:buFont typeface="Wingdings" panose="05000000000000000000" pitchFamily="2" charset="2"/>
              <a:buChar char="q"/>
            </a:pPr>
            <a:endParaRPr lang="en-US" sz="1600" dirty="0"/>
          </a:p>
          <a:p>
            <a:pPr>
              <a:spcBef>
                <a:spcPts val="600"/>
              </a:spcBef>
              <a:buFont typeface="Wingdings" panose="05000000000000000000" pitchFamily="2" charset="2"/>
              <a:buChar char="q"/>
            </a:pPr>
            <a:r>
              <a:rPr lang="en-US" sz="1600" dirty="0"/>
              <a:t>Need to implement a clear, consistent, transparent method for interconnecting and studying </a:t>
            </a:r>
            <a:r>
              <a:rPr lang="en-US" sz="1600" b="1" dirty="0" smtClean="0"/>
              <a:t>DGRs</a:t>
            </a:r>
            <a:r>
              <a:rPr lang="en-US" sz="1600" dirty="0" smtClean="0"/>
              <a:t>.</a:t>
            </a:r>
            <a:endParaRPr lang="en-US" sz="1600" dirty="0"/>
          </a:p>
          <a:p>
            <a:pPr lvl="1">
              <a:spcBef>
                <a:spcPts val="600"/>
              </a:spcBef>
              <a:buFont typeface="Wingdings" panose="05000000000000000000" pitchFamily="2" charset="2"/>
              <a:buChar char="q"/>
            </a:pPr>
            <a:r>
              <a:rPr lang="en-US" sz="1400" dirty="0"/>
              <a:t>Registration, </a:t>
            </a:r>
            <a:r>
              <a:rPr lang="en-US" sz="1400" dirty="0" smtClean="0"/>
              <a:t>tracking</a:t>
            </a:r>
            <a:r>
              <a:rPr lang="en-US" sz="1400" dirty="0"/>
              <a:t>, and interconnection process</a:t>
            </a:r>
          </a:p>
          <a:p>
            <a:pPr lvl="1">
              <a:spcBef>
                <a:spcPts val="600"/>
              </a:spcBef>
              <a:buFont typeface="Wingdings" panose="05000000000000000000" pitchFamily="2" charset="2"/>
              <a:buChar char="q"/>
            </a:pPr>
            <a:r>
              <a:rPr lang="en-US" sz="1400" dirty="0"/>
              <a:t>Ensure various system impacts from individual and multiple units are studied</a:t>
            </a:r>
          </a:p>
          <a:p>
            <a:pPr lvl="1">
              <a:spcBef>
                <a:spcPts val="600"/>
              </a:spcBef>
              <a:buFont typeface="Wingdings" panose="05000000000000000000" pitchFamily="2" charset="2"/>
              <a:buChar char="q"/>
            </a:pPr>
            <a:r>
              <a:rPr lang="en-US" sz="1400" dirty="0"/>
              <a:t>Inclusion into ERCOT planning </a:t>
            </a:r>
            <a:r>
              <a:rPr lang="en-US" sz="1400" dirty="0" smtClean="0"/>
              <a:t>studies</a:t>
            </a:r>
            <a:endParaRPr lang="en-US" sz="1400" dirty="0"/>
          </a:p>
          <a:p>
            <a:pPr>
              <a:spcBef>
                <a:spcPts val="600"/>
              </a:spcBef>
              <a:buFont typeface="Wingdings" panose="05000000000000000000" pitchFamily="2" charset="2"/>
              <a:buChar char="q"/>
            </a:pPr>
            <a:endParaRPr lang="en-US" sz="1600" dirty="0"/>
          </a:p>
          <a:p>
            <a:pPr marL="0" indent="0">
              <a:spcBef>
                <a:spcPts val="600"/>
              </a:spcBef>
              <a:buNone/>
            </a:pPr>
            <a:endParaRPr lang="en-US" sz="1600" dirty="0">
              <a:solidFill>
                <a:schemeClr val="tx2"/>
              </a:solidFill>
            </a:endParaRPr>
          </a:p>
          <a:p>
            <a:pPr marL="0" indent="0">
              <a:spcBef>
                <a:spcPts val="600"/>
              </a:spcBef>
              <a:buNone/>
            </a:pPr>
            <a:endParaRPr lang="en-US" sz="1600" dirty="0">
              <a:solidFill>
                <a:schemeClr val="tx2"/>
              </a:solidFill>
            </a:endParaRPr>
          </a:p>
          <a:p>
            <a:pPr>
              <a:spcBef>
                <a:spcPts val="600"/>
              </a:spcBef>
            </a:pPr>
            <a:endParaRPr lang="en-US" sz="1800" dirty="0">
              <a:solidFill>
                <a:schemeClr val="tx2"/>
              </a:solidFill>
            </a:endParaRPr>
          </a:p>
          <a:p>
            <a:pPr>
              <a:spcBef>
                <a:spcPts val="600"/>
              </a:spcBef>
            </a:pPr>
            <a:endParaRPr lang="en-US" sz="1800" dirty="0">
              <a:solidFill>
                <a:schemeClr val="tx2"/>
              </a:solidFill>
            </a:endParaRPr>
          </a:p>
          <a:p>
            <a:pPr>
              <a:spcBef>
                <a:spcPts val="600"/>
              </a:spcBef>
            </a:pPr>
            <a:endParaRPr lang="en-US" sz="1800" dirty="0">
              <a:solidFill>
                <a:schemeClr val="tx2"/>
              </a:solidFill>
            </a:endParaRPr>
          </a:p>
          <a:p>
            <a:pPr>
              <a:spcBef>
                <a:spcPts val="600"/>
              </a:spcBef>
            </a:pPr>
            <a:endParaRPr lang="en-US" sz="1800" dirty="0">
              <a:solidFill>
                <a:schemeClr val="tx2"/>
              </a:solidFill>
            </a:endParaRPr>
          </a:p>
          <a:p>
            <a:pPr lvl="0">
              <a:spcBef>
                <a:spcPts val="600"/>
              </a:spcBef>
            </a:pPr>
            <a:endParaRPr lang="en-US" sz="1400" dirty="0">
              <a:solidFill>
                <a:schemeClr val="tx2"/>
              </a:solidFill>
            </a:endParaRPr>
          </a:p>
          <a:p>
            <a:pPr lvl="0">
              <a:spcBef>
                <a:spcPts val="600"/>
              </a:spcBef>
            </a:pPr>
            <a:endParaRPr lang="en-US" sz="20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16</a:t>
            </a:fld>
            <a:endParaRPr lang="en-US" dirty="0">
              <a:solidFill>
                <a:prstClr val="black">
                  <a:tint val="75000"/>
                </a:prstClr>
              </a:solidFill>
            </a:endParaRPr>
          </a:p>
        </p:txBody>
      </p:sp>
    </p:spTree>
    <p:extLst>
      <p:ext uri="{BB962C8B-B14F-4D97-AF65-F5344CB8AC3E}">
        <p14:creationId xmlns:p14="http://schemas.microsoft.com/office/powerpoint/2010/main" val="3648878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763000" cy="521022"/>
          </a:xfrm>
        </p:spPr>
        <p:txBody>
          <a:bodyPr/>
          <a:lstStyle/>
          <a:p>
            <a:r>
              <a:rPr lang="en-US" dirty="0"/>
              <a:t>Key </a:t>
            </a:r>
            <a:r>
              <a:rPr lang="en-US" dirty="0" smtClean="0"/>
              <a:t>DGR Items </a:t>
            </a:r>
            <a:r>
              <a:rPr lang="en-US" dirty="0"/>
              <a:t>to be </a:t>
            </a:r>
            <a:r>
              <a:rPr lang="en-US" dirty="0" smtClean="0"/>
              <a:t>Addressed </a:t>
            </a:r>
            <a:r>
              <a:rPr lang="en-US" dirty="0"/>
              <a:t>in the PGRR</a:t>
            </a:r>
          </a:p>
        </p:txBody>
      </p:sp>
      <p:sp>
        <p:nvSpPr>
          <p:cNvPr id="3" name="Content Placeholder 2"/>
          <p:cNvSpPr>
            <a:spLocks noGrp="1"/>
          </p:cNvSpPr>
          <p:nvPr>
            <p:ph idx="1"/>
          </p:nvPr>
        </p:nvSpPr>
        <p:spPr>
          <a:xfrm>
            <a:off x="377456" y="1048532"/>
            <a:ext cx="8534400" cy="5256584"/>
          </a:xfrm>
        </p:spPr>
        <p:txBody>
          <a:bodyPr>
            <a:noAutofit/>
          </a:bodyPr>
          <a:lstStyle/>
          <a:p>
            <a:pPr>
              <a:spcBef>
                <a:spcPts val="600"/>
              </a:spcBef>
              <a:buFont typeface="Wingdings" panose="05000000000000000000" pitchFamily="2" charset="2"/>
              <a:buChar char="q"/>
            </a:pPr>
            <a:r>
              <a:rPr lang="en-US" sz="1800" b="1" dirty="0">
                <a:solidFill>
                  <a:schemeClr val="tx2"/>
                </a:solidFill>
              </a:rPr>
              <a:t>DGRs will need to be registered and tracked</a:t>
            </a:r>
          </a:p>
          <a:p>
            <a:pPr lvl="1">
              <a:spcBef>
                <a:spcPts val="600"/>
              </a:spcBef>
              <a:buFont typeface="Wingdings" panose="05000000000000000000" pitchFamily="2" charset="2"/>
              <a:buChar char="q"/>
            </a:pPr>
            <a:r>
              <a:rPr lang="en-US" sz="1600" dirty="0"/>
              <a:t>Register using the RIOO process</a:t>
            </a:r>
          </a:p>
          <a:p>
            <a:pPr lvl="1">
              <a:spcBef>
                <a:spcPts val="600"/>
              </a:spcBef>
              <a:buFont typeface="Wingdings" panose="05000000000000000000" pitchFamily="2" charset="2"/>
              <a:buChar char="q"/>
            </a:pPr>
            <a:r>
              <a:rPr lang="en-US" sz="1600" dirty="0"/>
              <a:t>Will need an INR-like tracking number assigned</a:t>
            </a:r>
          </a:p>
          <a:p>
            <a:pPr lvl="1">
              <a:spcBef>
                <a:spcPts val="600"/>
              </a:spcBef>
              <a:buFont typeface="Wingdings" panose="05000000000000000000" pitchFamily="2" charset="2"/>
              <a:buChar char="q"/>
            </a:pPr>
            <a:endParaRPr lang="en-US" sz="1600" dirty="0">
              <a:solidFill>
                <a:schemeClr val="tx2"/>
              </a:solidFill>
            </a:endParaRPr>
          </a:p>
          <a:p>
            <a:pPr>
              <a:spcBef>
                <a:spcPts val="600"/>
              </a:spcBef>
              <a:buFont typeface="Wingdings" panose="05000000000000000000" pitchFamily="2" charset="2"/>
              <a:buChar char="q"/>
            </a:pPr>
            <a:r>
              <a:rPr lang="en-US" sz="1800" b="1" dirty="0"/>
              <a:t>DGRs will need to provide DSP interconnection studies</a:t>
            </a:r>
          </a:p>
          <a:p>
            <a:pPr>
              <a:spcBef>
                <a:spcPts val="600"/>
              </a:spcBef>
              <a:buFont typeface="Wingdings" panose="05000000000000000000" pitchFamily="2" charset="2"/>
              <a:buChar char="q"/>
            </a:pPr>
            <a:endParaRPr lang="en-US" sz="1600" dirty="0"/>
          </a:p>
          <a:p>
            <a:pPr>
              <a:spcBef>
                <a:spcPts val="600"/>
              </a:spcBef>
              <a:buFont typeface="Wingdings" panose="05000000000000000000" pitchFamily="2" charset="2"/>
              <a:buChar char="q"/>
            </a:pPr>
            <a:r>
              <a:rPr lang="en-US" sz="1800" b="1" dirty="0"/>
              <a:t>DGRs to be included in ERCOT </a:t>
            </a:r>
            <a:r>
              <a:rPr lang="en-US" sz="1800" b="1" dirty="0" smtClean="0"/>
              <a:t>planning </a:t>
            </a:r>
            <a:r>
              <a:rPr lang="en-US" sz="1800" b="1" dirty="0"/>
              <a:t>s</a:t>
            </a:r>
            <a:r>
              <a:rPr lang="en-US" sz="1800" b="1" dirty="0" smtClean="0"/>
              <a:t>tudies</a:t>
            </a:r>
            <a:endParaRPr lang="en-US" sz="1800" b="1" dirty="0"/>
          </a:p>
          <a:p>
            <a:pPr lvl="1">
              <a:spcBef>
                <a:spcPts val="600"/>
              </a:spcBef>
              <a:buFont typeface="Wingdings" panose="05000000000000000000" pitchFamily="2" charset="2"/>
              <a:buChar char="q"/>
            </a:pPr>
            <a:r>
              <a:rPr lang="en-US" sz="1600" dirty="0"/>
              <a:t>Studies and models to be clarified</a:t>
            </a:r>
          </a:p>
          <a:p>
            <a:pPr lvl="2">
              <a:spcBef>
                <a:spcPts val="600"/>
              </a:spcBef>
              <a:buFont typeface="Wingdings" panose="05000000000000000000" pitchFamily="2" charset="2"/>
              <a:buChar char="q"/>
            </a:pPr>
            <a:r>
              <a:rPr lang="en-US" sz="1400" dirty="0"/>
              <a:t>SSWG, Dynamic Studies</a:t>
            </a:r>
          </a:p>
          <a:p>
            <a:pPr lvl="2">
              <a:spcBef>
                <a:spcPts val="600"/>
              </a:spcBef>
              <a:buFont typeface="Wingdings" panose="05000000000000000000" pitchFamily="2" charset="2"/>
              <a:buChar char="q"/>
            </a:pPr>
            <a:r>
              <a:rPr lang="en-US" sz="1400" dirty="0"/>
              <a:t>QSA?</a:t>
            </a:r>
          </a:p>
          <a:p>
            <a:pPr lvl="1">
              <a:spcBef>
                <a:spcPts val="600"/>
              </a:spcBef>
              <a:buFont typeface="Wingdings" panose="05000000000000000000" pitchFamily="2" charset="2"/>
              <a:buChar char="q"/>
            </a:pPr>
            <a:r>
              <a:rPr lang="en-US" sz="1600" dirty="0"/>
              <a:t>RRGRR to define what DGR data to be collected</a:t>
            </a:r>
          </a:p>
          <a:p>
            <a:pPr lvl="1">
              <a:spcBef>
                <a:spcPts val="600"/>
              </a:spcBef>
              <a:buFont typeface="Wingdings" panose="05000000000000000000" pitchFamily="2" charset="2"/>
              <a:buChar char="q"/>
            </a:pPr>
            <a:endParaRPr lang="en-US" sz="1600" dirty="0"/>
          </a:p>
          <a:p>
            <a:pPr>
              <a:spcBef>
                <a:spcPts val="600"/>
              </a:spcBef>
              <a:buFont typeface="Wingdings" panose="05000000000000000000" pitchFamily="2" charset="2"/>
              <a:buChar char="q"/>
            </a:pPr>
            <a:r>
              <a:rPr lang="en-US" sz="1800" b="1" dirty="0"/>
              <a:t>Define a timeline for the </a:t>
            </a:r>
            <a:r>
              <a:rPr lang="en-US" sz="1800" b="1" dirty="0" smtClean="0"/>
              <a:t>interconnection process</a:t>
            </a:r>
            <a:endParaRPr lang="en-US" sz="1600" b="1" dirty="0"/>
          </a:p>
          <a:p>
            <a:pPr>
              <a:spcBef>
                <a:spcPts val="600"/>
              </a:spcBef>
              <a:buFont typeface="Wingdings" panose="05000000000000000000" pitchFamily="2" charset="2"/>
              <a:buChar char="q"/>
            </a:pPr>
            <a:endParaRPr lang="en-US" sz="1400" dirty="0">
              <a:solidFill>
                <a:schemeClr val="tx2"/>
              </a:solidFill>
            </a:endParaRPr>
          </a:p>
          <a:p>
            <a:pPr lvl="0">
              <a:spcBef>
                <a:spcPts val="600"/>
              </a:spcBef>
              <a:buFont typeface="Wingdings" panose="05000000000000000000" pitchFamily="2" charset="2"/>
              <a:buChar char="q"/>
            </a:pPr>
            <a:r>
              <a:rPr lang="en-US" sz="1800" b="1" dirty="0">
                <a:solidFill>
                  <a:schemeClr val="tx2"/>
                </a:solidFill>
              </a:rPr>
              <a:t>OBDs will need to be updated to include</a:t>
            </a:r>
          </a:p>
          <a:p>
            <a:pPr lvl="1">
              <a:spcBef>
                <a:spcPts val="600"/>
              </a:spcBef>
              <a:buFont typeface="Wingdings" panose="05000000000000000000" pitchFamily="2" charset="2"/>
              <a:buChar char="q"/>
            </a:pPr>
            <a:r>
              <a:rPr lang="en-US" sz="1600" dirty="0"/>
              <a:t>Example –SSWG Procedure Manual, DWG, etc.</a:t>
            </a:r>
            <a:endParaRPr lang="en-US" sz="1600" dirty="0">
              <a:solidFill>
                <a:schemeClr val="tx2"/>
              </a:solidFill>
            </a:endParaRPr>
          </a:p>
          <a:p>
            <a:pPr>
              <a:spcBef>
                <a:spcPts val="600"/>
              </a:spcBef>
            </a:pPr>
            <a:endParaRPr lang="en-US" sz="1800" dirty="0">
              <a:solidFill>
                <a:schemeClr val="tx2"/>
              </a:solidFill>
            </a:endParaRPr>
          </a:p>
          <a:p>
            <a:pPr>
              <a:spcBef>
                <a:spcPts val="600"/>
              </a:spcBef>
            </a:pPr>
            <a:endParaRPr lang="en-US" sz="1800" dirty="0">
              <a:solidFill>
                <a:schemeClr val="tx2"/>
              </a:solidFill>
            </a:endParaRPr>
          </a:p>
          <a:p>
            <a:pPr>
              <a:spcBef>
                <a:spcPts val="600"/>
              </a:spcBef>
            </a:pPr>
            <a:endParaRPr lang="en-US" sz="1800" dirty="0">
              <a:solidFill>
                <a:schemeClr val="tx2"/>
              </a:solidFill>
            </a:endParaRPr>
          </a:p>
          <a:p>
            <a:pPr>
              <a:spcBef>
                <a:spcPts val="600"/>
              </a:spcBef>
            </a:pPr>
            <a:endParaRPr lang="en-US" sz="1800" dirty="0">
              <a:solidFill>
                <a:schemeClr val="tx2"/>
              </a:solidFill>
            </a:endParaRPr>
          </a:p>
          <a:p>
            <a:pPr lvl="0">
              <a:spcBef>
                <a:spcPts val="600"/>
              </a:spcBef>
            </a:pPr>
            <a:endParaRPr lang="en-US" sz="1400" dirty="0">
              <a:solidFill>
                <a:schemeClr val="tx2"/>
              </a:solidFill>
            </a:endParaRPr>
          </a:p>
          <a:p>
            <a:pPr lvl="0">
              <a:spcBef>
                <a:spcPts val="600"/>
              </a:spcBef>
            </a:pPr>
            <a:endParaRPr lang="en-US" sz="20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17</a:t>
            </a:fld>
            <a:endParaRPr lang="en-US" dirty="0">
              <a:solidFill>
                <a:prstClr val="black">
                  <a:tint val="75000"/>
                </a:prstClr>
              </a:solidFill>
            </a:endParaRPr>
          </a:p>
        </p:txBody>
      </p:sp>
    </p:spTree>
    <p:extLst>
      <p:ext uri="{BB962C8B-B14F-4D97-AF65-F5344CB8AC3E}">
        <p14:creationId xmlns:p14="http://schemas.microsoft.com/office/powerpoint/2010/main" val="3392866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Comments</a:t>
            </a:r>
          </a:p>
        </p:txBody>
      </p:sp>
      <p:sp>
        <p:nvSpPr>
          <p:cNvPr id="3" name="Content Placeholder 2"/>
          <p:cNvSpPr>
            <a:spLocks noGrp="1"/>
          </p:cNvSpPr>
          <p:nvPr>
            <p:ph idx="1"/>
          </p:nvPr>
        </p:nvSpPr>
        <p:spPr/>
        <p:txBody>
          <a:bodyPr/>
          <a:lstStyle/>
          <a:p>
            <a:r>
              <a:rPr lang="en-US" dirty="0"/>
              <a:t>Submit comments or additional input by Friday, </a:t>
            </a:r>
            <a:r>
              <a:rPr lang="en-US" dirty="0" smtClean="0"/>
              <a:t>Nov. </a:t>
            </a:r>
            <a:r>
              <a:rPr lang="en-US" dirty="0"/>
              <a:t>15 for inclusion in TAC Update scheduled for </a:t>
            </a:r>
            <a:r>
              <a:rPr lang="en-US" dirty="0" smtClean="0"/>
              <a:t>Wednesday, Nov </a:t>
            </a:r>
            <a:r>
              <a:rPr lang="en-US" dirty="0"/>
              <a:t>20.</a:t>
            </a:r>
          </a:p>
          <a:p>
            <a:endParaRPr lang="en-US" dirty="0"/>
          </a:p>
          <a:p>
            <a:pPr>
              <a:buFont typeface="Wingdings" panose="05000000000000000000" pitchFamily="2" charset="2"/>
              <a:buChar char="Ø"/>
            </a:pPr>
            <a:r>
              <a:rPr lang="en-US" dirty="0"/>
              <a:t>Bill Blevins</a:t>
            </a:r>
          </a:p>
          <a:p>
            <a:pPr marL="457200" lvl="1" indent="0">
              <a:buNone/>
            </a:pPr>
            <a:r>
              <a:rPr lang="en-US" dirty="0">
                <a:hlinkClick r:id="rId2"/>
              </a:rPr>
              <a:t>Bill.Blevins@ercot.com</a:t>
            </a:r>
            <a:endParaRPr lang="en-US" dirty="0"/>
          </a:p>
          <a:p>
            <a:pPr marL="457200" lvl="1" indent="0">
              <a:buNone/>
            </a:pPr>
            <a:r>
              <a:rPr lang="en-US" dirty="0"/>
              <a:t>(512) 248-6691</a:t>
            </a:r>
          </a:p>
          <a:p>
            <a:pPr lvl="1"/>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dirty="0"/>
          </a:p>
        </p:txBody>
      </p:sp>
    </p:spTree>
    <p:extLst>
      <p:ext uri="{BB962C8B-B14F-4D97-AF65-F5344CB8AC3E}">
        <p14:creationId xmlns:p14="http://schemas.microsoft.com/office/powerpoint/2010/main" val="780543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19400"/>
            <a:ext cx="7772400" cy="781050"/>
          </a:xfrm>
        </p:spPr>
        <p:txBody>
          <a:bodyPr/>
          <a:lstStyle/>
          <a:p>
            <a:r>
              <a:rPr lang="en-US" sz="3600" dirty="0"/>
              <a:t>Questions?</a:t>
            </a:r>
          </a:p>
        </p:txBody>
      </p:sp>
    </p:spTree>
    <p:extLst>
      <p:ext uri="{BB962C8B-B14F-4D97-AF65-F5344CB8AC3E}">
        <p14:creationId xmlns:p14="http://schemas.microsoft.com/office/powerpoint/2010/main" val="3826417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DGR Conditions Document</a:t>
            </a:r>
          </a:p>
        </p:txBody>
      </p:sp>
      <p:sp>
        <p:nvSpPr>
          <p:cNvPr id="3" name="Content Placeholder 2"/>
          <p:cNvSpPr>
            <a:spLocks noGrp="1"/>
          </p:cNvSpPr>
          <p:nvPr>
            <p:ph idx="1"/>
          </p:nvPr>
        </p:nvSpPr>
        <p:spPr/>
        <p:txBody>
          <a:bodyPr/>
          <a:lstStyle/>
          <a:p>
            <a:pPr lvl="0" algn="just">
              <a:spcBef>
                <a:spcPts val="0"/>
              </a:spcBef>
              <a:spcAft>
                <a:spcPts val="600"/>
              </a:spcAft>
              <a:buFont typeface="+mj-lt"/>
              <a:buAutoNum type="arabicPeriod"/>
            </a:pPr>
            <a:r>
              <a:rPr lang="en-US" sz="1600" dirty="0">
                <a:latin typeface="Times New Roman" panose="02020603050405020304" pitchFamily="18" charset="0"/>
                <a:ea typeface="Calibri" panose="020F0502020204030204" pitchFamily="34" charset="0"/>
                <a:cs typeface="Times New Roman" panose="02020603050405020304" pitchFamily="18" charset="0"/>
              </a:rPr>
              <a:t>As a condition for interconnection, Resource Entity must provide written confirmation from DSP stating that DSP has conducted appropriate studies to (</a:t>
            </a:r>
            <a:r>
              <a:rPr lang="en-US" sz="1600" dirty="0" err="1">
                <a:latin typeface="Times New Roman" panose="02020603050405020304" pitchFamily="18" charset="0"/>
                <a:ea typeface="Calibri" panose="020F0502020204030204" pitchFamily="34" charset="0"/>
                <a:cs typeface="Times New Roman" panose="02020603050405020304" pitchFamily="18" charset="0"/>
              </a:rPr>
              <a:t>i</a:t>
            </a:r>
            <a:r>
              <a:rPr lang="en-US" sz="1600" dirty="0">
                <a:latin typeface="Times New Roman" panose="02020603050405020304" pitchFamily="18" charset="0"/>
                <a:ea typeface="Calibri" panose="020F0502020204030204" pitchFamily="34" charset="0"/>
                <a:cs typeface="Times New Roman" panose="02020603050405020304" pitchFamily="18" charset="0"/>
              </a:rPr>
              <a:t>) confirm that DSP’s system will not preclude the DGR’s compliance with ERCOT’s requirements concerning voltage ride-through, under-frequency and over-frequency relaying, and primary frequency response, and (ii) identify any limitations on the DGR’s minimum or maximum MW output levels, charging levels (if applicable), or on the DGR’s ramp rate that may be necessary due to DSP system limitations.  If requested by ERCOT, Resource Entity has provided any requested DSP studies to ERCOT and any operational concerns have been addressed to ERCOT’s satisfaction. </a:t>
            </a:r>
            <a:endParaRPr lang="en-US" sz="1400" dirty="0">
              <a:latin typeface="Times New Roman" panose="02020603050405020304" pitchFamily="18" charset="0"/>
              <a:ea typeface="Calibri" panose="020F0502020204030204" pitchFamily="34" charset="0"/>
              <a:cs typeface="Times New Roman" panose="02020603050405020304" pitchFamily="18" charset="0"/>
            </a:endParaRPr>
          </a:p>
          <a:p>
            <a:pPr lvl="1" algn="just">
              <a:spcBef>
                <a:spcPts val="0"/>
              </a:spcBef>
              <a:spcAft>
                <a:spcPts val="600"/>
              </a:spcAft>
            </a:pPr>
            <a:r>
              <a:rPr lang="en-US" sz="16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Nodal Protocol Revision Request (NPRR), Planning Guide Revision Request (PGRR)</a:t>
            </a:r>
            <a:endParaRPr lang="en-US"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lvl="0" algn="just">
              <a:spcBef>
                <a:spcPts val="0"/>
              </a:spcBef>
              <a:spcAft>
                <a:spcPts val="600"/>
              </a:spcAft>
              <a:buFont typeface="+mj-lt"/>
              <a:buAutoNum type="arabicPeriod"/>
            </a:pPr>
            <a:r>
              <a:rPr lang="en-US" sz="1600" dirty="0">
                <a:latin typeface="Times New Roman" panose="02020603050405020304" pitchFamily="18" charset="0"/>
                <a:ea typeface="Calibri" panose="020F0502020204030204" pitchFamily="34" charset="0"/>
                <a:cs typeface="Times New Roman" panose="02020603050405020304" pitchFamily="18" charset="0"/>
              </a:rPr>
              <a:t>As a condition for interconnection, Resource Entity must coordinate with DSP and the Transmission Service Provider that interconnects with DSP’s system (hereinafter, “TSP”) to ensure the electrical path from the DGR to the Resource Node has been modeled in a simplified manner (i.e., using an equivalent model) to ERCOT’s satisfaction.  As a condition for continued operation, Resource Entity must ensure this model information is updated to ERCOT’s satisfaction as it changes from time to time.</a:t>
            </a:r>
          </a:p>
          <a:p>
            <a:pPr lvl="1" algn="just">
              <a:spcBef>
                <a:spcPts val="0"/>
              </a:spcBef>
              <a:spcAft>
                <a:spcPts val="600"/>
              </a:spcAft>
            </a:pPr>
            <a:r>
              <a:rPr lang="en-US"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NPRR, PGRR</a:t>
            </a:r>
            <a:endParaRPr lang="en-US"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961287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DGR Conditions Document  (</a:t>
            </a:r>
            <a:r>
              <a:rPr lang="en-US" dirty="0" err="1"/>
              <a:t>cont</a:t>
            </a:r>
            <a:r>
              <a:rPr lang="en-US" dirty="0"/>
              <a:t>)</a:t>
            </a:r>
          </a:p>
        </p:txBody>
      </p:sp>
      <p:sp>
        <p:nvSpPr>
          <p:cNvPr id="3" name="Content Placeholder 2"/>
          <p:cNvSpPr>
            <a:spLocks noGrp="1"/>
          </p:cNvSpPr>
          <p:nvPr>
            <p:ph idx="1"/>
          </p:nvPr>
        </p:nvSpPr>
        <p:spPr>
          <a:xfrm>
            <a:off x="685800" y="990600"/>
            <a:ext cx="7772400" cy="5334000"/>
          </a:xfrm>
        </p:spPr>
        <p:txBody>
          <a:bodyPr/>
          <a:lstStyle/>
          <a:p>
            <a:pPr lvl="0" algn="just">
              <a:spcBef>
                <a:spcPts val="0"/>
              </a:spcBef>
              <a:spcAft>
                <a:spcPts val="600"/>
              </a:spcAft>
              <a:buFont typeface="+mj-lt"/>
              <a:buAutoNum type="arabicPeriod" startAt="3"/>
            </a:pPr>
            <a:r>
              <a:rPr lang="en-US" sz="1600" dirty="0">
                <a:latin typeface="Times New Roman" panose="02020603050405020304" pitchFamily="18" charset="0"/>
                <a:ea typeface="Calibri" panose="020F0502020204030204" pitchFamily="34" charset="0"/>
                <a:cs typeface="Times New Roman" panose="02020603050405020304" pitchFamily="18" charset="0"/>
              </a:rPr>
              <a:t>As a condition for interconnection, Resource Entity must provide written confirmation from DSP that DSP has disclosed to Resource Entity all known distribution system operational limitations impacting the DGR’s operation, including DSP-imposed limits on the rate or magnitude of injection or withdrawal, if any, and Resource Entity has confirmed to DSP and ERCOT that any such limitations are reflected in the ERCOT model, the DGR’s Resource registration information, and/or in the DGR’s real-time telemetry.  As a condition for continued operation of the DGR, Resource Entity must ensure that any such limitations continue to be reflected in the ERCOT model, the DGR’s Resource registration information, and/or in the DGR’s real-time telemetry.</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lvl="1" algn="just">
              <a:spcBef>
                <a:spcPts val="0"/>
              </a:spcBef>
              <a:spcAft>
                <a:spcPts val="600"/>
              </a:spcAft>
              <a:buFont typeface="Arial" panose="020B0604020202020204" pitchFamily="34" charset="0"/>
              <a:buChar char="•"/>
            </a:pPr>
            <a:r>
              <a:rPr lang="en-US"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NPRR, PGRR</a:t>
            </a:r>
          </a:p>
          <a:p>
            <a:pPr lvl="0">
              <a:buFont typeface="+mj-lt"/>
              <a:buAutoNum type="arabicPeriod" startAt="3"/>
            </a:pPr>
            <a:r>
              <a:rPr lang="en-US" sz="1600" dirty="0">
                <a:latin typeface="Times New Roman" panose="02020603050405020304" pitchFamily="18" charset="0"/>
                <a:ea typeface="Calibri" panose="020F0502020204030204" pitchFamily="34" charset="0"/>
                <a:cs typeface="Times New Roman" panose="02020603050405020304" pitchFamily="18" charset="0"/>
              </a:rPr>
              <a:t>As a condition for interconnection, if interconnecting to facilities owned by any DSP other than an MOU or EC, Resource Entity must provide ERCOT evidence of a written agreement with DSP pursuant to PUC Substantive Rule 25.212(a)(4) that the frequency relaying requirements in ERCOT rules, including Nodal Operating Guide Section 2.6.2, control in the event of any conflict with PUC Substantive Rule 25.212(c)(3).  As a condition for continued operation, this agreement must remain effective, or some other agreement establishing these responsibilities must be in effect.</a:t>
            </a:r>
          </a:p>
          <a:p>
            <a:pPr lvl="1" algn="just">
              <a:spcBef>
                <a:spcPts val="0"/>
              </a:spcBef>
              <a:spcAft>
                <a:spcPts val="600"/>
              </a:spcAft>
              <a:buFont typeface="Arial" panose="020B0604020202020204" pitchFamily="34" charset="0"/>
              <a:buChar char="•"/>
            </a:pPr>
            <a:r>
              <a:rPr lang="en-US"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NPRR</a:t>
            </a:r>
          </a:p>
          <a:p>
            <a:endParaRPr lang="en-US" sz="2000" b="1"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851552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DGR Conditions Document  (</a:t>
            </a:r>
            <a:r>
              <a:rPr lang="en-US" dirty="0" err="1"/>
              <a:t>cont</a:t>
            </a:r>
            <a:r>
              <a:rPr lang="en-US" dirty="0"/>
              <a:t>)</a:t>
            </a:r>
          </a:p>
        </p:txBody>
      </p:sp>
      <p:sp>
        <p:nvSpPr>
          <p:cNvPr id="3" name="Content Placeholder 2"/>
          <p:cNvSpPr>
            <a:spLocks noGrp="1"/>
          </p:cNvSpPr>
          <p:nvPr>
            <p:ph idx="1"/>
          </p:nvPr>
        </p:nvSpPr>
        <p:spPr>
          <a:xfrm>
            <a:off x="381000" y="792480"/>
            <a:ext cx="8610600" cy="5334000"/>
          </a:xfrm>
        </p:spPr>
        <p:txBody>
          <a:bodyPr/>
          <a:lstStyle/>
          <a:p>
            <a:pPr lvl="0">
              <a:buFont typeface="+mj-lt"/>
              <a:buAutoNum type="arabicPeriod" startAt="5"/>
            </a:pPr>
            <a:r>
              <a:rPr lang="en-US" sz="1600" dirty="0"/>
              <a:t>As a condition for interconnection, Resource Entity must provide ERCOT with written confirmation from DSP that the DGR is not connected to any line that is subject to manual or automatic disconnection by DSP or any Transmission or Distribution Service Provider or Transmission Operator as part of any Under-Frequency Load Shed, Under-Voltage Load Shed, or manual Load Shed scheme.   As a condition for continued operation of the DGR, DSP must refrain from connecting the DGR to any such line. </a:t>
            </a:r>
          </a:p>
          <a:p>
            <a:pPr lvl="1" algn="just">
              <a:spcBef>
                <a:spcPts val="0"/>
              </a:spcBef>
              <a:spcAft>
                <a:spcPts val="600"/>
              </a:spcAft>
              <a:buFont typeface="Arial" panose="020B0604020202020204" pitchFamily="34" charset="0"/>
              <a:buChar char="•"/>
            </a:pPr>
            <a:r>
              <a:rPr lang="en-US"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NPRR</a:t>
            </a:r>
            <a:endParaRPr lang="en-US" sz="1600" dirty="0">
              <a:solidFill>
                <a:srgbClr val="FF0000"/>
              </a:solidFill>
            </a:endParaRPr>
          </a:p>
          <a:p>
            <a:pPr lvl="0">
              <a:buFont typeface="+mj-lt"/>
              <a:buAutoNum type="arabicPeriod" startAt="6"/>
            </a:pPr>
            <a:r>
              <a:rPr lang="en-US" sz="1600" dirty="0"/>
              <a:t>As a condition for interconnection, Resource Entity must provide evidence of a written agreement with DSP reflecting a commitment by DSP to promptly notify Resource Entity or its Qualified Scheduling Entity (“QSE”) of any planned or forced outage of any distribution facility controlled by DSP that impacts, or that foreseeably could impact, the operation of the DGR.  As a condition for continued operation of the DGR, following such notification from DSP, and within the time specified in the ERCOT Protocols and/or the Nodal Operating Guide, Resource Entity’s QSE updates the DGR’s Current Operating Plan, telemetered status (if appropriate), and the ERCOT Outage Scheduler to reflect the unavailability of the DGR consistent with the impact of that outage or of any other planned or forced outage of distribution facilities under the control of Resource Entity.  As a condition for continued operation, this agreement must remain effective, or some other agreement establishing these responsibilities must be in effect.</a:t>
            </a:r>
          </a:p>
          <a:p>
            <a:pPr lvl="1" algn="just">
              <a:spcBef>
                <a:spcPts val="0"/>
              </a:spcBef>
              <a:spcAft>
                <a:spcPts val="600"/>
              </a:spcAft>
              <a:buFont typeface="Arial" panose="020B0604020202020204" pitchFamily="34" charset="0"/>
              <a:buChar char="•"/>
            </a:pPr>
            <a:r>
              <a:rPr lang="en-US"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NPRR</a:t>
            </a:r>
          </a:p>
          <a:p>
            <a:endParaRPr lang="en-US" sz="1600" b="1"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4029669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21022"/>
          </a:xfrm>
        </p:spPr>
        <p:txBody>
          <a:bodyPr/>
          <a:lstStyle/>
          <a:p>
            <a:r>
              <a:rPr lang="en-US" dirty="0"/>
              <a:t>Key Items </a:t>
            </a:r>
            <a:r>
              <a:rPr lang="en-US" dirty="0" smtClean="0"/>
              <a:t>Addressed </a:t>
            </a:r>
            <a:r>
              <a:rPr lang="en-US" dirty="0"/>
              <a:t>in the </a:t>
            </a:r>
            <a:r>
              <a:rPr lang="en-US" dirty="0" smtClean="0"/>
              <a:t>Proposed </a:t>
            </a:r>
            <a:r>
              <a:rPr lang="en-US" dirty="0"/>
              <a:t>NPRR</a:t>
            </a:r>
          </a:p>
        </p:txBody>
      </p:sp>
      <p:sp>
        <p:nvSpPr>
          <p:cNvPr id="3" name="Content Placeholder 2"/>
          <p:cNvSpPr>
            <a:spLocks noGrp="1"/>
          </p:cNvSpPr>
          <p:nvPr>
            <p:ph idx="1"/>
          </p:nvPr>
        </p:nvSpPr>
        <p:spPr>
          <a:xfrm>
            <a:off x="385916" y="1219200"/>
            <a:ext cx="8502162" cy="5064596"/>
          </a:xfrm>
        </p:spPr>
        <p:txBody>
          <a:bodyPr>
            <a:noAutofit/>
          </a:bodyPr>
          <a:lstStyle/>
          <a:p>
            <a:pPr>
              <a:spcBef>
                <a:spcPts val="600"/>
              </a:spcBef>
              <a:buFont typeface="Wingdings" panose="05000000000000000000" pitchFamily="2" charset="2"/>
              <a:buChar char="q"/>
            </a:pPr>
            <a:r>
              <a:rPr lang="en-US" sz="1600" b="1" dirty="0">
                <a:solidFill>
                  <a:schemeClr val="tx2"/>
                </a:solidFill>
              </a:rPr>
              <a:t>Provide new definitions and Resources (attributes)</a:t>
            </a:r>
          </a:p>
          <a:p>
            <a:pPr marL="685800" lvl="1">
              <a:spcBef>
                <a:spcPts val="600"/>
              </a:spcBef>
              <a:buFont typeface="Wingdings" panose="05000000000000000000" pitchFamily="2" charset="2"/>
              <a:buChar char="q"/>
            </a:pPr>
            <a:r>
              <a:rPr lang="en-US" sz="1400" dirty="0">
                <a:solidFill>
                  <a:schemeClr val="tx2"/>
                </a:solidFill>
              </a:rPr>
              <a:t>Distribution Generation Resource (DGR) (modify existing definition).</a:t>
            </a:r>
          </a:p>
          <a:p>
            <a:pPr marL="685800" lvl="1">
              <a:spcBef>
                <a:spcPts val="600"/>
              </a:spcBef>
              <a:buFont typeface="Wingdings" panose="05000000000000000000" pitchFamily="2" charset="2"/>
              <a:buChar char="q"/>
            </a:pPr>
            <a:r>
              <a:rPr lang="en-US" sz="1400" dirty="0"/>
              <a:t>Distribution Energy Storage Resource (DESR)</a:t>
            </a:r>
            <a:endParaRPr lang="en-US" sz="1400" dirty="0">
              <a:solidFill>
                <a:schemeClr val="tx2"/>
              </a:solidFill>
            </a:endParaRPr>
          </a:p>
          <a:p>
            <a:pPr marL="685800" lvl="1">
              <a:spcBef>
                <a:spcPts val="600"/>
              </a:spcBef>
              <a:buFont typeface="Wingdings" panose="05000000000000000000" pitchFamily="2" charset="2"/>
              <a:buChar char="q"/>
            </a:pPr>
            <a:r>
              <a:rPr lang="en-US" sz="1400" dirty="0">
                <a:solidFill>
                  <a:schemeClr val="tx2"/>
                </a:solidFill>
              </a:rPr>
              <a:t>Propose minimum size requirement of 1 MW</a:t>
            </a:r>
          </a:p>
          <a:p>
            <a:pPr marL="685800" lvl="1">
              <a:spcBef>
                <a:spcPts val="600"/>
              </a:spcBef>
              <a:buFont typeface="Wingdings" panose="05000000000000000000" pitchFamily="2" charset="2"/>
              <a:buChar char="q"/>
            </a:pPr>
            <a:r>
              <a:rPr lang="en-US" sz="1400" dirty="0" smtClean="0"/>
              <a:t>Introduce </a:t>
            </a:r>
            <a:r>
              <a:rPr lang="en-US" sz="1400" dirty="0"/>
              <a:t>new generator attribute “Inverter Based Resource”</a:t>
            </a:r>
            <a:endParaRPr lang="en-US" sz="1400" dirty="0">
              <a:solidFill>
                <a:schemeClr val="tx2"/>
              </a:solidFill>
            </a:endParaRPr>
          </a:p>
          <a:p>
            <a:pPr lvl="0">
              <a:spcBef>
                <a:spcPts val="600"/>
              </a:spcBef>
              <a:buFont typeface="Wingdings" panose="05000000000000000000" pitchFamily="2" charset="2"/>
              <a:buChar char="q"/>
            </a:pPr>
            <a:endParaRPr lang="en-US" sz="900" dirty="0">
              <a:solidFill>
                <a:schemeClr val="tx2"/>
              </a:solidFill>
            </a:endParaRPr>
          </a:p>
          <a:p>
            <a:pPr lvl="0">
              <a:spcBef>
                <a:spcPts val="600"/>
              </a:spcBef>
              <a:buFont typeface="Wingdings" panose="05000000000000000000" pitchFamily="2" charset="2"/>
              <a:buChar char="q"/>
            </a:pPr>
            <a:r>
              <a:rPr lang="en-US" sz="1600" b="1" dirty="0">
                <a:solidFill>
                  <a:schemeClr val="tx2"/>
                </a:solidFill>
              </a:rPr>
              <a:t>DGR </a:t>
            </a:r>
            <a:r>
              <a:rPr lang="en-US" sz="1600" b="1" dirty="0" smtClean="0">
                <a:solidFill>
                  <a:schemeClr val="tx2"/>
                </a:solidFill>
              </a:rPr>
              <a:t>Outage </a:t>
            </a:r>
            <a:r>
              <a:rPr lang="en-US" sz="1600" b="1" dirty="0">
                <a:solidFill>
                  <a:schemeClr val="tx2"/>
                </a:solidFill>
              </a:rPr>
              <a:t>scheduling requirements</a:t>
            </a:r>
          </a:p>
          <a:p>
            <a:pPr lvl="0">
              <a:spcBef>
                <a:spcPts val="600"/>
              </a:spcBef>
              <a:buFont typeface="Wingdings" panose="05000000000000000000" pitchFamily="2" charset="2"/>
              <a:buChar char="q"/>
            </a:pPr>
            <a:endParaRPr lang="en-US" sz="1600" dirty="0">
              <a:solidFill>
                <a:schemeClr val="tx2"/>
              </a:solidFill>
            </a:endParaRPr>
          </a:p>
          <a:p>
            <a:pPr lvl="0">
              <a:spcBef>
                <a:spcPts val="600"/>
              </a:spcBef>
              <a:buFont typeface="Wingdings" panose="05000000000000000000" pitchFamily="2" charset="2"/>
              <a:buChar char="q"/>
            </a:pPr>
            <a:r>
              <a:rPr lang="en-US" sz="1600" b="1" dirty="0" smtClean="0">
                <a:solidFill>
                  <a:schemeClr val="tx2"/>
                </a:solidFill>
              </a:rPr>
              <a:t>New Section 3.8.6 </a:t>
            </a:r>
            <a:r>
              <a:rPr lang="en-US" sz="1600" b="1" dirty="0">
                <a:solidFill>
                  <a:schemeClr val="tx2"/>
                </a:solidFill>
              </a:rPr>
              <a:t>Applying requirements for DGR to DESR terms</a:t>
            </a:r>
          </a:p>
          <a:p>
            <a:pPr lvl="0">
              <a:spcBef>
                <a:spcPts val="600"/>
              </a:spcBef>
              <a:buFont typeface="Wingdings" panose="05000000000000000000" pitchFamily="2" charset="2"/>
              <a:buChar char="q"/>
            </a:pPr>
            <a:endParaRPr lang="en-US" sz="1600" dirty="0">
              <a:solidFill>
                <a:schemeClr val="tx2"/>
              </a:solidFill>
            </a:endParaRPr>
          </a:p>
          <a:p>
            <a:pPr lvl="0">
              <a:spcBef>
                <a:spcPts val="600"/>
              </a:spcBef>
              <a:buFont typeface="Wingdings" panose="05000000000000000000" pitchFamily="2" charset="2"/>
              <a:buChar char="q"/>
            </a:pPr>
            <a:r>
              <a:rPr lang="en-US" sz="1600" b="1" dirty="0" smtClean="0">
                <a:solidFill>
                  <a:schemeClr val="tx2"/>
                </a:solidFill>
              </a:rPr>
              <a:t>New Section </a:t>
            </a:r>
            <a:r>
              <a:rPr lang="en-US" sz="1600" b="1" dirty="0">
                <a:solidFill>
                  <a:schemeClr val="tx2"/>
                </a:solidFill>
              </a:rPr>
              <a:t>3.8.7 for DGRs</a:t>
            </a:r>
          </a:p>
          <a:p>
            <a:pPr lvl="1">
              <a:spcBef>
                <a:spcPts val="600"/>
              </a:spcBef>
              <a:buFont typeface="Wingdings" panose="05000000000000000000" pitchFamily="2" charset="2"/>
              <a:buChar char="q"/>
            </a:pPr>
            <a:r>
              <a:rPr lang="en-US" sz="1400" dirty="0"/>
              <a:t>Clarify that DGRs are not allowed on any </a:t>
            </a:r>
            <a:r>
              <a:rPr lang="en-US" sz="1400" dirty="0" smtClean="0"/>
              <a:t>manual Load shed plan, automatic </a:t>
            </a:r>
            <a:r>
              <a:rPr lang="en-US" sz="1400" dirty="0"/>
              <a:t>UFLS or UVLS systems</a:t>
            </a:r>
          </a:p>
          <a:p>
            <a:pPr lvl="0">
              <a:spcBef>
                <a:spcPts val="600"/>
              </a:spcBef>
              <a:buFont typeface="Wingdings" panose="05000000000000000000" pitchFamily="2" charset="2"/>
              <a:buChar char="q"/>
            </a:pPr>
            <a:endParaRPr lang="en-US" sz="900" dirty="0">
              <a:solidFill>
                <a:schemeClr val="tx2"/>
              </a:solidFill>
            </a:endParaRPr>
          </a:p>
          <a:p>
            <a:pPr>
              <a:spcBef>
                <a:spcPts val="600"/>
              </a:spcBef>
              <a:buFont typeface="Wingdings" panose="05000000000000000000" pitchFamily="2" charset="2"/>
              <a:buChar char="q"/>
            </a:pPr>
            <a:r>
              <a:rPr lang="en-US" sz="1600" b="1" dirty="0">
                <a:solidFill>
                  <a:schemeClr val="tx2"/>
                </a:solidFill>
              </a:rPr>
              <a:t>Proposes long-term solution for ‘mapping’ vs current practice of modeling.</a:t>
            </a:r>
          </a:p>
          <a:p>
            <a:pPr>
              <a:spcBef>
                <a:spcPts val="600"/>
              </a:spcBef>
              <a:buFont typeface="Wingdings" panose="05000000000000000000" pitchFamily="2" charset="2"/>
              <a:buChar char="q"/>
            </a:pPr>
            <a:endParaRPr lang="en-US" sz="900" dirty="0">
              <a:solidFill>
                <a:schemeClr val="tx2"/>
              </a:solidFill>
            </a:endParaRPr>
          </a:p>
          <a:p>
            <a:pPr>
              <a:spcBef>
                <a:spcPts val="600"/>
              </a:spcBef>
              <a:buFont typeface="Wingdings" panose="05000000000000000000" pitchFamily="2" charset="2"/>
              <a:buChar char="q"/>
            </a:pPr>
            <a:r>
              <a:rPr lang="en-US" sz="1600" b="1" dirty="0"/>
              <a:t>Explicitly clarifies </a:t>
            </a:r>
            <a:r>
              <a:rPr lang="en-US" sz="1600" b="1" dirty="0" smtClean="0"/>
              <a:t>DGR exemption </a:t>
            </a:r>
            <a:r>
              <a:rPr lang="en-US" sz="1600" b="1" dirty="0"/>
              <a:t>from </a:t>
            </a:r>
            <a:r>
              <a:rPr lang="en-US" sz="1600" b="1" dirty="0" smtClean="0"/>
              <a:t>Voltage Support Service (VSS)</a:t>
            </a:r>
            <a:endParaRPr lang="en-US" sz="1600" b="1" dirty="0"/>
          </a:p>
          <a:p>
            <a:pPr>
              <a:spcBef>
                <a:spcPts val="600"/>
              </a:spcBef>
            </a:pPr>
            <a:endParaRPr lang="en-US" sz="1000" dirty="0"/>
          </a:p>
          <a:p>
            <a:pPr>
              <a:spcBef>
                <a:spcPts val="600"/>
              </a:spcBef>
            </a:pPr>
            <a:endParaRPr lang="en-US" sz="1800" dirty="0">
              <a:solidFill>
                <a:schemeClr val="tx2"/>
              </a:solidFill>
            </a:endParaRPr>
          </a:p>
          <a:p>
            <a:pPr>
              <a:spcBef>
                <a:spcPts val="600"/>
              </a:spcBef>
            </a:pPr>
            <a:endParaRPr lang="en-US" sz="1800" dirty="0">
              <a:solidFill>
                <a:schemeClr val="tx2"/>
              </a:solidFill>
            </a:endParaRPr>
          </a:p>
          <a:p>
            <a:pPr lvl="0">
              <a:spcBef>
                <a:spcPts val="600"/>
              </a:spcBef>
            </a:pPr>
            <a:endParaRPr lang="en-US" sz="1400" dirty="0">
              <a:solidFill>
                <a:schemeClr val="tx2"/>
              </a:solidFill>
            </a:endParaRPr>
          </a:p>
          <a:p>
            <a:pPr lvl="0">
              <a:spcBef>
                <a:spcPts val="600"/>
              </a:spcBef>
            </a:pPr>
            <a:endParaRPr lang="en-US" sz="20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4192307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21022"/>
          </a:xfrm>
        </p:spPr>
        <p:txBody>
          <a:bodyPr/>
          <a:lstStyle/>
          <a:p>
            <a:r>
              <a:rPr lang="en-US" dirty="0"/>
              <a:t>Proposed NPRR Language</a:t>
            </a:r>
          </a:p>
        </p:txBody>
      </p:sp>
      <p:sp>
        <p:nvSpPr>
          <p:cNvPr id="3" name="Content Placeholder 2"/>
          <p:cNvSpPr>
            <a:spLocks noGrp="1"/>
          </p:cNvSpPr>
          <p:nvPr>
            <p:ph idx="1"/>
          </p:nvPr>
        </p:nvSpPr>
        <p:spPr>
          <a:xfrm>
            <a:off x="377456" y="1048532"/>
            <a:ext cx="8534400" cy="5256584"/>
          </a:xfrm>
        </p:spPr>
        <p:txBody>
          <a:bodyPr>
            <a:noAutofit/>
          </a:bodyPr>
          <a:lstStyle/>
          <a:p>
            <a:pPr>
              <a:spcBef>
                <a:spcPts val="600"/>
              </a:spcBef>
            </a:pPr>
            <a:endParaRPr lang="en-US" sz="1800" dirty="0">
              <a:solidFill>
                <a:schemeClr val="tx2"/>
              </a:solidFill>
            </a:endParaRPr>
          </a:p>
          <a:p>
            <a:pPr>
              <a:spcBef>
                <a:spcPts val="600"/>
              </a:spcBef>
            </a:pPr>
            <a:endParaRPr lang="en-US" sz="1800" dirty="0">
              <a:solidFill>
                <a:schemeClr val="tx2"/>
              </a:solidFill>
            </a:endParaRPr>
          </a:p>
          <a:p>
            <a:pPr lvl="0">
              <a:spcBef>
                <a:spcPts val="600"/>
              </a:spcBef>
            </a:pPr>
            <a:endParaRPr lang="en-US" sz="1400" dirty="0">
              <a:solidFill>
                <a:schemeClr val="tx2"/>
              </a:solidFill>
            </a:endParaRPr>
          </a:p>
          <a:p>
            <a:pPr lvl="1">
              <a:spcBef>
                <a:spcPts val="600"/>
              </a:spcBef>
            </a:pPr>
            <a:endParaRPr lang="en-US" sz="18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dirty="0">
              <a:solidFill>
                <a:prstClr val="black">
                  <a:tint val="75000"/>
                </a:prstClr>
              </a:solidFill>
            </a:endParaRPr>
          </a:p>
        </p:txBody>
      </p:sp>
      <p:sp>
        <p:nvSpPr>
          <p:cNvPr id="7" name="Rectangle 3"/>
          <p:cNvSpPr>
            <a:spLocks noChangeArrowheads="1"/>
          </p:cNvSpPr>
          <p:nvPr/>
        </p:nvSpPr>
        <p:spPr bwMode="auto">
          <a:xfrm>
            <a:off x="304800" y="545067"/>
            <a:ext cx="8763000" cy="590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00100" algn="l"/>
              </a:tabLst>
              <a:defRPr>
                <a:solidFill>
                  <a:schemeClr val="tx1"/>
                </a:solidFill>
                <a:latin typeface="Arial" panose="020B0604020202020204" pitchFamily="34" charset="0"/>
              </a:defRPr>
            </a:lvl1pPr>
            <a:lvl2pPr eaLnBrk="0" fontAlgn="base" hangingPunct="0">
              <a:spcBef>
                <a:spcPct val="0"/>
              </a:spcBef>
              <a:spcAft>
                <a:spcPct val="0"/>
              </a:spcAft>
              <a:tabLst>
                <a:tab pos="800100" algn="l"/>
              </a:tabLst>
              <a:defRPr>
                <a:solidFill>
                  <a:schemeClr val="tx1"/>
                </a:solidFill>
                <a:latin typeface="Arial" panose="020B0604020202020204" pitchFamily="34" charset="0"/>
              </a:defRPr>
            </a:lvl2pPr>
            <a:lvl3pPr eaLnBrk="0" fontAlgn="base" hangingPunct="0">
              <a:spcBef>
                <a:spcPct val="0"/>
              </a:spcBef>
              <a:spcAft>
                <a:spcPct val="0"/>
              </a:spcAft>
              <a:tabLst>
                <a:tab pos="800100" algn="l"/>
              </a:tabLst>
              <a:defRPr>
                <a:solidFill>
                  <a:schemeClr val="tx1"/>
                </a:solidFill>
                <a:latin typeface="Arial" panose="020B0604020202020204" pitchFamily="34" charset="0"/>
              </a:defRPr>
            </a:lvl3pPr>
            <a:lvl4pPr eaLnBrk="0" fontAlgn="base" hangingPunct="0">
              <a:spcBef>
                <a:spcPct val="0"/>
              </a:spcBef>
              <a:spcAft>
                <a:spcPct val="0"/>
              </a:spcAft>
              <a:tabLst>
                <a:tab pos="800100" algn="l"/>
              </a:tabLst>
              <a:defRPr>
                <a:solidFill>
                  <a:schemeClr val="tx1"/>
                </a:solidFill>
                <a:latin typeface="Arial" panose="020B0604020202020204" pitchFamily="34" charset="0"/>
              </a:defRPr>
            </a:lvl4pPr>
            <a:lvl5pPr eaLnBrk="0" fontAlgn="base" hangingPunct="0">
              <a:spcBef>
                <a:spcPct val="0"/>
              </a:spcBef>
              <a:spcAft>
                <a:spcPct val="0"/>
              </a:spcAft>
              <a:tabLst>
                <a:tab pos="800100" algn="l"/>
              </a:tabLst>
              <a:defRPr>
                <a:solidFill>
                  <a:schemeClr val="tx1"/>
                </a:solidFill>
                <a:latin typeface="Arial" panose="020B0604020202020204" pitchFamily="34" charset="0"/>
              </a:defRPr>
            </a:lvl5pPr>
            <a:lvl6pPr eaLnBrk="0" fontAlgn="base" hangingPunct="0">
              <a:spcBef>
                <a:spcPct val="0"/>
              </a:spcBef>
              <a:spcAft>
                <a:spcPct val="0"/>
              </a:spcAft>
              <a:tabLst>
                <a:tab pos="800100" algn="l"/>
              </a:tabLst>
              <a:defRPr>
                <a:solidFill>
                  <a:schemeClr val="tx1"/>
                </a:solidFill>
                <a:latin typeface="Arial" panose="020B0604020202020204" pitchFamily="34" charset="0"/>
              </a:defRPr>
            </a:lvl6pPr>
            <a:lvl7pPr eaLnBrk="0" fontAlgn="base" hangingPunct="0">
              <a:spcBef>
                <a:spcPct val="0"/>
              </a:spcBef>
              <a:spcAft>
                <a:spcPct val="0"/>
              </a:spcAft>
              <a:tabLst>
                <a:tab pos="800100" algn="l"/>
              </a:tabLst>
              <a:defRPr>
                <a:solidFill>
                  <a:schemeClr val="tx1"/>
                </a:solidFill>
                <a:latin typeface="Arial" panose="020B0604020202020204" pitchFamily="34" charset="0"/>
              </a:defRPr>
            </a:lvl7pPr>
            <a:lvl8pPr eaLnBrk="0" fontAlgn="base" hangingPunct="0">
              <a:spcBef>
                <a:spcPct val="0"/>
              </a:spcBef>
              <a:spcAft>
                <a:spcPct val="0"/>
              </a:spcAft>
              <a:tabLst>
                <a:tab pos="800100" algn="l"/>
              </a:tabLst>
              <a:defRPr>
                <a:solidFill>
                  <a:schemeClr val="tx1"/>
                </a:solidFill>
                <a:latin typeface="Arial" panose="020B0604020202020204" pitchFamily="34" charset="0"/>
              </a:defRPr>
            </a:lvl8pPr>
            <a:lvl9pPr eaLnBrk="0" fontAlgn="base" hangingPunct="0">
              <a:spcBef>
                <a:spcPct val="0"/>
              </a:spcBef>
              <a:spcAft>
                <a:spcPct val="0"/>
              </a:spcAft>
              <a:tabLst>
                <a:tab pos="800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Lst>
            </a:pPr>
            <a:r>
              <a:rPr kumimoji="0" lang="en-US" altLang="en-U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2.1 Definitions</a:t>
            </a:r>
          </a:p>
          <a:p>
            <a:r>
              <a:rPr lang="en-US" sz="1200" b="1" dirty="0"/>
              <a:t>Resource</a:t>
            </a:r>
            <a:endParaRPr lang="en-US" sz="1200" dirty="0"/>
          </a:p>
          <a:p>
            <a:r>
              <a:rPr lang="en-US" sz="1200" dirty="0"/>
              <a:t>The term is used to refer to an </a:t>
            </a:r>
            <a:r>
              <a:rPr lang="en-US" sz="1200" dirty="0">
                <a:solidFill>
                  <a:srgbClr val="FF0000"/>
                </a:solidFill>
              </a:rPr>
              <a:t>Energy Storage Resource (ESR), </a:t>
            </a:r>
            <a:r>
              <a:rPr lang="en-US" sz="1200" dirty="0"/>
              <a:t>a Generation Resource, or a Load Resource.  The term “Resource” used by itself in these Protocols does not include a Settlement Only Generator (SOG) or an Emergency Response Service (ERS) Resource.</a:t>
            </a:r>
          </a:p>
          <a:p>
            <a:r>
              <a:rPr lang="en-US" sz="1200" b="1" i="1" dirty="0">
                <a:solidFill>
                  <a:srgbClr val="FF0000"/>
                </a:solidFill>
              </a:rPr>
              <a:t>Energy Storage</a:t>
            </a:r>
            <a:r>
              <a:rPr lang="x-none" sz="1200" b="1" i="1" dirty="0">
                <a:solidFill>
                  <a:srgbClr val="FF0000"/>
                </a:solidFill>
              </a:rPr>
              <a:t> Resource</a:t>
            </a:r>
            <a:r>
              <a:rPr lang="en-US" sz="1200" b="1" i="1" dirty="0">
                <a:solidFill>
                  <a:srgbClr val="FF0000"/>
                </a:solidFill>
              </a:rPr>
              <a:t> (ESR)</a:t>
            </a:r>
            <a:endParaRPr lang="en-US" sz="1200" dirty="0">
              <a:solidFill>
                <a:srgbClr val="FF0000"/>
              </a:solidFill>
            </a:endParaRPr>
          </a:p>
          <a:p>
            <a:r>
              <a:rPr lang="en-US" sz="1200" dirty="0">
                <a:solidFill>
                  <a:srgbClr val="FF0000"/>
                </a:solidFill>
              </a:rPr>
              <a:t>An Energy Storage System (ESS) registered with ERCOT for the purpose of providing energy and/or Ancillary Services to the ERCOT System.   </a:t>
            </a:r>
          </a:p>
          <a:p>
            <a:r>
              <a:rPr lang="en-US" sz="1200" b="1" dirty="0">
                <a:solidFill>
                  <a:schemeClr val="accent1">
                    <a:lumMod val="75000"/>
                  </a:schemeClr>
                </a:solidFill>
              </a:rPr>
              <a:t>Distribution Energy Storage Resource (DESR)</a:t>
            </a:r>
          </a:p>
          <a:p>
            <a:r>
              <a:rPr lang="en-US" sz="1200" dirty="0">
                <a:solidFill>
                  <a:schemeClr val="accent1">
                    <a:lumMod val="75000"/>
                  </a:schemeClr>
                </a:solidFill>
              </a:rPr>
              <a:t>An Energy Storage Resource (ESR) connected to the Distribution System that is either: </a:t>
            </a:r>
          </a:p>
          <a:p>
            <a:r>
              <a:rPr lang="en-US" sz="1200" dirty="0">
                <a:solidFill>
                  <a:schemeClr val="accent1">
                    <a:lumMod val="75000"/>
                  </a:schemeClr>
                </a:solidFill>
              </a:rPr>
              <a:t>(1)	Greater than ten MW and not registered with the Public Utility Commission of Texas (PUCT) as a self-generator; or</a:t>
            </a:r>
          </a:p>
          <a:p>
            <a:r>
              <a:rPr lang="en-US" sz="1200" dirty="0">
                <a:solidFill>
                  <a:schemeClr val="accent1">
                    <a:lumMod val="75000"/>
                  </a:schemeClr>
                </a:solidFill>
              </a:rPr>
              <a:t>(2)	Greater than one MW.  </a:t>
            </a:r>
          </a:p>
          <a:p>
            <a:r>
              <a:rPr lang="x-none" sz="1200" b="1" i="1" dirty="0"/>
              <a:t>Generation Resource</a:t>
            </a:r>
            <a:endParaRPr lang="en-US" sz="1200" dirty="0"/>
          </a:p>
          <a:p>
            <a:r>
              <a:rPr lang="en-US" sz="1200" dirty="0"/>
              <a:t>A generator capable of providing energy or Ancillary Service to the ERCOT System and is registered with ERCOT as a Generation Resource.  </a:t>
            </a:r>
          </a:p>
          <a:p>
            <a:r>
              <a:rPr lang="en-US" sz="1200" b="1" dirty="0"/>
              <a:t>Distribution Generation Resource (DGR)</a:t>
            </a:r>
          </a:p>
          <a:p>
            <a:r>
              <a:rPr lang="en-US" sz="1200" dirty="0"/>
              <a:t>A Generation Resource connected to the Distribution System that is either: </a:t>
            </a:r>
          </a:p>
          <a:p>
            <a:r>
              <a:rPr lang="en-US" sz="1200" dirty="0"/>
              <a:t>(1)	Greater than ten MW and not registered with the Public Utility Commission of Texas (PUCT) as a self-generator; or</a:t>
            </a:r>
          </a:p>
          <a:p>
            <a:pPr marL="228600" indent="-228600">
              <a:buAutoNum type="arabicParenBoth" startAt="2"/>
            </a:pPr>
            <a:r>
              <a:rPr lang="en-US" sz="1200" dirty="0">
                <a:solidFill>
                  <a:schemeClr val="accent1">
                    <a:lumMod val="75000"/>
                  </a:schemeClr>
                </a:solidFill>
              </a:rPr>
              <a:t>             Greater than one MW. </a:t>
            </a:r>
          </a:p>
          <a:p>
            <a:pPr marL="228600" indent="-228600">
              <a:buAutoNum type="arabicParenBoth" startAt="2"/>
            </a:pPr>
            <a:endParaRPr lang="en-US" sz="1200" dirty="0"/>
          </a:p>
          <a:p>
            <a:r>
              <a:rPr lang="en-US" sz="1200" b="1" dirty="0"/>
              <a:t>Transmission Generation Resource (TGR)</a:t>
            </a:r>
          </a:p>
          <a:p>
            <a:r>
              <a:rPr lang="en-US" sz="1200" dirty="0"/>
              <a:t>A Generation Resource connected to the ERCOT transmission system that is either: </a:t>
            </a:r>
          </a:p>
          <a:p>
            <a:r>
              <a:rPr lang="en-US" sz="1200" dirty="0"/>
              <a:t>(1)	Greater than ten MW and not registered with the Public Utility Commission of Texas (PUCT) as a self-generator; or </a:t>
            </a:r>
          </a:p>
          <a:p>
            <a:r>
              <a:rPr lang="en-US" sz="1200" dirty="0"/>
              <a:t>(2)	</a:t>
            </a:r>
            <a:r>
              <a:rPr lang="en-US" sz="1200" dirty="0">
                <a:solidFill>
                  <a:schemeClr val="accent1">
                    <a:lumMod val="75000"/>
                  </a:schemeClr>
                </a:solidFill>
              </a:rPr>
              <a:t>Greater than one MW</a:t>
            </a:r>
            <a:r>
              <a:rPr lang="en-US" sz="1200" dirty="0"/>
              <a:t>.  </a:t>
            </a:r>
          </a:p>
          <a:p>
            <a:r>
              <a:rPr lang="en-US" sz="1200" dirty="0"/>
              <a:t> </a:t>
            </a:r>
          </a:p>
          <a:p>
            <a:pPr lvl="0">
              <a:tabLst>
                <a:tab pos="796925" algn="l"/>
              </a:tabLst>
            </a:pPr>
            <a:r>
              <a:rPr lang="en-US" altLang="en-US" sz="1200" b="1" dirty="0">
                <a:ea typeface="Times New Roman" panose="02020603050405020304" pitchFamily="18" charset="0"/>
              </a:rPr>
              <a:t>Resource Attribute</a:t>
            </a:r>
            <a:endParaRPr kumimoji="0" lang="en-US" altLang="en-US" sz="1200" b="1" u="none" strike="noStrike" cap="none" normalizeH="0" baseline="0" dirty="0">
              <a:ln>
                <a:noFill/>
              </a:ln>
              <a:solidFill>
                <a:schemeClr val="tx1"/>
              </a:solidFill>
              <a:effectLst/>
              <a:ea typeface="Times New Roman" panose="02020603050405020304" pitchFamily="18" charset="0"/>
            </a:endParaRPr>
          </a:p>
          <a:p>
            <a:pPr lvl="0" indent="225425">
              <a:tabLst>
                <a:tab pos="796925" algn="l"/>
              </a:tabLst>
            </a:pPr>
            <a:r>
              <a:rPr lang="en-US" altLang="en-US" sz="1200" b="1" i="1" dirty="0">
                <a:solidFill>
                  <a:srgbClr val="008080"/>
                </a:solidFill>
              </a:rPr>
              <a:t>Inverter Based Resource (IBR)</a:t>
            </a:r>
          </a:p>
          <a:p>
            <a:pPr lvl="0" indent="225425">
              <a:tabLst>
                <a:tab pos="796925" algn="l"/>
              </a:tabLst>
            </a:pPr>
            <a:r>
              <a:rPr lang="en-US" altLang="en-US" sz="1200" dirty="0">
                <a:solidFill>
                  <a:srgbClr val="008080"/>
                </a:solidFill>
              </a:rPr>
              <a:t>A Resource that is connected to the ERCOT System either completely or partially through power electronic converter interface.</a:t>
            </a:r>
          </a:p>
          <a:p>
            <a:pPr marR="0" lvl="0" indent="225425" algn="l" defTabSz="914400" rtl="0" eaLnBrk="0" fontAlgn="base" latinLnBrk="0" hangingPunct="0">
              <a:lnSpc>
                <a:spcPct val="100000"/>
              </a:lnSpc>
              <a:spcBef>
                <a:spcPct val="0"/>
              </a:spcBef>
              <a:spcAft>
                <a:spcPct val="0"/>
              </a:spcAft>
              <a:buClrTx/>
              <a:buSzTx/>
              <a:buFontTx/>
              <a:buNone/>
              <a:tabLst>
                <a:tab pos="796925" algn="l"/>
              </a:tabLst>
            </a:pPr>
            <a:endParaRPr kumimoji="0" lang="en-US" altLang="en-US" sz="1800" b="0" i="0" u="none" strike="noStrike" cap="none" normalizeH="0" baseline="0" dirty="0">
              <a:ln>
                <a:noFill/>
              </a:ln>
              <a:solidFill>
                <a:srgbClr val="008080"/>
              </a:solidFill>
              <a:effectLst/>
              <a:latin typeface="Arial" panose="020B0604020202020204" pitchFamily="34" charset="0"/>
            </a:endParaRPr>
          </a:p>
        </p:txBody>
      </p:sp>
      <p:sp>
        <p:nvSpPr>
          <p:cNvPr id="8" name="Rectangle 4"/>
          <p:cNvSpPr>
            <a:spLocks noChangeArrowheads="1"/>
          </p:cNvSpPr>
          <p:nvPr/>
        </p:nvSpPr>
        <p:spPr bwMode="auto">
          <a:xfrm>
            <a:off x="533400" y="1263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00100" algn="l"/>
              </a:tabLst>
              <a:defRPr>
                <a:solidFill>
                  <a:schemeClr val="tx1"/>
                </a:solidFill>
                <a:latin typeface="Arial" panose="020B0604020202020204" pitchFamily="34" charset="0"/>
              </a:defRPr>
            </a:lvl1pPr>
            <a:lvl2pPr eaLnBrk="0" fontAlgn="base" hangingPunct="0">
              <a:spcBef>
                <a:spcPct val="0"/>
              </a:spcBef>
              <a:spcAft>
                <a:spcPct val="0"/>
              </a:spcAft>
              <a:tabLst>
                <a:tab pos="800100" algn="l"/>
              </a:tabLst>
              <a:defRPr>
                <a:solidFill>
                  <a:schemeClr val="tx1"/>
                </a:solidFill>
                <a:latin typeface="Arial" panose="020B0604020202020204" pitchFamily="34" charset="0"/>
              </a:defRPr>
            </a:lvl2pPr>
            <a:lvl3pPr eaLnBrk="0" fontAlgn="base" hangingPunct="0">
              <a:spcBef>
                <a:spcPct val="0"/>
              </a:spcBef>
              <a:spcAft>
                <a:spcPct val="0"/>
              </a:spcAft>
              <a:tabLst>
                <a:tab pos="800100" algn="l"/>
              </a:tabLst>
              <a:defRPr>
                <a:solidFill>
                  <a:schemeClr val="tx1"/>
                </a:solidFill>
                <a:latin typeface="Arial" panose="020B0604020202020204" pitchFamily="34" charset="0"/>
              </a:defRPr>
            </a:lvl3pPr>
            <a:lvl4pPr eaLnBrk="0" fontAlgn="base" hangingPunct="0">
              <a:spcBef>
                <a:spcPct val="0"/>
              </a:spcBef>
              <a:spcAft>
                <a:spcPct val="0"/>
              </a:spcAft>
              <a:tabLst>
                <a:tab pos="800100" algn="l"/>
              </a:tabLst>
              <a:defRPr>
                <a:solidFill>
                  <a:schemeClr val="tx1"/>
                </a:solidFill>
                <a:latin typeface="Arial" panose="020B0604020202020204" pitchFamily="34" charset="0"/>
              </a:defRPr>
            </a:lvl4pPr>
            <a:lvl5pPr eaLnBrk="0" fontAlgn="base" hangingPunct="0">
              <a:spcBef>
                <a:spcPct val="0"/>
              </a:spcBef>
              <a:spcAft>
                <a:spcPct val="0"/>
              </a:spcAft>
              <a:tabLst>
                <a:tab pos="800100" algn="l"/>
              </a:tabLst>
              <a:defRPr>
                <a:solidFill>
                  <a:schemeClr val="tx1"/>
                </a:solidFill>
                <a:latin typeface="Arial" panose="020B0604020202020204" pitchFamily="34" charset="0"/>
              </a:defRPr>
            </a:lvl5pPr>
            <a:lvl6pPr eaLnBrk="0" fontAlgn="base" hangingPunct="0">
              <a:spcBef>
                <a:spcPct val="0"/>
              </a:spcBef>
              <a:spcAft>
                <a:spcPct val="0"/>
              </a:spcAft>
              <a:tabLst>
                <a:tab pos="800100" algn="l"/>
              </a:tabLst>
              <a:defRPr>
                <a:solidFill>
                  <a:schemeClr val="tx1"/>
                </a:solidFill>
                <a:latin typeface="Arial" panose="020B0604020202020204" pitchFamily="34" charset="0"/>
              </a:defRPr>
            </a:lvl6pPr>
            <a:lvl7pPr eaLnBrk="0" fontAlgn="base" hangingPunct="0">
              <a:spcBef>
                <a:spcPct val="0"/>
              </a:spcBef>
              <a:spcAft>
                <a:spcPct val="0"/>
              </a:spcAft>
              <a:tabLst>
                <a:tab pos="800100" algn="l"/>
              </a:tabLst>
              <a:defRPr>
                <a:solidFill>
                  <a:schemeClr val="tx1"/>
                </a:solidFill>
                <a:latin typeface="Arial" panose="020B0604020202020204" pitchFamily="34" charset="0"/>
              </a:defRPr>
            </a:lvl7pPr>
            <a:lvl8pPr eaLnBrk="0" fontAlgn="base" hangingPunct="0">
              <a:spcBef>
                <a:spcPct val="0"/>
              </a:spcBef>
              <a:spcAft>
                <a:spcPct val="0"/>
              </a:spcAft>
              <a:tabLst>
                <a:tab pos="800100" algn="l"/>
              </a:tabLst>
              <a:defRPr>
                <a:solidFill>
                  <a:schemeClr val="tx1"/>
                </a:solidFill>
                <a:latin typeface="Arial" panose="020B0604020202020204" pitchFamily="34" charset="0"/>
              </a:defRPr>
            </a:lvl8pPr>
            <a:lvl9pPr eaLnBrk="0" fontAlgn="base" hangingPunct="0">
              <a:spcBef>
                <a:spcPct val="0"/>
              </a:spcBef>
              <a:spcAft>
                <a:spcPct val="0"/>
              </a:spcAft>
              <a:tabLst>
                <a:tab pos="800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42147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633CFB-22B1-455C-AE9A-3585B3B78ECF}"/>
              </a:ext>
            </a:extLst>
          </p:cNvPr>
          <p:cNvSpPr>
            <a:spLocks noGrp="1"/>
          </p:cNvSpPr>
          <p:nvPr>
            <p:ph type="title"/>
          </p:nvPr>
        </p:nvSpPr>
        <p:spPr/>
        <p:txBody>
          <a:bodyPr/>
          <a:lstStyle/>
          <a:p>
            <a:r>
              <a:rPr lang="en-US" dirty="0"/>
              <a:t>Proposed NPRR Language (</a:t>
            </a:r>
            <a:r>
              <a:rPr lang="en-US" dirty="0" err="1"/>
              <a:t>cont</a:t>
            </a:r>
            <a:r>
              <a:rPr lang="en-US" dirty="0"/>
              <a:t>)</a:t>
            </a:r>
          </a:p>
        </p:txBody>
      </p:sp>
      <p:sp>
        <p:nvSpPr>
          <p:cNvPr id="3" name="Content Placeholder 2">
            <a:extLst>
              <a:ext uri="{FF2B5EF4-FFF2-40B4-BE49-F238E27FC236}">
                <a16:creationId xmlns:a16="http://schemas.microsoft.com/office/drawing/2014/main" xmlns="" id="{0E035F8F-6596-45F9-89B4-B6BF66307387}"/>
              </a:ext>
            </a:extLst>
          </p:cNvPr>
          <p:cNvSpPr>
            <a:spLocks noGrp="1"/>
          </p:cNvSpPr>
          <p:nvPr>
            <p:ph idx="1"/>
          </p:nvPr>
        </p:nvSpPr>
        <p:spPr/>
        <p:txBody>
          <a:bodyPr/>
          <a:lstStyle/>
          <a:p>
            <a:pPr marL="0" indent="0">
              <a:buNone/>
            </a:pPr>
            <a:endParaRPr lang="en-US" sz="1800" b="1" i="1" dirty="0">
              <a:solidFill>
                <a:schemeClr val="tx1"/>
              </a:solidFill>
            </a:endParaRPr>
          </a:p>
          <a:p>
            <a:pPr marL="0" indent="0">
              <a:buNone/>
            </a:pPr>
            <a:r>
              <a:rPr lang="en-US" sz="1800" b="1" i="1" dirty="0">
                <a:solidFill>
                  <a:schemeClr val="accent1">
                    <a:lumMod val="75000"/>
                  </a:schemeClr>
                </a:solidFill>
              </a:rPr>
              <a:t>3.1.6.13 Distribution Facility Outages Impacting Distribution Generation </a:t>
            </a:r>
            <a:r>
              <a:rPr lang="en-US" sz="1800" b="1" i="1" dirty="0" smtClean="0">
                <a:solidFill>
                  <a:schemeClr val="accent1">
                    <a:lumMod val="75000"/>
                  </a:schemeClr>
                </a:solidFill>
              </a:rPr>
              <a:t>Resources</a:t>
            </a:r>
            <a:endParaRPr lang="en-US" sz="1800" b="1" i="1" dirty="0">
              <a:solidFill>
                <a:schemeClr val="accent1">
                  <a:lumMod val="75000"/>
                </a:schemeClr>
              </a:solidFill>
            </a:endParaRPr>
          </a:p>
          <a:p>
            <a:pPr marL="0" indent="0">
              <a:buNone/>
            </a:pPr>
            <a:r>
              <a:rPr lang="en-US" sz="1400" dirty="0">
                <a:solidFill>
                  <a:schemeClr val="accent1">
                    <a:lumMod val="75000"/>
                  </a:schemeClr>
                </a:solidFill>
              </a:rPr>
              <a:t>(1)        A DSP must notify the Resource Entity for a DGR if the DSP intends to take an outage on any distribution facility that will impact the operation of a DGR.  The Resource Entity for the DGR shall submit a Planned or Maintenance Resource Outage, as appropriate, to reflect the unavailability of the Resource due to the DSP outage.  ERCOT may not reject a DGR Outage taken due to a DSP system outage, nor may ERCOT require the DSP to move the outage.  However, ERCOT may consult with the DSP about moving the outage</a:t>
            </a:r>
            <a:r>
              <a:rPr lang="en-US" sz="1400" dirty="0">
                <a:solidFill>
                  <a:schemeClr val="tx1"/>
                </a:solidFill>
              </a:rPr>
              <a:t>.</a:t>
            </a:r>
          </a:p>
          <a:p>
            <a:pPr marL="0" indent="0">
              <a:buNone/>
            </a:pPr>
            <a:endParaRPr lang="en-US" sz="1800" b="1" i="1" dirty="0">
              <a:solidFill>
                <a:schemeClr val="tx1"/>
              </a:solidFill>
            </a:endParaRPr>
          </a:p>
          <a:p>
            <a:pPr marL="0" indent="0">
              <a:buNone/>
            </a:pPr>
            <a:r>
              <a:rPr lang="en-US" sz="1800" b="1" i="1" dirty="0">
                <a:solidFill>
                  <a:schemeClr val="tx1"/>
                </a:solidFill>
              </a:rPr>
              <a:t>3.8.6	Energy Storage Resources</a:t>
            </a:r>
          </a:p>
          <a:p>
            <a:pPr marL="0" indent="0">
              <a:buNone/>
            </a:pPr>
            <a:endParaRPr lang="en-US" sz="1800" dirty="0">
              <a:solidFill>
                <a:schemeClr val="tx1"/>
              </a:solidFill>
            </a:endParaRPr>
          </a:p>
          <a:p>
            <a:pPr marL="0" indent="0">
              <a:buNone/>
            </a:pPr>
            <a:r>
              <a:rPr lang="en-US" sz="1800" dirty="0">
                <a:solidFill>
                  <a:schemeClr val="accent1">
                    <a:lumMod val="75000"/>
                  </a:schemeClr>
                </a:solidFill>
              </a:rPr>
              <a:t>Language TBD to ensure DGR requirements apply to DESR    </a:t>
            </a:r>
          </a:p>
          <a:p>
            <a:pPr marL="0" indent="0">
              <a:buNone/>
            </a:pPr>
            <a:endParaRPr lang="en-US" dirty="0"/>
          </a:p>
        </p:txBody>
      </p:sp>
      <p:sp>
        <p:nvSpPr>
          <p:cNvPr id="4" name="Slide Number Placeholder 3">
            <a:extLst>
              <a:ext uri="{FF2B5EF4-FFF2-40B4-BE49-F238E27FC236}">
                <a16:creationId xmlns:a16="http://schemas.microsoft.com/office/drawing/2014/main" xmlns="" id="{33DAF320-B6D5-4D1C-8731-5DE69A51D8CD}"/>
              </a:ext>
            </a:extLst>
          </p:cNvPr>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2683707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228600"/>
            <a:ext cx="8458200" cy="521022"/>
          </a:xfrm>
        </p:spPr>
        <p:txBody>
          <a:bodyPr/>
          <a:lstStyle/>
          <a:p>
            <a:r>
              <a:rPr lang="en-US" dirty="0"/>
              <a:t>Proposed NPRR Language (</a:t>
            </a:r>
            <a:r>
              <a:rPr lang="en-US" dirty="0" err="1"/>
              <a:t>cont</a:t>
            </a:r>
            <a:r>
              <a:rPr lang="en-US"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8</a:t>
            </a:fld>
            <a:endParaRPr lang="en-US" dirty="0">
              <a:solidFill>
                <a:prstClr val="black">
                  <a:tint val="75000"/>
                </a:prstClr>
              </a:solidFill>
            </a:endParaRPr>
          </a:p>
        </p:txBody>
      </p:sp>
      <p:sp>
        <p:nvSpPr>
          <p:cNvPr id="8" name="Rectangle 4"/>
          <p:cNvSpPr>
            <a:spLocks noChangeArrowheads="1"/>
          </p:cNvSpPr>
          <p:nvPr/>
        </p:nvSpPr>
        <p:spPr bwMode="auto">
          <a:xfrm>
            <a:off x="533400" y="1263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00100" algn="l"/>
              </a:tabLst>
              <a:defRPr>
                <a:solidFill>
                  <a:schemeClr val="tx1"/>
                </a:solidFill>
                <a:latin typeface="Arial" panose="020B0604020202020204" pitchFamily="34" charset="0"/>
              </a:defRPr>
            </a:lvl1pPr>
            <a:lvl2pPr eaLnBrk="0" fontAlgn="base" hangingPunct="0">
              <a:spcBef>
                <a:spcPct val="0"/>
              </a:spcBef>
              <a:spcAft>
                <a:spcPct val="0"/>
              </a:spcAft>
              <a:tabLst>
                <a:tab pos="800100" algn="l"/>
              </a:tabLst>
              <a:defRPr>
                <a:solidFill>
                  <a:schemeClr val="tx1"/>
                </a:solidFill>
                <a:latin typeface="Arial" panose="020B0604020202020204" pitchFamily="34" charset="0"/>
              </a:defRPr>
            </a:lvl2pPr>
            <a:lvl3pPr eaLnBrk="0" fontAlgn="base" hangingPunct="0">
              <a:spcBef>
                <a:spcPct val="0"/>
              </a:spcBef>
              <a:spcAft>
                <a:spcPct val="0"/>
              </a:spcAft>
              <a:tabLst>
                <a:tab pos="800100" algn="l"/>
              </a:tabLst>
              <a:defRPr>
                <a:solidFill>
                  <a:schemeClr val="tx1"/>
                </a:solidFill>
                <a:latin typeface="Arial" panose="020B0604020202020204" pitchFamily="34" charset="0"/>
              </a:defRPr>
            </a:lvl3pPr>
            <a:lvl4pPr eaLnBrk="0" fontAlgn="base" hangingPunct="0">
              <a:spcBef>
                <a:spcPct val="0"/>
              </a:spcBef>
              <a:spcAft>
                <a:spcPct val="0"/>
              </a:spcAft>
              <a:tabLst>
                <a:tab pos="800100" algn="l"/>
              </a:tabLst>
              <a:defRPr>
                <a:solidFill>
                  <a:schemeClr val="tx1"/>
                </a:solidFill>
                <a:latin typeface="Arial" panose="020B0604020202020204" pitchFamily="34" charset="0"/>
              </a:defRPr>
            </a:lvl4pPr>
            <a:lvl5pPr eaLnBrk="0" fontAlgn="base" hangingPunct="0">
              <a:spcBef>
                <a:spcPct val="0"/>
              </a:spcBef>
              <a:spcAft>
                <a:spcPct val="0"/>
              </a:spcAft>
              <a:tabLst>
                <a:tab pos="800100" algn="l"/>
              </a:tabLst>
              <a:defRPr>
                <a:solidFill>
                  <a:schemeClr val="tx1"/>
                </a:solidFill>
                <a:latin typeface="Arial" panose="020B0604020202020204" pitchFamily="34" charset="0"/>
              </a:defRPr>
            </a:lvl5pPr>
            <a:lvl6pPr eaLnBrk="0" fontAlgn="base" hangingPunct="0">
              <a:spcBef>
                <a:spcPct val="0"/>
              </a:spcBef>
              <a:spcAft>
                <a:spcPct val="0"/>
              </a:spcAft>
              <a:tabLst>
                <a:tab pos="800100" algn="l"/>
              </a:tabLst>
              <a:defRPr>
                <a:solidFill>
                  <a:schemeClr val="tx1"/>
                </a:solidFill>
                <a:latin typeface="Arial" panose="020B0604020202020204" pitchFamily="34" charset="0"/>
              </a:defRPr>
            </a:lvl6pPr>
            <a:lvl7pPr eaLnBrk="0" fontAlgn="base" hangingPunct="0">
              <a:spcBef>
                <a:spcPct val="0"/>
              </a:spcBef>
              <a:spcAft>
                <a:spcPct val="0"/>
              </a:spcAft>
              <a:tabLst>
                <a:tab pos="800100" algn="l"/>
              </a:tabLst>
              <a:defRPr>
                <a:solidFill>
                  <a:schemeClr val="tx1"/>
                </a:solidFill>
                <a:latin typeface="Arial" panose="020B0604020202020204" pitchFamily="34" charset="0"/>
              </a:defRPr>
            </a:lvl7pPr>
            <a:lvl8pPr eaLnBrk="0" fontAlgn="base" hangingPunct="0">
              <a:spcBef>
                <a:spcPct val="0"/>
              </a:spcBef>
              <a:spcAft>
                <a:spcPct val="0"/>
              </a:spcAft>
              <a:tabLst>
                <a:tab pos="800100" algn="l"/>
              </a:tabLst>
              <a:defRPr>
                <a:solidFill>
                  <a:schemeClr val="tx1"/>
                </a:solidFill>
                <a:latin typeface="Arial" panose="020B0604020202020204" pitchFamily="34" charset="0"/>
              </a:defRPr>
            </a:lvl8pPr>
            <a:lvl9pPr eaLnBrk="0" fontAlgn="base" hangingPunct="0">
              <a:spcBef>
                <a:spcPct val="0"/>
              </a:spcBef>
              <a:spcAft>
                <a:spcPct val="0"/>
              </a:spcAft>
              <a:tabLst>
                <a:tab pos="800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
          <p:cNvSpPr>
            <a:spLocks noChangeArrowheads="1"/>
          </p:cNvSpPr>
          <p:nvPr/>
        </p:nvSpPr>
        <p:spPr bwMode="auto">
          <a:xfrm>
            <a:off x="187632" y="783226"/>
            <a:ext cx="8819535" cy="5724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r>
              <a:rPr lang="en-US" b="1" i="1" dirty="0">
                <a:solidFill>
                  <a:schemeClr val="accent1">
                    <a:lumMod val="75000"/>
                  </a:schemeClr>
                </a:solidFill>
              </a:rPr>
              <a:t>3.8.7	Distribution Generation Resources (DGR)</a:t>
            </a:r>
          </a:p>
          <a:p>
            <a:endParaRPr lang="en-US" sz="1400" b="1" i="1" dirty="0">
              <a:solidFill>
                <a:schemeClr val="accent1">
                  <a:lumMod val="75000"/>
                </a:schemeClr>
              </a:solidFill>
            </a:endParaRPr>
          </a:p>
          <a:p>
            <a:r>
              <a:rPr lang="en-US" sz="1400" dirty="0">
                <a:solidFill>
                  <a:schemeClr val="accent1">
                    <a:lumMod val="75000"/>
                  </a:schemeClr>
                </a:solidFill>
              </a:rPr>
              <a:t>(1)        As a condition for the interconnection of a DGR, the affected Resource Entity, after consultation with the relevant Distribution Service Provider (DSP), shall provide documentation from the DSP to ERCOT stating that the interconnecting distribution circuit will not be disconnected as part of a manual or automatic Load-shed system during a Load shed event, including without limitation an Energy Emergency Alert (EEA) Level 3 event, an under-frequency Load shedding event, or an under voltage Load shedding event.  DSPs shall ensure that Generation Resources are not connected to Load circuits subject to disconnection.  If a DSP determines that the circuit to which a DGR is interconnected must be designated for Load-shed, then the DSP shall provide at least 120 days’ notice of the change in designation to the Resource Entity for the DGR.  The Resource Entity shall deregister the DGR by submitting an appropriate modeling change to ERCOT to be effective prior to the date on which the Load-shed designation will be effective.  </a:t>
            </a:r>
          </a:p>
          <a:p>
            <a:r>
              <a:rPr lang="en-US" sz="1400" dirty="0">
                <a:solidFill>
                  <a:schemeClr val="accent1">
                    <a:lumMod val="75000"/>
                  </a:schemeClr>
                </a:solidFill>
              </a:rPr>
              <a:t> </a:t>
            </a:r>
          </a:p>
          <a:p>
            <a:r>
              <a:rPr lang="en-US" sz="1400" dirty="0">
                <a:solidFill>
                  <a:schemeClr val="accent1">
                    <a:lumMod val="75000"/>
                  </a:schemeClr>
                </a:solidFill>
              </a:rPr>
              <a:t>(2)          As a further condition for the interconnection of a DGR, if interconnecting to facilities owned by any DSP other than a Non-</a:t>
            </a:r>
            <a:r>
              <a:rPr lang="en-US" sz="1400" dirty="0" err="1">
                <a:solidFill>
                  <a:schemeClr val="accent1">
                    <a:lumMod val="75000"/>
                  </a:schemeClr>
                </a:solidFill>
              </a:rPr>
              <a:t>Opt</a:t>
            </a:r>
            <a:r>
              <a:rPr lang="en-US" sz="1400" dirty="0">
                <a:solidFill>
                  <a:schemeClr val="accent1">
                    <a:lumMod val="75000"/>
                  </a:schemeClr>
                </a:solidFill>
              </a:rPr>
              <a:t> In Entity (NOIE), the Resource Entity shall provide ERCOT evidence of a written agreement with the interconnecting DSP pursuant to PUC Substantive Rule 25.212(a)(4) providing that, in the event of any conflict between any requirement of PUC Substantive Rule 25.212 and any requirement in the ERCOT Protocols or Other Binding Documents, including without limitation any requirement concerning voltage ride through or frequency relaying, the requirement in the ERCOT Protocols or Other Binding Document will control.</a:t>
            </a:r>
          </a:p>
          <a:p>
            <a:endParaRPr lang="en-US" sz="1400" dirty="0">
              <a:solidFill>
                <a:schemeClr val="accent1">
                  <a:lumMod val="75000"/>
                </a:schemeClr>
              </a:solidFill>
            </a:endParaRPr>
          </a:p>
          <a:p>
            <a:r>
              <a:rPr lang="en-US" sz="1400" dirty="0">
                <a:solidFill>
                  <a:schemeClr val="accent1">
                    <a:lumMod val="75000"/>
                  </a:schemeClr>
                </a:solidFill>
              </a:rPr>
              <a:t> (3)	The Resource Node for a DGR shall be fixed at a single Electrical Bus in the ERCOT </a:t>
            </a:r>
            <a:r>
              <a:rPr lang="en-US" sz="1400" dirty="0" smtClean="0">
                <a:solidFill>
                  <a:schemeClr val="accent1">
                    <a:lumMod val="75000"/>
                  </a:schemeClr>
                </a:solidFill>
              </a:rPr>
              <a:t>Network Operations Model </a:t>
            </a:r>
            <a:r>
              <a:rPr lang="en-US" sz="1400" dirty="0">
                <a:solidFill>
                  <a:schemeClr val="accent1">
                    <a:lumMod val="75000"/>
                  </a:schemeClr>
                </a:solidFill>
              </a:rPr>
              <a:t>and may be modified only if the affected TSP or DSP notifies ERCOT that a topology change has altered, or is expected to alter, the electrical path connecting the DGR to the transmission grid for a period longer than 60 days.  In this case, the Resource Entity shall submit a change request </a:t>
            </a:r>
            <a:r>
              <a:rPr lang="en-US" sz="1400" dirty="0" smtClean="0">
                <a:solidFill>
                  <a:schemeClr val="accent1">
                    <a:lumMod val="75000"/>
                  </a:schemeClr>
                </a:solidFill>
              </a:rPr>
              <a:t>to </a:t>
            </a:r>
            <a:r>
              <a:rPr lang="en-US" sz="1400" dirty="0">
                <a:solidFill>
                  <a:schemeClr val="accent1">
                    <a:lumMod val="75000"/>
                  </a:schemeClr>
                </a:solidFill>
              </a:rPr>
              <a:t>ERCOT.</a:t>
            </a:r>
          </a:p>
          <a:p>
            <a:pPr marL="342900" marR="0" lvl="0" indent="-342900" algn="l" defTabSz="914400" rtl="0" eaLnBrk="0" fontAlgn="base" latinLnBrk="0" hangingPunct="0">
              <a:lnSpc>
                <a:spcPct val="100000"/>
              </a:lnSpc>
              <a:spcBef>
                <a:spcPct val="0"/>
              </a:spcBef>
              <a:spcAft>
                <a:spcPct val="0"/>
              </a:spcAft>
              <a:buClrTx/>
              <a:buSzTx/>
              <a:buFontTx/>
              <a:buAutoNum type="arabicParenBoth" startAt="2"/>
              <a:tabLst>
                <a:tab pos="685800" algn="l"/>
              </a:tabLst>
            </a:pPr>
            <a:endParaRPr kumimoji="0" lang="en-US" altLang="en-US" sz="1200" b="0" i="0" u="sng" strike="noStrike" cap="none" normalizeH="0" baseline="0" dirty="0">
              <a:ln>
                <a:noFill/>
              </a:ln>
              <a:solidFill>
                <a:srgbClr val="008080"/>
              </a:solidFill>
              <a:effectLst/>
              <a:latin typeface="Arial" panose="020B0604020202020204" pitchFamily="34" charset="0"/>
            </a:endParaRPr>
          </a:p>
        </p:txBody>
      </p:sp>
    </p:spTree>
    <p:extLst>
      <p:ext uri="{BB962C8B-B14F-4D97-AF65-F5344CB8AC3E}">
        <p14:creationId xmlns:p14="http://schemas.microsoft.com/office/powerpoint/2010/main" val="421631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228600"/>
            <a:ext cx="8458200" cy="521022"/>
          </a:xfrm>
        </p:spPr>
        <p:txBody>
          <a:bodyPr/>
          <a:lstStyle/>
          <a:p>
            <a:r>
              <a:rPr lang="en-US" dirty="0"/>
              <a:t>Proposed NPRR Language (</a:t>
            </a:r>
            <a:r>
              <a:rPr lang="en-US" dirty="0" err="1"/>
              <a:t>cont</a:t>
            </a:r>
            <a:r>
              <a:rPr lang="en-US"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dirty="0">
              <a:solidFill>
                <a:prstClr val="black">
                  <a:tint val="75000"/>
                </a:prstClr>
              </a:solidFill>
            </a:endParaRPr>
          </a:p>
        </p:txBody>
      </p:sp>
      <p:sp>
        <p:nvSpPr>
          <p:cNvPr id="8" name="Rectangle 4"/>
          <p:cNvSpPr>
            <a:spLocks noChangeArrowheads="1"/>
          </p:cNvSpPr>
          <p:nvPr/>
        </p:nvSpPr>
        <p:spPr bwMode="auto">
          <a:xfrm>
            <a:off x="533400" y="1263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00100" algn="l"/>
              </a:tabLst>
              <a:defRPr>
                <a:solidFill>
                  <a:schemeClr val="tx1"/>
                </a:solidFill>
                <a:latin typeface="Arial" panose="020B0604020202020204" pitchFamily="34" charset="0"/>
              </a:defRPr>
            </a:lvl1pPr>
            <a:lvl2pPr eaLnBrk="0" fontAlgn="base" hangingPunct="0">
              <a:spcBef>
                <a:spcPct val="0"/>
              </a:spcBef>
              <a:spcAft>
                <a:spcPct val="0"/>
              </a:spcAft>
              <a:tabLst>
                <a:tab pos="800100" algn="l"/>
              </a:tabLst>
              <a:defRPr>
                <a:solidFill>
                  <a:schemeClr val="tx1"/>
                </a:solidFill>
                <a:latin typeface="Arial" panose="020B0604020202020204" pitchFamily="34" charset="0"/>
              </a:defRPr>
            </a:lvl2pPr>
            <a:lvl3pPr eaLnBrk="0" fontAlgn="base" hangingPunct="0">
              <a:spcBef>
                <a:spcPct val="0"/>
              </a:spcBef>
              <a:spcAft>
                <a:spcPct val="0"/>
              </a:spcAft>
              <a:tabLst>
                <a:tab pos="800100" algn="l"/>
              </a:tabLst>
              <a:defRPr>
                <a:solidFill>
                  <a:schemeClr val="tx1"/>
                </a:solidFill>
                <a:latin typeface="Arial" panose="020B0604020202020204" pitchFamily="34" charset="0"/>
              </a:defRPr>
            </a:lvl3pPr>
            <a:lvl4pPr eaLnBrk="0" fontAlgn="base" hangingPunct="0">
              <a:spcBef>
                <a:spcPct val="0"/>
              </a:spcBef>
              <a:spcAft>
                <a:spcPct val="0"/>
              </a:spcAft>
              <a:tabLst>
                <a:tab pos="800100" algn="l"/>
              </a:tabLst>
              <a:defRPr>
                <a:solidFill>
                  <a:schemeClr val="tx1"/>
                </a:solidFill>
                <a:latin typeface="Arial" panose="020B0604020202020204" pitchFamily="34" charset="0"/>
              </a:defRPr>
            </a:lvl4pPr>
            <a:lvl5pPr eaLnBrk="0" fontAlgn="base" hangingPunct="0">
              <a:spcBef>
                <a:spcPct val="0"/>
              </a:spcBef>
              <a:spcAft>
                <a:spcPct val="0"/>
              </a:spcAft>
              <a:tabLst>
                <a:tab pos="800100" algn="l"/>
              </a:tabLst>
              <a:defRPr>
                <a:solidFill>
                  <a:schemeClr val="tx1"/>
                </a:solidFill>
                <a:latin typeface="Arial" panose="020B0604020202020204" pitchFamily="34" charset="0"/>
              </a:defRPr>
            </a:lvl5pPr>
            <a:lvl6pPr eaLnBrk="0" fontAlgn="base" hangingPunct="0">
              <a:spcBef>
                <a:spcPct val="0"/>
              </a:spcBef>
              <a:spcAft>
                <a:spcPct val="0"/>
              </a:spcAft>
              <a:tabLst>
                <a:tab pos="800100" algn="l"/>
              </a:tabLst>
              <a:defRPr>
                <a:solidFill>
                  <a:schemeClr val="tx1"/>
                </a:solidFill>
                <a:latin typeface="Arial" panose="020B0604020202020204" pitchFamily="34" charset="0"/>
              </a:defRPr>
            </a:lvl6pPr>
            <a:lvl7pPr eaLnBrk="0" fontAlgn="base" hangingPunct="0">
              <a:spcBef>
                <a:spcPct val="0"/>
              </a:spcBef>
              <a:spcAft>
                <a:spcPct val="0"/>
              </a:spcAft>
              <a:tabLst>
                <a:tab pos="800100" algn="l"/>
              </a:tabLst>
              <a:defRPr>
                <a:solidFill>
                  <a:schemeClr val="tx1"/>
                </a:solidFill>
                <a:latin typeface="Arial" panose="020B0604020202020204" pitchFamily="34" charset="0"/>
              </a:defRPr>
            </a:lvl7pPr>
            <a:lvl8pPr eaLnBrk="0" fontAlgn="base" hangingPunct="0">
              <a:spcBef>
                <a:spcPct val="0"/>
              </a:spcBef>
              <a:spcAft>
                <a:spcPct val="0"/>
              </a:spcAft>
              <a:tabLst>
                <a:tab pos="800100" algn="l"/>
              </a:tabLst>
              <a:defRPr>
                <a:solidFill>
                  <a:schemeClr val="tx1"/>
                </a:solidFill>
                <a:latin typeface="Arial" panose="020B0604020202020204" pitchFamily="34" charset="0"/>
              </a:defRPr>
            </a:lvl8pPr>
            <a:lvl9pPr eaLnBrk="0" fontAlgn="base" hangingPunct="0">
              <a:spcBef>
                <a:spcPct val="0"/>
              </a:spcBef>
              <a:spcAft>
                <a:spcPct val="0"/>
              </a:spcAft>
              <a:tabLst>
                <a:tab pos="800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
          <p:cNvSpPr>
            <a:spLocks noChangeArrowheads="1"/>
          </p:cNvSpPr>
          <p:nvPr/>
        </p:nvSpPr>
        <p:spPr bwMode="auto">
          <a:xfrm>
            <a:off x="140110" y="946946"/>
            <a:ext cx="8971935" cy="5416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lvl="0" eaLnBrk="1" fontAlgn="auto" hangingPunct="1">
              <a:spcBef>
                <a:spcPts val="0"/>
              </a:spcBef>
              <a:spcAft>
                <a:spcPts val="0"/>
              </a:spcAft>
              <a:tabLst/>
            </a:pPr>
            <a:r>
              <a:rPr lang="en-US" altLang="en-US" sz="1600" b="1" i="1" dirty="0">
                <a:solidFill>
                  <a:prstClr val="black"/>
                </a:solidFill>
                <a:latin typeface="Arial" panose="020B0604020202020204"/>
              </a:rPr>
              <a:t>3.10.7.2	     Modeling of Resources and Transmission Loads</a:t>
            </a:r>
          </a:p>
          <a:p>
            <a:r>
              <a:rPr lang="en-US" sz="1200" dirty="0"/>
              <a:t>(1)	Each Resource Entity shall provide ERCOT and its interconnecting TSP with information describing each of its Generation Resources, SOGs, and Load Resources connected to the</a:t>
            </a:r>
            <a:r>
              <a:rPr lang="en-US" sz="1200" strike="sngStrike" dirty="0">
                <a:solidFill>
                  <a:schemeClr val="accent1">
                    <a:lumMod val="75000"/>
                  </a:schemeClr>
                </a:solidFill>
              </a:rPr>
              <a:t> transmission </a:t>
            </a:r>
            <a:r>
              <a:rPr lang="en-US" sz="1200" dirty="0">
                <a:solidFill>
                  <a:schemeClr val="accent1">
                    <a:lumMod val="75000"/>
                  </a:schemeClr>
                </a:solidFill>
              </a:rPr>
              <a:t>ERCOT </a:t>
            </a:r>
            <a:r>
              <a:rPr lang="en-US" sz="1200" dirty="0"/>
              <a:t>system.  All </a:t>
            </a:r>
            <a:r>
              <a:rPr lang="en-US" sz="1200" strike="sngStrike" dirty="0">
                <a:solidFill>
                  <a:schemeClr val="accent1">
                    <a:lumMod val="75000"/>
                  </a:schemeClr>
                </a:solidFill>
              </a:rPr>
              <a:t>Resources greater than ten MW</a:t>
            </a:r>
            <a:r>
              <a:rPr lang="en-US" sz="1200" strike="sngStrike" dirty="0"/>
              <a:t>, </a:t>
            </a:r>
            <a:r>
              <a:rPr lang="en-US" sz="1200" dirty="0">
                <a:solidFill>
                  <a:schemeClr val="accent1">
                    <a:lumMod val="75000"/>
                  </a:schemeClr>
                </a:solidFill>
              </a:rPr>
              <a:t>Transmission</a:t>
            </a:r>
            <a:r>
              <a:rPr lang="en-US" sz="1200" dirty="0"/>
              <a:t> Generation Resources </a:t>
            </a:r>
            <a:r>
              <a:rPr lang="en-US" sz="1200" dirty="0">
                <a:solidFill>
                  <a:schemeClr val="accent1">
                    <a:lumMod val="75000"/>
                  </a:schemeClr>
                </a:solidFill>
              </a:rPr>
              <a:t>(TGRs</a:t>
            </a:r>
            <a:r>
              <a:rPr lang="en-US" sz="1200" strike="sngStrike" dirty="0">
                <a:solidFill>
                  <a:schemeClr val="accent1">
                    <a:lumMod val="75000"/>
                  </a:schemeClr>
                </a:solidFill>
              </a:rPr>
              <a:t>) less than ten MW but providing Ancillary Service</a:t>
            </a:r>
            <a:r>
              <a:rPr lang="en-US" sz="1200" dirty="0"/>
              <a:t>, Settlement Only Transmission Generators (SOTGs), Settlement Only Transmission Self-Generators (SOTSGs</a:t>
            </a:r>
            <a:r>
              <a:rPr lang="en-US" sz="1200" strike="sngStrike" dirty="0">
                <a:solidFill>
                  <a:schemeClr val="accent1">
                    <a:lumMod val="75000"/>
                  </a:schemeClr>
                </a:solidFill>
              </a:rPr>
              <a:t>), Split Generation Resources where the physical generator being split is greater than ten MW, Private Use Networks containing Resources greater than ten MW, Wind-powered Generation Resources (WGRs), </a:t>
            </a:r>
            <a:r>
              <a:rPr lang="en-US" sz="1200" strike="sngStrike" dirty="0" err="1">
                <a:solidFill>
                  <a:schemeClr val="accent1">
                    <a:lumMod val="75000"/>
                  </a:schemeClr>
                </a:solidFill>
              </a:rPr>
              <a:t>PhotoVoltaic</a:t>
            </a:r>
            <a:r>
              <a:rPr lang="en-US" sz="1200" strike="sngStrike" dirty="0">
                <a:solidFill>
                  <a:schemeClr val="accent1">
                    <a:lumMod val="75000"/>
                  </a:schemeClr>
                </a:solidFill>
              </a:rPr>
              <a:t> Generation Resources (PVGRs) or Aggregated Generation Resources (AGRs) with an aggregate interconnection to the ERCOT System greater than ten MW, Direct Current Tie (DC Tie) Resources, </a:t>
            </a:r>
            <a:r>
              <a:rPr lang="en-US" sz="1200" dirty="0"/>
              <a:t>and </a:t>
            </a:r>
            <a:r>
              <a:rPr lang="en-US" sz="1200" strike="sngStrike" dirty="0">
                <a:solidFill>
                  <a:schemeClr val="accent1">
                    <a:lumMod val="75000"/>
                  </a:schemeClr>
                </a:solidFill>
              </a:rPr>
              <a:t>the</a:t>
            </a:r>
            <a:r>
              <a:rPr lang="en-US" sz="1200" dirty="0"/>
              <a:t> non-TSP owned step-up transformers greater than ten MVA, must be modeled to provide equivalent generation injections to the ERCOT Transmission Grid.  ERCOT shall coordinate the modeling of Generation Resources, Private Use Networks</a:t>
            </a:r>
            <a:r>
              <a:rPr lang="en-US" sz="1200" strike="sngStrike" dirty="0">
                <a:solidFill>
                  <a:schemeClr val="accent1">
                    <a:lumMod val="75000"/>
                  </a:schemeClr>
                </a:solidFill>
              </a:rPr>
              <a:t>, DC Tie Resources </a:t>
            </a:r>
            <a:r>
              <a:rPr lang="en-US" sz="1200" dirty="0"/>
              <a:t>and Load Resources with their owners to ensure consistency between TSP models and ERCOT models.</a:t>
            </a:r>
          </a:p>
          <a:p>
            <a:pPr lvl="0" eaLnBrk="1" fontAlgn="auto" hangingPunct="1">
              <a:spcBef>
                <a:spcPts val="0"/>
              </a:spcBef>
              <a:spcAft>
                <a:spcPts val="0"/>
              </a:spcAft>
              <a:tabLst/>
            </a:pPr>
            <a:r>
              <a:rPr lang="en-US" altLang="en-US" sz="1400" dirty="0">
                <a:solidFill>
                  <a:srgbClr val="008080"/>
                </a:solidFill>
                <a:latin typeface="Arial" panose="020B0604020202020204"/>
              </a:rPr>
              <a:t>    </a:t>
            </a:r>
          </a:p>
          <a:p>
            <a:r>
              <a:rPr lang="en-US" sz="1200" dirty="0">
                <a:solidFill>
                  <a:schemeClr val="accent1">
                    <a:lumMod val="75000"/>
                  </a:schemeClr>
                </a:solidFill>
              </a:rPr>
              <a:t>(3)	Each Resource Entity representing a Distribution Generation Resource (DGR) that is registered with ERCOT pursuant to Section 16.5, Registration of a Resource Entity, shall provide ERCOT, its interconnecting DSP, and the TSP that interconnects the DSP to the transmission system with information describing each of its </a:t>
            </a:r>
            <a:r>
              <a:rPr lang="en-US" sz="1200" dirty="0" smtClean="0">
                <a:solidFill>
                  <a:schemeClr val="accent1">
                    <a:lumMod val="75000"/>
                  </a:schemeClr>
                </a:solidFill>
              </a:rPr>
              <a:t>DGRs, </a:t>
            </a:r>
            <a:r>
              <a:rPr lang="en-US" sz="1200" dirty="0">
                <a:solidFill>
                  <a:schemeClr val="accent1">
                    <a:lumMod val="75000"/>
                  </a:schemeClr>
                </a:solidFill>
              </a:rPr>
              <a:t>and any additional information and telemetry as required by ERCOT.  ERCOT shall coordinate with the Resource Entity to map each DGR to an appropriate Load in the Network Operations Model.</a:t>
            </a:r>
          </a:p>
          <a:p>
            <a:pPr lvl="0"/>
            <a:endParaRPr lang="en-US" altLang="en-US" sz="1600" b="1" i="1" dirty="0">
              <a:ea typeface="Times New Roman" panose="02020603050405020304" pitchFamily="18" charset="0"/>
            </a:endParaRPr>
          </a:p>
          <a:p>
            <a:pPr lvl="0"/>
            <a:endParaRPr lang="en-US" altLang="en-US" b="1" i="1" dirty="0">
              <a:ea typeface="Times New Roman" panose="02020603050405020304" pitchFamily="18" charset="0"/>
            </a:endParaRPr>
          </a:p>
          <a:p>
            <a:pPr lvl="0"/>
            <a:r>
              <a:rPr lang="en-US" altLang="en-US" b="1" i="1" dirty="0">
                <a:ea typeface="Times New Roman" panose="02020603050405020304" pitchFamily="18" charset="0"/>
              </a:rPr>
              <a:t>3.15	Voltage Support</a:t>
            </a:r>
          </a:p>
          <a:p>
            <a:r>
              <a:rPr lang="en-US" sz="1400" dirty="0"/>
              <a:t>(2)	All </a:t>
            </a:r>
            <a:r>
              <a:rPr lang="en-US" sz="1400" dirty="0">
                <a:solidFill>
                  <a:schemeClr val="accent1">
                    <a:lumMod val="75000"/>
                  </a:schemeClr>
                </a:solidFill>
              </a:rPr>
              <a:t>Transmission</a:t>
            </a:r>
            <a:r>
              <a:rPr lang="en-US" sz="1400" dirty="0"/>
              <a:t> Generation Resources (including self-serve generating units) that have a gross generating unit rating greater than 20 MVA or those units connected at the same Point of Interconnection (POI) that have gross generating unit ratings aggregating to greater than 20 MVA, that supply power to the ERCOT Transmission Grid, shall provide Voltage Support Service (VSS).</a:t>
            </a:r>
          </a:p>
          <a:p>
            <a:pPr lvl="0"/>
            <a:endParaRPr lang="en-US" altLang="en-US" sz="1400" u="sng" dirty="0">
              <a:solidFill>
                <a:srgbClr val="008080"/>
              </a:solidFill>
              <a:ea typeface="Times New Roman" panose="02020603050405020304" pitchFamily="18" charset="0"/>
            </a:endParaRPr>
          </a:p>
          <a:p>
            <a:pPr lvl="0"/>
            <a:endParaRPr lang="en-US" altLang="en-US" sz="1400" u="sng" dirty="0">
              <a:solidFill>
                <a:srgbClr val="008080"/>
              </a:solidFill>
              <a:ea typeface="Times New Roman" panose="02020603050405020304" pitchFamily="18" charset="0"/>
            </a:endParaRPr>
          </a:p>
        </p:txBody>
      </p:sp>
    </p:spTree>
    <p:extLst>
      <p:ext uri="{BB962C8B-B14F-4D97-AF65-F5344CB8AC3E}">
        <p14:creationId xmlns:p14="http://schemas.microsoft.com/office/powerpoint/2010/main" val="31402369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ERCOT">
      <a:dk1>
        <a:srgbClr val="5B6770"/>
      </a:dk1>
      <a:lt1>
        <a:sysClr val="window" lastClr="FFFFFF"/>
      </a:lt1>
      <a:dk2>
        <a:srgbClr val="003865"/>
      </a:dk2>
      <a:lt2>
        <a:srgbClr val="E7E6E6"/>
      </a:lt2>
      <a:accent1>
        <a:srgbClr val="00AEC7"/>
      </a:accent1>
      <a:accent2>
        <a:srgbClr val="685BC7"/>
      </a:accent2>
      <a:accent3>
        <a:srgbClr val="26D07C"/>
      </a:accent3>
      <a:accent4>
        <a:srgbClr val="FFD100"/>
      </a:accent4>
      <a:accent5>
        <a:srgbClr val="FF8200"/>
      </a:accent5>
      <a:accent6>
        <a:srgbClr val="890C58"/>
      </a:accent6>
      <a:hlink>
        <a:srgbClr val="0563C1"/>
      </a:hlink>
      <a:folHlink>
        <a:srgbClr val="890C5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AA658A-C103-45C1-832E-B28E7F58B3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purl.org/dc/terms/"/>
    <ds:schemaRef ds:uri="http://schemas.microsoft.com/office/2006/documentManagement/types"/>
    <ds:schemaRef ds:uri="http://purl.org/dc/dcmitype/"/>
    <ds:schemaRef ds:uri="c34af464-7aa1-4edd-9be4-83dffc1cb926"/>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5832</TotalTime>
  <Words>1565</Words>
  <Application>Microsoft Office PowerPoint</Application>
  <PresentationFormat>On-screen Show (4:3)</PresentationFormat>
  <Paragraphs>275</Paragraphs>
  <Slides>19</Slides>
  <Notes>11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19</vt:i4>
      </vt:variant>
    </vt:vector>
  </HeadingPairs>
  <TitlesOfParts>
    <vt:vector size="27" baseType="lpstr">
      <vt:lpstr>Arial</vt:lpstr>
      <vt:lpstr>Arial Rounded MT Bold</vt:lpstr>
      <vt:lpstr>Calibri</vt:lpstr>
      <vt:lpstr>Times New Roman</vt:lpstr>
      <vt:lpstr>Wingdings</vt:lpstr>
      <vt:lpstr>1_Custom Design</vt:lpstr>
      <vt:lpstr>Office Theme</vt:lpstr>
      <vt:lpstr>1_Office Theme</vt:lpstr>
      <vt:lpstr>PowerPoint Presentation</vt:lpstr>
      <vt:lpstr>DGR Conditions Document</vt:lpstr>
      <vt:lpstr>DGR Conditions Document  (cont)</vt:lpstr>
      <vt:lpstr>DGR Conditions Document  (cont)</vt:lpstr>
      <vt:lpstr>Key Items Addressed in the Proposed NPRR</vt:lpstr>
      <vt:lpstr>Proposed NPRR Language</vt:lpstr>
      <vt:lpstr>Proposed NPRR Language (cont)</vt:lpstr>
      <vt:lpstr>Proposed NPRR Language (cont)</vt:lpstr>
      <vt:lpstr>Proposed NPRR Language (cont)</vt:lpstr>
      <vt:lpstr>Key Items to Address in the Proposed NOGRR</vt:lpstr>
      <vt:lpstr>Proposed NOGRR Language </vt:lpstr>
      <vt:lpstr>Proposed NOGRR Language </vt:lpstr>
      <vt:lpstr>Proposed NOGRR Language (cont)</vt:lpstr>
      <vt:lpstr>Proposed NOGRR Language (cont)</vt:lpstr>
      <vt:lpstr>Proposed NOGRR Language (cont)</vt:lpstr>
      <vt:lpstr>Other Key Concepts to be Addressed</vt:lpstr>
      <vt:lpstr>Key DGR Items to be Addressed in the PGRR</vt:lpstr>
      <vt:lpstr>Comments</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Blevins, Bill</cp:lastModifiedBy>
  <cp:revision>337</cp:revision>
  <cp:lastPrinted>2019-10-14T18:02:24Z</cp:lastPrinted>
  <dcterms:created xsi:type="dcterms:W3CDTF">2016-01-21T15:20:31Z</dcterms:created>
  <dcterms:modified xsi:type="dcterms:W3CDTF">2019-11-05T15:22:11Z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