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3"/>
  </p:notesMasterIdLst>
  <p:sldIdLst>
    <p:sldId id="260" r:id="rId3"/>
    <p:sldId id="313" r:id="rId4"/>
    <p:sldId id="298" r:id="rId5"/>
    <p:sldId id="306" r:id="rId6"/>
    <p:sldId id="308" r:id="rId7"/>
    <p:sldId id="315" r:id="rId8"/>
    <p:sldId id="310" r:id="rId9"/>
    <p:sldId id="309" r:id="rId10"/>
    <p:sldId id="314" r:id="rId11"/>
    <p:sldId id="311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94" d="100"/>
          <a:sy n="94" d="100"/>
        </p:scale>
        <p:origin x="1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CRR Balancing Account Beginning Balance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'FUND Tracking'!$A$2:$AO$2</c:f>
              <c:numCache>
                <c:formatCode>[$-409]mmm\-yy;@</c:formatCode>
                <c:ptCount val="41"/>
                <c:pt idx="0">
                  <c:v>42522</c:v>
                </c:pt>
                <c:pt idx="1">
                  <c:v>42552</c:v>
                </c:pt>
                <c:pt idx="2">
                  <c:v>42583</c:v>
                </c:pt>
                <c:pt idx="3">
                  <c:v>42614</c:v>
                </c:pt>
                <c:pt idx="4">
                  <c:v>42644</c:v>
                </c:pt>
                <c:pt idx="5">
                  <c:v>42675</c:v>
                </c:pt>
                <c:pt idx="6">
                  <c:v>42705</c:v>
                </c:pt>
                <c:pt idx="7">
                  <c:v>42736</c:v>
                </c:pt>
                <c:pt idx="8">
                  <c:v>42767</c:v>
                </c:pt>
                <c:pt idx="9">
                  <c:v>42795</c:v>
                </c:pt>
                <c:pt idx="10">
                  <c:v>42826</c:v>
                </c:pt>
                <c:pt idx="11">
                  <c:v>42856</c:v>
                </c:pt>
                <c:pt idx="12">
                  <c:v>42887</c:v>
                </c:pt>
                <c:pt idx="13">
                  <c:v>42917</c:v>
                </c:pt>
                <c:pt idx="14">
                  <c:v>42948</c:v>
                </c:pt>
                <c:pt idx="15">
                  <c:v>42979</c:v>
                </c:pt>
                <c:pt idx="16">
                  <c:v>43009</c:v>
                </c:pt>
                <c:pt idx="17">
                  <c:v>43040</c:v>
                </c:pt>
                <c:pt idx="18">
                  <c:v>43070</c:v>
                </c:pt>
                <c:pt idx="19">
                  <c:v>43101</c:v>
                </c:pt>
                <c:pt idx="20">
                  <c:v>43132</c:v>
                </c:pt>
                <c:pt idx="21">
                  <c:v>43160</c:v>
                </c:pt>
                <c:pt idx="22">
                  <c:v>43191</c:v>
                </c:pt>
                <c:pt idx="23">
                  <c:v>43221</c:v>
                </c:pt>
                <c:pt idx="24">
                  <c:v>43252</c:v>
                </c:pt>
                <c:pt idx="25">
                  <c:v>43282</c:v>
                </c:pt>
                <c:pt idx="26">
                  <c:v>43313</c:v>
                </c:pt>
                <c:pt idx="27">
                  <c:v>43344</c:v>
                </c:pt>
                <c:pt idx="28">
                  <c:v>43374</c:v>
                </c:pt>
                <c:pt idx="29">
                  <c:v>43405</c:v>
                </c:pt>
                <c:pt idx="30">
                  <c:v>43435</c:v>
                </c:pt>
                <c:pt idx="31">
                  <c:v>43466</c:v>
                </c:pt>
                <c:pt idx="32">
                  <c:v>43497</c:v>
                </c:pt>
                <c:pt idx="33">
                  <c:v>43525</c:v>
                </c:pt>
                <c:pt idx="34">
                  <c:v>43556</c:v>
                </c:pt>
                <c:pt idx="35">
                  <c:v>43586</c:v>
                </c:pt>
                <c:pt idx="36">
                  <c:v>43617</c:v>
                </c:pt>
                <c:pt idx="37">
                  <c:v>43647</c:v>
                </c:pt>
                <c:pt idx="38">
                  <c:v>43678</c:v>
                </c:pt>
                <c:pt idx="39">
                  <c:v>43709</c:v>
                </c:pt>
                <c:pt idx="40">
                  <c:v>43739</c:v>
                </c:pt>
              </c:numCache>
            </c:numRef>
          </c:cat>
          <c:val>
            <c:numRef>
              <c:f>'FUND Tracking'!$A$3:$AO$3</c:f>
              <c:numCache>
                <c:formatCode>_("$"* #,##0_);_("$"* \(#,##0\);_("$"* "-"??_);_(@_)</c:formatCode>
                <c:ptCount val="41"/>
                <c:pt idx="0">
                  <c:v>10000000</c:v>
                </c:pt>
                <c:pt idx="1">
                  <c:v>10000000</c:v>
                </c:pt>
                <c:pt idx="2">
                  <c:v>10000000</c:v>
                </c:pt>
                <c:pt idx="3">
                  <c:v>10000000</c:v>
                </c:pt>
                <c:pt idx="4">
                  <c:v>10000000</c:v>
                </c:pt>
                <c:pt idx="5">
                  <c:v>10000000</c:v>
                </c:pt>
                <c:pt idx="6">
                  <c:v>4294673.9400000004</c:v>
                </c:pt>
                <c:pt idx="7">
                  <c:v>5056687.29</c:v>
                </c:pt>
                <c:pt idx="8">
                  <c:v>10000000</c:v>
                </c:pt>
                <c:pt idx="9">
                  <c:v>10000000</c:v>
                </c:pt>
                <c:pt idx="10">
                  <c:v>10000000</c:v>
                </c:pt>
                <c:pt idx="11">
                  <c:v>10000000</c:v>
                </c:pt>
                <c:pt idx="12">
                  <c:v>10000000</c:v>
                </c:pt>
                <c:pt idx="13">
                  <c:v>10000000</c:v>
                </c:pt>
                <c:pt idx="14">
                  <c:v>10000000</c:v>
                </c:pt>
                <c:pt idx="15">
                  <c:v>10000000</c:v>
                </c:pt>
                <c:pt idx="16">
                  <c:v>10000000</c:v>
                </c:pt>
                <c:pt idx="17">
                  <c:v>10000000</c:v>
                </c:pt>
                <c:pt idx="18">
                  <c:v>10000000</c:v>
                </c:pt>
                <c:pt idx="19">
                  <c:v>10000000</c:v>
                </c:pt>
                <c:pt idx="20">
                  <c:v>10000000</c:v>
                </c:pt>
                <c:pt idx="21">
                  <c:v>10000000</c:v>
                </c:pt>
                <c:pt idx="22">
                  <c:v>10000000</c:v>
                </c:pt>
                <c:pt idx="23">
                  <c:v>10000000</c:v>
                </c:pt>
                <c:pt idx="24">
                  <c:v>10000000</c:v>
                </c:pt>
                <c:pt idx="25">
                  <c:v>2752584.89</c:v>
                </c:pt>
                <c:pt idx="26">
                  <c:v>0</c:v>
                </c:pt>
                <c:pt idx="27">
                  <c:v>10000000</c:v>
                </c:pt>
                <c:pt idx="28">
                  <c:v>10000000</c:v>
                </c:pt>
                <c:pt idx="29">
                  <c:v>10000000</c:v>
                </c:pt>
                <c:pt idx="30">
                  <c:v>6702841.9299999997</c:v>
                </c:pt>
                <c:pt idx="31">
                  <c:v>7765622.79</c:v>
                </c:pt>
                <c:pt idx="32">
                  <c:v>7442131.6799999997</c:v>
                </c:pt>
                <c:pt idx="33">
                  <c:v>10000000</c:v>
                </c:pt>
                <c:pt idx="34">
                  <c:v>9916499.5099999998</c:v>
                </c:pt>
                <c:pt idx="35">
                  <c:v>10000000</c:v>
                </c:pt>
                <c:pt idx="36">
                  <c:v>10000000</c:v>
                </c:pt>
                <c:pt idx="37" formatCode="_(&quot;$&quot;* #,##0.00_);_(&quot;$&quot;* \(#,##0.00\);_(&quot;$&quot;* &quot;-&quot;??_);_(@_)">
                  <c:v>9999999.9900000002</c:v>
                </c:pt>
                <c:pt idx="38" formatCode="_(&quot;$&quot;* #,##0.00_);_(&quot;$&quot;* \(#,##0.00\);_(&quot;$&quot;* &quot;-&quot;??_);_(@_)">
                  <c:v>10000000</c:v>
                </c:pt>
                <c:pt idx="39" formatCode="_(&quot;$&quot;* #,##0.00_);_(&quot;$&quot;* \(#,##0.00\);_(&quot;$&quot;* &quot;-&quot;??_);_(@_)">
                  <c:v>10000000</c:v>
                </c:pt>
                <c:pt idx="40" formatCode="_(&quot;$&quot;* #,##0.00_);_(&quot;$&quot;* \(#,##0.00\);_(&quot;$&quot;* &quot;-&quot;??_);_(@_)">
                  <c:v>10000000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4453856"/>
        <c:axId val="304453464"/>
      </c:lineChart>
      <c:dateAx>
        <c:axId val="304453856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453464"/>
        <c:crosses val="autoZero"/>
        <c:auto val="1"/>
        <c:lblOffset val="100"/>
        <c:baseTimeUnit val="months"/>
      </c:dateAx>
      <c:valAx>
        <c:axId val="304453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45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9/10/22/174617-MSWG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65573" y="1874109"/>
            <a:ext cx="56460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MSWG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r>
              <a:rPr lang="en-US" sz="3200" b="1" dirty="0" smtClean="0">
                <a:solidFill>
                  <a:prstClr val="black"/>
                </a:solidFill>
              </a:rPr>
              <a:t>Update to WMS</a:t>
            </a:r>
            <a:endParaRPr lang="en-US" sz="3200" b="1" dirty="0">
              <a:solidFill>
                <a:prstClr val="black"/>
              </a:solidFill>
            </a:endParaRPr>
          </a:p>
          <a:p>
            <a:endParaRPr lang="en-US" b="1" dirty="0" smtClean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November 6, 2019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3200" dirty="0" smtClean="0"/>
              <a:t>MSWG 2020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239"/>
            <a:ext cx="11379200" cy="467199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All action items are complete or awaiting further development and implementation.   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Our November </a:t>
            </a:r>
            <a:r>
              <a:rPr lang="en-US" sz="2800" dirty="0"/>
              <a:t>meeting is </a:t>
            </a:r>
            <a:r>
              <a:rPr lang="en-US" sz="2800" dirty="0" smtClean="0"/>
              <a:t>cancelled</a:t>
            </a:r>
            <a:endParaRPr lang="en-US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800" i="1" dirty="0" smtClean="0"/>
          </a:p>
          <a:p>
            <a:pPr marL="0" indent="0">
              <a:buNone/>
            </a:pPr>
            <a:r>
              <a:rPr lang="en-US" sz="2800" dirty="0" smtClean="0"/>
              <a:t>Next </a:t>
            </a:r>
            <a:r>
              <a:rPr lang="en-US" sz="2800" dirty="0"/>
              <a:t>MSWG meeting will be </a:t>
            </a:r>
            <a:r>
              <a:rPr lang="en-US" sz="2800" dirty="0" smtClean="0"/>
              <a:t>on December </a:t>
            </a:r>
            <a:r>
              <a:rPr lang="en-US" sz="2800" dirty="0"/>
              <a:t>23, 2019 at 9:30am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 WebEx only -- to discuss new leadership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57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3200" dirty="0" smtClean="0"/>
              <a:t>Q3 Settlement Stability Report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2064779"/>
            <a:ext cx="10278836" cy="84062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www.ercot.com/calendar/2019/10/22/174617-MSWG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4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0"/>
            <a:ext cx="11277600" cy="5829315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400" i="1" dirty="0"/>
              <a:t>CRRBAFBBAL </a:t>
            </a:r>
            <a:r>
              <a:rPr lang="en-US" sz="2400" i="1" dirty="0" smtClean="0"/>
              <a:t>at </a:t>
            </a:r>
            <a:r>
              <a:rPr lang="en-US" sz="2400" i="1" dirty="0"/>
              <a:t>$</a:t>
            </a:r>
            <a:r>
              <a:rPr lang="en-US" sz="2400" i="1" dirty="0" smtClean="0"/>
              <a:t>10MM through October 2019</a:t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/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/>
            </a:r>
            <a:br>
              <a:rPr lang="en-US" sz="2400" i="1" dirty="0">
                <a:solidFill>
                  <a:srgbClr val="FF0000"/>
                </a:solidFill>
              </a:rPr>
            </a:br>
            <a:endParaRPr lang="en-US" sz="20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819019"/>
              </p:ext>
            </p:extLst>
          </p:nvPr>
        </p:nvGraphicFramePr>
        <p:xfrm>
          <a:off x="508000" y="1104900"/>
          <a:ext cx="11007725" cy="470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849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/>
              <a:t>M-A100119-01 </a:t>
            </a:r>
            <a:r>
              <a:rPr lang="en-US" sz="2400" dirty="0" smtClean="0"/>
              <a:t>Settlements:  Issue </a:t>
            </a:r>
            <a:r>
              <a:rPr lang="en-US" sz="2400" dirty="0"/>
              <a:t>Affecting Real-Time Ancillary Service Imbalance Payment or Charge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239"/>
            <a:ext cx="11379200" cy="4671990"/>
          </a:xfrm>
        </p:spPr>
        <p:txBody>
          <a:bodyPr/>
          <a:lstStyle/>
          <a:p>
            <a:pPr marL="0" indent="0" algn="ctr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000" dirty="0" smtClean="0"/>
              <a:t>In calculating RTOLHSL for RTASIAMT, when TWTG &lt;95% of Average LSL there is a capacity exclusion flag.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Market Notice explained that both the EMS (every 4 seconds) and the Settlement System (15 minutes) were performing this evaluation. The logic was removed on the EMS side.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MSWG appreciates this approach, as it allows data to flow unchanged to </a:t>
            </a:r>
            <a:r>
              <a:rPr lang="en-US" sz="2000" dirty="0" smtClean="0"/>
              <a:t>Settlement </a:t>
            </a:r>
            <a:r>
              <a:rPr lang="en-US" sz="2000" b="1" i="1" dirty="0" smtClean="0"/>
              <a:t>and then </a:t>
            </a:r>
            <a:r>
              <a:rPr lang="en-US" sz="2000" dirty="0" smtClean="0"/>
              <a:t>have calculations applied. 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564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43683"/>
            <a:ext cx="11095264" cy="1225888"/>
          </a:xfrm>
        </p:spPr>
        <p:txBody>
          <a:bodyPr/>
          <a:lstStyle/>
          <a:p>
            <a:r>
              <a:rPr lang="en-US" sz="2400" dirty="0" smtClean="0"/>
              <a:t>Assignment:  NPRR947 </a:t>
            </a:r>
            <a:r>
              <a:rPr lang="en-US" sz="2400" dirty="0"/>
              <a:t>Clarification to Ancillary Service Supply Responsibility Definition and Improvements to Determining and Charging for Ancillary Service </a:t>
            </a:r>
            <a:r>
              <a:rPr lang="en-US" sz="2400" dirty="0"/>
              <a:t>	</a:t>
            </a:r>
            <a:r>
              <a:rPr lang="en-US" sz="2400" dirty="0" smtClean="0"/>
              <a:t>			</a:t>
            </a:r>
            <a:r>
              <a:rPr lang="en-US" sz="2400" dirty="0" smtClean="0">
                <a:solidFill>
                  <a:schemeClr val="accent3"/>
                </a:solidFill>
              </a:rPr>
              <a:t>Outcome:  MSWG Endorses</a:t>
            </a:r>
            <a:endParaRPr lang="en-US" sz="24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420"/>
            <a:ext cx="11379200" cy="4557033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MSWG </a:t>
            </a:r>
            <a:r>
              <a:rPr lang="en-US" sz="2000" dirty="0" smtClean="0"/>
              <a:t>agrees with the purpose and use of telemetry for evaluating AS provided and our discussions centered on data sufficiency</a:t>
            </a:r>
            <a:r>
              <a:rPr lang="en-US" sz="2000" dirty="0" smtClean="0"/>
              <a:t>: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1.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Determinants </a:t>
            </a:r>
            <a:r>
              <a:rPr lang="en-US" sz="2000" dirty="0"/>
              <a:t>for Responsibility by Service </a:t>
            </a:r>
            <a:r>
              <a:rPr lang="en-US" sz="2000" dirty="0" smtClean="0"/>
              <a:t>Type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2. Determinants for </a:t>
            </a:r>
            <a:r>
              <a:rPr lang="en-US" sz="2000" dirty="0"/>
              <a:t>Responsibility </a:t>
            </a:r>
            <a:r>
              <a:rPr lang="en-US" sz="2000" b="1" dirty="0">
                <a:solidFill>
                  <a:srgbClr val="00B050"/>
                </a:solidFill>
              </a:rPr>
              <a:t>before</a:t>
            </a:r>
            <a:r>
              <a:rPr lang="en-US" sz="2000" b="1" dirty="0"/>
              <a:t> </a:t>
            </a:r>
            <a:r>
              <a:rPr lang="en-US" sz="2000" dirty="0"/>
              <a:t>and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after</a:t>
            </a:r>
            <a:r>
              <a:rPr lang="en-US" sz="2000" b="1" dirty="0"/>
              <a:t> </a:t>
            </a:r>
            <a:r>
              <a:rPr lang="en-US" sz="2000" dirty="0" smtClean="0"/>
              <a:t>all</a:t>
            </a:r>
            <a:r>
              <a:rPr lang="en-US" sz="2000" b="1" dirty="0" smtClean="0"/>
              <a:t> </a:t>
            </a:r>
            <a:r>
              <a:rPr lang="en-US" sz="2000" dirty="0" smtClean="0"/>
              <a:t>operator adjustments, similar to 		other “Adjustment” cuts (</a:t>
            </a:r>
            <a:r>
              <a:rPr lang="en-US" sz="2000" dirty="0" err="1" smtClean="0"/>
              <a:t>eg</a:t>
            </a:r>
            <a:r>
              <a:rPr lang="en-US" sz="2000" dirty="0" smtClean="0"/>
              <a:t>. RTMG/RTMG_A)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3. Telemetered Resource data (actual provided AS by Resource, by Service Type)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4. Desire for Resource data to come unchanged from EMS so that calculations could occur 	in Data </a:t>
            </a:r>
            <a:r>
              <a:rPr lang="en-US" sz="2000" dirty="0" smtClean="0"/>
              <a:t>Aggregation </a:t>
            </a:r>
            <a:r>
              <a:rPr lang="en-US" sz="2000" dirty="0" smtClean="0"/>
              <a:t>or ERCOT Settlement Systems such that verification and shadow </a:t>
            </a:r>
            <a:r>
              <a:rPr lang="en-US" sz="2000" dirty="0" smtClean="0"/>
              <a:t>	could </a:t>
            </a:r>
            <a:r>
              <a:rPr lang="en-US" sz="2000" dirty="0" smtClean="0"/>
              <a:t>be </a:t>
            </a:r>
            <a:r>
              <a:rPr lang="en-US" sz="2000" dirty="0" smtClean="0"/>
              <a:t>performed </a:t>
            </a:r>
            <a:r>
              <a:rPr lang="en-US" sz="2000" dirty="0" smtClean="0"/>
              <a:t>at the Resource level.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945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43683"/>
            <a:ext cx="11271250" cy="605404"/>
          </a:xfrm>
        </p:spPr>
        <p:txBody>
          <a:bodyPr/>
          <a:lstStyle/>
          <a:p>
            <a:r>
              <a:rPr lang="en-US" sz="2400" dirty="0" smtClean="0"/>
              <a:t>Assignment:  </a:t>
            </a:r>
            <a:r>
              <a:rPr lang="en-US" sz="2400" dirty="0" smtClean="0"/>
              <a:t>NPRR947 </a:t>
            </a:r>
            <a:r>
              <a:rPr lang="en-US" sz="2400" dirty="0"/>
              <a:t>	</a:t>
            </a:r>
            <a:r>
              <a:rPr lang="en-US" sz="2400" dirty="0" smtClean="0"/>
              <a:t>			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11379200" cy="4978854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 smtClean="0"/>
              <a:t>Conclusions:</a:t>
            </a:r>
            <a:endParaRPr lang="en-US" sz="2400" u="sng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/>
              <a:t>D</a:t>
            </a:r>
            <a:r>
              <a:rPr lang="en-US" sz="2400" dirty="0" smtClean="0"/>
              <a:t>ata needs are not specific to NPRR947 alone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Code freezes and RTC initiative make data upgrades too expensive and time-consuming near-term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RTC’s intensive use of telemetry with Resource identifiable attributes </a:t>
            </a:r>
            <a:r>
              <a:rPr lang="en-US" sz="2400" dirty="0" smtClean="0"/>
              <a:t>may</a:t>
            </a:r>
            <a:r>
              <a:rPr lang="en-US" sz="2400" dirty="0" smtClean="0"/>
              <a:t> </a:t>
            </a:r>
            <a:r>
              <a:rPr lang="en-US" sz="2400" dirty="0" smtClean="0"/>
              <a:t>provide a </a:t>
            </a:r>
            <a:r>
              <a:rPr lang="en-US" sz="2400" dirty="0" smtClean="0"/>
              <a:t>far better </a:t>
            </a:r>
            <a:r>
              <a:rPr lang="en-US" sz="2400" dirty="0" smtClean="0"/>
              <a:t>opportunity to implement such data transparency upgrades</a:t>
            </a:r>
          </a:p>
          <a:p>
            <a:endParaRPr lang="en-US" sz="2400" dirty="0"/>
          </a:p>
          <a:p>
            <a:r>
              <a:rPr lang="en-US" sz="2400" dirty="0" smtClean="0"/>
              <a:t>Extra time to identify </a:t>
            </a:r>
            <a:r>
              <a:rPr lang="en-US" sz="2400" dirty="0"/>
              <a:t>o</a:t>
            </a:r>
            <a:r>
              <a:rPr lang="en-US" sz="2400" dirty="0" smtClean="0"/>
              <a:t>ther charge types that </a:t>
            </a:r>
            <a:r>
              <a:rPr lang="en-US" sz="2400" dirty="0" smtClean="0"/>
              <a:t>would </a:t>
            </a:r>
            <a:r>
              <a:rPr lang="en-US" sz="2400" dirty="0" smtClean="0"/>
              <a:t>benefit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647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94518"/>
          </a:xfrm>
        </p:spPr>
        <p:txBody>
          <a:bodyPr/>
          <a:lstStyle/>
          <a:p>
            <a:r>
              <a:rPr lang="en-US" sz="2400" dirty="0" smtClean="0"/>
              <a:t>Market Communications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11197087" cy="5258519"/>
          </a:xfrm>
        </p:spPr>
        <p:txBody>
          <a:bodyPr/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M</a:t>
            </a:r>
            <a:r>
              <a:rPr lang="en-US" sz="2000" dirty="0" smtClean="0"/>
              <a:t>arket </a:t>
            </a:r>
            <a:r>
              <a:rPr lang="en-US" sz="2000" b="1" dirty="0" smtClean="0"/>
              <a:t>N</a:t>
            </a:r>
            <a:r>
              <a:rPr lang="en-US" sz="2000" dirty="0" smtClean="0"/>
              <a:t>otice – A Protocol-specified communication under which ERCOT must notify all Market Participants via a Market Notice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u="sng" dirty="0" smtClean="0"/>
              <a:t>format</a:t>
            </a:r>
            <a:r>
              <a:rPr lang="en-US" sz="2000" dirty="0" smtClean="0"/>
              <a:t> of a Market Notice is defined in a Business Practice Manual, titled:  </a:t>
            </a:r>
            <a:r>
              <a:rPr lang="en-US" sz="2000" i="1" dirty="0" smtClean="0"/>
              <a:t>ERCOT Market Notice Communication Process. </a:t>
            </a:r>
            <a:r>
              <a:rPr lang="en-US" sz="2000" dirty="0" smtClean="0"/>
              <a:t>The BPM does not define</a:t>
            </a:r>
            <a:r>
              <a:rPr lang="en-US" sz="2000" dirty="0"/>
              <a:t> </a:t>
            </a:r>
            <a:r>
              <a:rPr lang="en-US" sz="2000" dirty="0" smtClean="0"/>
              <a:t>the types of content.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000" dirty="0" smtClean="0"/>
              <a:t>All other “market notices” are discretionary and may be sent to mailing lists or individual email addresses. These may or may not be resident/searchable on ERCOT.com. The format of a Market Notice may be used for these communications.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Bottom Line:  If the market desires consistent communication on a specific topic, it needs to be made explicit in Protocol.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71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94518"/>
          </a:xfrm>
        </p:spPr>
        <p:txBody>
          <a:bodyPr/>
          <a:lstStyle/>
          <a:p>
            <a:r>
              <a:rPr lang="en-US" sz="2400" dirty="0" smtClean="0"/>
              <a:t>Dispute Timelines:   What is a “Timely” Dispute?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2500"/>
            <a:ext cx="11379200" cy="5121729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RT -  no limits other than blackout 20 days prior to issuance of True-up. Disputes are not deemed late and rejected, however ERCOT may </a:t>
            </a:r>
            <a:r>
              <a:rPr lang="en-US" sz="2400" dirty="0" smtClean="0"/>
              <a:t>have </a:t>
            </a:r>
            <a:r>
              <a:rPr lang="en-US" sz="2400" dirty="0" smtClean="0"/>
              <a:t>to resettle after Final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The purpose of the “Dispute” date in the Settlement Calendar Extract is to tell you when an Initial RT must be disputed in order to be resettled on Final.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ERCOT staff confirmed the Dispute Tool will not reject based on time except for the 20-day blackout prior to True-up.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011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3200" dirty="0" smtClean="0"/>
              <a:t>Status of Action Items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239"/>
            <a:ext cx="11379200" cy="467199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On </a:t>
            </a:r>
            <a:r>
              <a:rPr lang="en-US" sz="2400" dirty="0" smtClean="0"/>
              <a:t>hold and/or following only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NPRR850 </a:t>
            </a:r>
            <a:r>
              <a:rPr lang="en-US" sz="2400" dirty="0" smtClean="0"/>
              <a:t>Market Restart</a:t>
            </a:r>
            <a:endParaRPr lang="en-US" sz="2400" dirty="0" smtClean="0"/>
          </a:p>
          <a:p>
            <a:r>
              <a:rPr lang="en-US" sz="2400" dirty="0" smtClean="0"/>
              <a:t>NPRR855 RMR Alternatives</a:t>
            </a:r>
          </a:p>
          <a:p>
            <a:r>
              <a:rPr lang="en-US" sz="2400" dirty="0" smtClean="0"/>
              <a:t>RTC</a:t>
            </a:r>
            <a:endParaRPr lang="en-US" sz="2400" dirty="0" smtClean="0"/>
          </a:p>
          <a:p>
            <a:r>
              <a:rPr lang="en-US" sz="2400" dirty="0" smtClean="0"/>
              <a:t>Energy Storage Issues </a:t>
            </a:r>
          </a:p>
          <a:p>
            <a:pPr lvl="1"/>
            <a:r>
              <a:rPr lang="en-US" sz="2400" dirty="0" smtClean="0"/>
              <a:t>Definitions</a:t>
            </a:r>
          </a:p>
          <a:p>
            <a:pPr lvl="1"/>
            <a:r>
              <a:rPr lang="en-US" sz="2400" dirty="0"/>
              <a:t>WSL </a:t>
            </a:r>
            <a:r>
              <a:rPr lang="en-US" sz="2400" dirty="0" smtClean="0"/>
              <a:t>treatment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20489</TotalTime>
  <Words>481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1_Custom Design</vt:lpstr>
      <vt:lpstr>1_Office Theme</vt:lpstr>
      <vt:lpstr>PowerPoint Presentation</vt:lpstr>
      <vt:lpstr>Q3 Settlement Stability Report</vt:lpstr>
      <vt:lpstr> CRRBAFBBAL at $10MM through October 2019           </vt:lpstr>
      <vt:lpstr>M-A100119-01 Settlements:  Issue Affecting Real-Time Ancillary Service Imbalance Payment or Charge  </vt:lpstr>
      <vt:lpstr>Assignment:  NPRR947 Clarification to Ancillary Service Supply Responsibility Definition and Improvements to Determining and Charging for Ancillary Service     Outcome:  MSWG Endorses</vt:lpstr>
      <vt:lpstr>Assignment:  NPRR947     </vt:lpstr>
      <vt:lpstr>Market Communications </vt:lpstr>
      <vt:lpstr>Dispute Timelines:   What is a “Timely” Dispute? </vt:lpstr>
      <vt:lpstr>Status of Action Items</vt:lpstr>
      <vt:lpstr>MSWG 2020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Heather Boisseau</cp:lastModifiedBy>
  <cp:revision>465</cp:revision>
  <cp:lastPrinted>2016-07-25T13:59:58Z</cp:lastPrinted>
  <dcterms:created xsi:type="dcterms:W3CDTF">2016-07-13T16:53:36Z</dcterms:created>
  <dcterms:modified xsi:type="dcterms:W3CDTF">2019-11-05T22:12:41Z</dcterms:modified>
</cp:coreProperties>
</file>