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7" r:id="rId7"/>
    <p:sldId id="269" r:id="rId8"/>
    <p:sldId id="268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5" d="100"/>
          <a:sy n="95" d="100"/>
        </p:scale>
        <p:origin x="54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33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Summer 2019 Lessons Learned Discussion Topics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Kenan </a:t>
            </a:r>
            <a:r>
              <a:rPr lang="az-Cyrl-AZ" dirty="0" smtClean="0">
                <a:solidFill>
                  <a:schemeClr val="tx2"/>
                </a:solidFill>
              </a:rPr>
              <a:t>Ӧ</a:t>
            </a:r>
            <a:r>
              <a:rPr lang="en-US" dirty="0" err="1" smtClean="0">
                <a:solidFill>
                  <a:schemeClr val="tx2"/>
                </a:solidFill>
              </a:rPr>
              <a:t>gelman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smtClean="0">
                <a:solidFill>
                  <a:schemeClr val="tx2"/>
                </a:solidFill>
              </a:rPr>
              <a:t>November 6,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600" b="1" dirty="0" smtClean="0">
                <a:solidFill>
                  <a:schemeClr val="accent1"/>
                </a:solidFill>
              </a:rPr>
              <a:t>Summer 2019 Lessons Learned Discussion Topics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000" dirty="0"/>
              <a:t>Switchable Generation Resources (SWGRs):</a:t>
            </a:r>
          </a:p>
          <a:p>
            <a:pPr lvl="1"/>
            <a:r>
              <a:rPr lang="en-US" sz="1600" dirty="0"/>
              <a:t>Make sure settlement, operator interaction and offers align with the intent of the Protocols and intended market design.</a:t>
            </a:r>
          </a:p>
          <a:p>
            <a:pPr lvl="1"/>
            <a:r>
              <a:rPr lang="en-US" sz="1600" dirty="0"/>
              <a:t>If necessary, propose changes to the Protocols</a:t>
            </a:r>
            <a:r>
              <a:rPr lang="en-US" sz="20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Emergency Response Service (ERS):</a:t>
            </a:r>
          </a:p>
          <a:p>
            <a:pPr lvl="1"/>
            <a:r>
              <a:rPr lang="en-US" sz="1600" dirty="0"/>
              <a:t>Reliability deployment price adder ramp. </a:t>
            </a:r>
          </a:p>
          <a:p>
            <a:pPr lvl="1"/>
            <a:r>
              <a:rPr lang="en-US" sz="1600" dirty="0"/>
              <a:t>Crossover between procurement time periods and calculation of the adder.</a:t>
            </a:r>
          </a:p>
          <a:p>
            <a:pPr lvl="1"/>
            <a:r>
              <a:rPr lang="en-US" sz="1600" dirty="0"/>
              <a:t>Self-deployment of ERS.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Credit/Collateral for QSE representing Resource only.</a:t>
            </a:r>
          </a:p>
          <a:p>
            <a:pPr lvl="1"/>
            <a:r>
              <a:rPr lang="en-US" sz="1600" dirty="0"/>
              <a:t>The potential default of a QSE representing a Resource instead of a trader only or Customer Load has raised some potential gaps/policy considerations for improvement.  (e.g. should a generator be taken out of markets during tight conditions</a:t>
            </a:r>
            <a:r>
              <a:rPr lang="en-US" sz="1600" dirty="0" smtClean="0"/>
              <a:t>?)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/>
              <a:t>Summer 2019 Lessons Learned Discussion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00" dirty="0" smtClean="0">
                <a:solidFill>
                  <a:schemeClr val="bg1"/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00" dirty="0">
                <a:solidFill>
                  <a:schemeClr val="bg1"/>
                </a:solidFill>
              </a:rPr>
              <a:t> </a:t>
            </a:r>
            <a:endParaRPr lang="en-US" sz="100" dirty="0" smtClean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00" dirty="0">
                <a:solidFill>
                  <a:schemeClr val="bg1"/>
                </a:solidFill>
              </a:rPr>
              <a:t> </a:t>
            </a:r>
            <a:endParaRPr lang="en-US" sz="100" dirty="0" smtClean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ERCOT’s </a:t>
            </a:r>
            <a:r>
              <a:rPr lang="en-US" sz="2000" dirty="0"/>
              <a:t>desire to reduce Operating Condition Notices (OCNs) given the market desire to defer RUC actions.</a:t>
            </a:r>
          </a:p>
          <a:p>
            <a:pPr lvl="1"/>
            <a:r>
              <a:rPr lang="en-US" sz="1600" dirty="0"/>
              <a:t>ERCOT is focused on reducing the number of OCNs and the current Protocols does not recognize the desire of the market to defer RUC commitments closer to a time that recognizes short lead times.  ERCOT would like to change the Protocols around OCNs to align with the RUC decision process. </a:t>
            </a:r>
            <a:endParaRPr lang="en-US" sz="1600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US" sz="2000" dirty="0"/>
              <a:t>Continue improvement on gas pipeline/gas generator coordination.</a:t>
            </a:r>
          </a:p>
          <a:p>
            <a:pPr lvl="1"/>
            <a:r>
              <a:rPr lang="en-US" sz="1600" dirty="0"/>
              <a:t>Draft NPRR in development to document good faith coordination for Summer preparedness.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sz="2000" dirty="0"/>
              <a:t>Evaluate current TCEQ enforcement discretion process and look for improvements with managing potential emission limitation issues.</a:t>
            </a:r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305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/>
              <a:t>Summer 2019 Lessons Learned Discussion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00" dirty="0">
                <a:solidFill>
                  <a:schemeClr val="bg1"/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00" dirty="0">
                <a:solidFill>
                  <a:schemeClr val="bg1"/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00" dirty="0">
                <a:solidFill>
                  <a:schemeClr val="bg1"/>
                </a:solidFill>
              </a:rPr>
              <a:t> </a:t>
            </a:r>
            <a:endParaRPr lang="en-US" sz="100" dirty="0" smtClean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00" dirty="0">
                <a:solidFill>
                  <a:schemeClr val="bg1"/>
                </a:solidFill>
              </a:rPr>
              <a:t> </a:t>
            </a:r>
            <a:endParaRPr lang="en-US" sz="100" dirty="0" smtClean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00" dirty="0">
                <a:solidFill>
                  <a:schemeClr val="bg1"/>
                </a:solidFill>
              </a:rPr>
              <a:t> </a:t>
            </a:r>
            <a:endParaRPr lang="en-US" sz="100" dirty="0" smtClean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00" dirty="0">
                <a:solidFill>
                  <a:schemeClr val="bg1"/>
                </a:solidFill>
              </a:rPr>
              <a:t> </a:t>
            </a:r>
            <a:endParaRPr lang="en-US" sz="100" dirty="0" smtClean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Process </a:t>
            </a:r>
            <a:r>
              <a:rPr lang="en-US" sz="2000" dirty="0"/>
              <a:t>for Summer demand response study.</a:t>
            </a:r>
          </a:p>
          <a:p>
            <a:pPr lvl="1"/>
            <a:r>
              <a:rPr lang="en-US" sz="1600" dirty="0"/>
              <a:t>Continue work with stakeholders to get the best available information to the PUCT in a more timely manner as part of the Summer assessment.  Currently the timing of data limits the October analysis to an approximation based on the preceding </a:t>
            </a:r>
            <a:r>
              <a:rPr lang="en-US" sz="1600" dirty="0" smtClean="0"/>
              <a:t>year.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Non-Frequency </a:t>
            </a:r>
            <a:r>
              <a:rPr lang="en-US" sz="2000" dirty="0"/>
              <a:t>Responsive Capacity (NFRC) versus Physical Responsive Capability (PRC) reserves when Gen RRS is released.</a:t>
            </a:r>
          </a:p>
          <a:p>
            <a:pPr lvl="1"/>
            <a:r>
              <a:rPr lang="en-US" sz="1600" dirty="0"/>
              <a:t>Accessing capacity by system-value has had some challenges relative to the current market design.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92132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Words>348</Words>
  <Application>Microsoft Office PowerPoint</Application>
  <PresentationFormat>On-screen Show (4:3)</PresentationFormat>
  <Paragraphs>41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Summer 2019 Lessons Learned Discussion Topics</vt:lpstr>
      <vt:lpstr>Summer 2019 Lessons Learned Discussion Topics</vt:lpstr>
      <vt:lpstr>Summer 2019 Lessons Learned Discussion Topics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Hilliard, Marie</cp:lastModifiedBy>
  <cp:revision>33</cp:revision>
  <cp:lastPrinted>2016-01-21T20:53:15Z</cp:lastPrinted>
  <dcterms:created xsi:type="dcterms:W3CDTF">2016-01-21T15:20:31Z</dcterms:created>
  <dcterms:modified xsi:type="dcterms:W3CDTF">2019-11-05T22:49:02Z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