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570" r:id="rId2"/>
    <p:sldId id="573" r:id="rId3"/>
    <p:sldId id="569" r:id="rId4"/>
    <p:sldId id="571" r:id="rId5"/>
    <p:sldId id="572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51" autoAdjust="0"/>
    <p:restoredTop sz="93933" autoAdjust="0"/>
  </p:normalViewPr>
  <p:slideViewPr>
    <p:cSldViewPr snapToGrid="0">
      <p:cViewPr varScale="1">
        <p:scale>
          <a:sx n="63" d="100"/>
          <a:sy n="63" d="100"/>
        </p:scale>
        <p:origin x="80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8E9402-AAD0-4445-910F-FE3476FEC4C7}" type="datetimeFigureOut">
              <a:rPr lang="en-US" smtClean="0"/>
              <a:t>10/31/2019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A88ECD-E864-4CF7-A9F1-15832B74A87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55116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A88ECD-E864-4CF7-A9F1-15832B74A872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1878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Technical – is only moving code to production.   No impact to mass market accounts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2EE4DEB-747A-49EA-8766-8752335A866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52292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DA0331-D9DD-473C-8211-324F5F296CB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208C269-B559-41F5-A5B8-5AF8FC452B0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D4BDF5-1DAB-4769-962E-F519EF4653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643A9E-78F5-4F27-ACC5-FB5D9679FD37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43CDC5-E79A-4340-8D30-7F7DDA3307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5B3725-60DE-40D4-9D00-829CE72FC2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8256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18DF8C-CD73-4B28-A922-154456740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8334A65-A1D5-40E4-9234-2B77D24D03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065957-6C22-44D1-BE58-062BD354C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FA88B-7939-44D7-BA84-0F7A323312DC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8F21EF-9697-41B1-B566-4645871ABE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2C2268-19E3-4D57-89E0-20C537A5D9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0729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AB05825-9F22-4BA0-9DB9-FFA14A7641A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C8D29B9-59E6-4A45-8717-4FB93DC401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466CFF-FEF2-437B-A0B3-48B24D6F10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60F40-6F3E-48EC-9A73-21F580FDEE24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58595D-319B-40C7-BB5B-3284B3C97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03F9C8-DA00-42D3-A840-9F500B6BF1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967592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ivider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4BACA067-4BBB-45B7-B0AB-C082C9DCB0D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"/>
            <a:ext cx="12192000" cy="6857999"/>
          </a:xfrm>
          <a:prstGeom prst="rect">
            <a:avLst/>
          </a:prstGeom>
        </p:spPr>
      </p:pic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9629F6-44F8-4846-A950-A9CDCD95B4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D4E9A9-2513-406F-9ECE-1B36BCB06EC3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A46EC64-CE97-435C-A420-3DF58A52E7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07008" y="2120050"/>
            <a:ext cx="7559040" cy="1645920"/>
          </a:xfrm>
        </p:spPr>
        <p:txBody>
          <a:bodyPr anchor="t"/>
          <a:lstStyle>
            <a:lvl1pPr>
              <a:lnSpc>
                <a:spcPct val="87000"/>
              </a:lnSpc>
              <a:defRPr sz="4000" spc="0" baseline="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87BFC02C-1A02-4953-962A-09AEE360483B}"/>
              </a:ext>
            </a:extLst>
          </p:cNvPr>
          <p:cNvCxnSpPr>
            <a:cxnSpLocks/>
          </p:cNvCxnSpPr>
          <p:nvPr userDrawn="1"/>
        </p:nvCxnSpPr>
        <p:spPr>
          <a:xfrm>
            <a:off x="1337055" y="2096541"/>
            <a:ext cx="7315200" cy="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5" name="Picture 14">
            <a:extLst>
              <a:ext uri="{FF2B5EF4-FFF2-40B4-BE49-F238E27FC236}">
                <a16:creationId xmlns:a16="http://schemas.microsoft.com/office/drawing/2014/main" id="{54CA6D0A-E4D5-4A0F-B1C8-33DBDF313202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8147" y="1439654"/>
            <a:ext cx="2000499" cy="519848"/>
          </a:xfrm>
          <a:prstGeom prst="rect">
            <a:avLst/>
          </a:prstGeom>
        </p:spPr>
      </p:pic>
      <p:sp>
        <p:nvSpPr>
          <p:cNvPr id="17" name="Rectangle 16">
            <a:extLst>
              <a:ext uri="{FF2B5EF4-FFF2-40B4-BE49-F238E27FC236}">
                <a16:creationId xmlns:a16="http://schemas.microsoft.com/office/drawing/2014/main" id="{0D4A471C-2A00-4456-ABFD-5F0096047F5D}"/>
              </a:ext>
            </a:extLst>
          </p:cNvPr>
          <p:cNvSpPr/>
          <p:nvPr userDrawn="1"/>
        </p:nvSpPr>
        <p:spPr>
          <a:xfrm>
            <a:off x="8878932" y="6411228"/>
            <a:ext cx="2626039" cy="20774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750" spc="0" baseline="0" dirty="0">
                <a:solidFill>
                  <a:schemeClr val="tx1"/>
                </a:solidFill>
              </a:rPr>
              <a:t>PROPRIETARY AND CONFIDENTIAL INFORMATION  •</a:t>
            </a:r>
          </a:p>
        </p:txBody>
      </p:sp>
    </p:spTree>
    <p:extLst>
      <p:ext uri="{BB962C8B-B14F-4D97-AF65-F5344CB8AC3E}">
        <p14:creationId xmlns:p14="http://schemas.microsoft.com/office/powerpoint/2010/main" val="3932911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886835-E14E-48E0-843B-AC881EDA4F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B44190-9AB5-471F-9A4A-A6F87E82759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2627B9-2B07-4AF3-8E84-59DF69C9D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12FB3-A99E-4562-B29F-05824855B2F4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788B4D-DAA3-4F99-8EA6-A9919C2FF9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0CB12D-0AE2-4A1D-B4DE-ACFA9E07AD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7756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52C71-2624-40B2-A86A-BEA687C8FF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5B3CAD-8326-445B-9F0B-8162F39700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B310FC-AD5D-4201-88E8-DA1E8C139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361250-34A7-4AE6-B1CB-AA1C1741BDD5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6928BC-19D7-4B12-9E0D-F2CED3E3BC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35A94C-50B0-4E43-8F5D-F20E4B81C7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1650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1E7537-3D75-412E-B8EF-43EC00293A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97D163-7866-41EE-A22A-8587C98D41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BF72D18-D9B8-4597-9962-44853DEADE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6528938-A96A-44F0-AF50-3B5CD1A7F5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5D5EA-6AFD-4288-A288-D6AE23BACDC4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F9F646-84B0-47AB-BC4E-0AD761B504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50481D-D422-4C12-ADF2-08F725B971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65774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ED57BD-EE24-4917-9DD7-D047AE72F3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924A8E3-64E1-4863-A734-487652FF09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D09B4D-73B3-4ED5-87CE-27222A824E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C8DB50B-5755-429B-8D6A-2155A72F6F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C01ED4-92E6-4808-98FC-D36479C892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F924B56-8A97-4199-A2D5-F43ECC5BA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AFCAF-BA8E-4D1E-98AD-F252802501C5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99AD4AC-23F9-483B-97B3-F5EDF6C18F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4C75C6-8A94-403E-9EA4-DC35D85B1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39624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1C9134-924F-4A94-BCA4-D1ED590613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DA5CD35-0E9A-468A-8D3C-B6B7930D6B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E55F9F-BA9E-4342-A96F-923034B4ABE9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17820-16B8-486F-9DB3-9AA6BD4CE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265CCB0-5B06-48F0-9CCA-BCDC8689BA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774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C41DD08-CC9C-4F8F-A942-08E8E4CB51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5533D-597D-45C4-ACAB-071A30A79124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5FB200C-406A-4893-AE10-CBE5C2C249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50BEA1-7EFC-4D1E-BD72-837A6DBBCA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37823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55297D-000A-4EEE-8A6E-6F192029A7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682B2D-E5FC-4EEF-8477-A2076C206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F416D20-6318-419D-8BED-73380997D7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D8A143F-CE1B-43D2-AF17-B9069370C9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855B8B-7CE3-4E36-873C-2213E485720A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6E2144-A8AA-4DBB-A500-32C7D353E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8618C3-6E27-451B-B1B3-F4C3F9028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71359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3D8C2C-6378-4A1E-B481-844A3E26D1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1C1EA67-6BEC-4DFC-BE70-4CC490FAF2D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5F2D810-0976-4999-B317-8E64F20542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E2F0F8-02BE-4478-932D-2148781F79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50243-DB2A-4CA1-B19B-AA4D1A701BA8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9D0511-0616-4A77-93CB-28A077C886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DE3785F-6B38-49A6-91E1-BFA45BD928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591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B9EDE49-B307-430F-8F7F-4414381255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CC0AB6-3521-4281-9EBF-B19CD13E67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2421AF-2BE0-445C-B222-D82F3200159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5A7181-4920-4E54-A638-CE9874480256}" type="datetime1">
              <a:rPr lang="en-US" smtClean="0"/>
              <a:t>10/31/2019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4696D-A0E8-4987-8DA0-570E14C23C8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D94BDE-274E-4172-BCA8-DC8CA5197A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3892E2-3150-4654-B534-B4CD78C84D0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0279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mmjgwrites.wordpress.com/" TargetMode="External"/><Relationship Id="rId2" Type="http://schemas.openxmlformats.org/officeDocument/2006/relationships/image" Target="../media/image4.jp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78B7DC4-C3D6-4A7A-BB11-20F06DF87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C56FD59-C207-4CF3-95B2-2C2669222C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07007" y="2294218"/>
            <a:ext cx="9635164" cy="1997074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CNP’s CIS Conversion Project</a:t>
            </a:r>
            <a:br>
              <a:rPr lang="en-US" b="1" dirty="0"/>
            </a:br>
            <a:r>
              <a:rPr lang="en-US" b="1" dirty="0"/>
              <a:t>Technical Go-Live &amp; </a:t>
            </a:r>
            <a:br>
              <a:rPr lang="en-US" b="1" dirty="0"/>
            </a:br>
            <a:r>
              <a:rPr lang="en-US" b="1" dirty="0"/>
              <a:t>Future Release Schedules  </a:t>
            </a:r>
            <a:endParaRPr lang="en-US" b="1" i="1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7A2B8F6-360A-4914-9D06-65C91B73A8FC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1679601" y="3862754"/>
            <a:ext cx="8689975" cy="1997075"/>
          </a:xfrm>
        </p:spPr>
        <p:txBody>
          <a:bodyPr>
            <a:normAutofit lnSpcReduction="10000"/>
          </a:bodyPr>
          <a:lstStyle/>
          <a:p>
            <a:endParaRPr lang="en-US" dirty="0"/>
          </a:p>
          <a:p>
            <a:pPr marL="0" indent="0" algn="ctr">
              <a:buNone/>
            </a:pPr>
            <a:r>
              <a:rPr lang="en-US" b="1" dirty="0"/>
              <a:t>CNP CIS Conversion Update to RMS</a:t>
            </a:r>
          </a:p>
          <a:p>
            <a:pPr marL="0" indent="0" algn="ctr">
              <a:buNone/>
            </a:pPr>
            <a:r>
              <a:rPr lang="en-US" b="1" dirty="0"/>
              <a:t>November 5, 2019 </a:t>
            </a:r>
          </a:p>
          <a:p>
            <a:pPr marL="0" indent="0" algn="ctr">
              <a:buNone/>
            </a:pPr>
            <a:r>
              <a:rPr lang="en-US" b="1" dirty="0"/>
              <a:t>Kathy Scott </a:t>
            </a:r>
          </a:p>
        </p:txBody>
      </p:sp>
    </p:spTree>
    <p:extLst>
      <p:ext uri="{BB962C8B-B14F-4D97-AF65-F5344CB8AC3E}">
        <p14:creationId xmlns:p14="http://schemas.microsoft.com/office/powerpoint/2010/main" val="2479985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D204C0AA-09E9-40A6-B045-F3A33B5D5A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03764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en-US" sz="66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Priority, Goal and Commitment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B3217618-EA44-4AC8-A1A6-D63B8130E0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7300" y="1529327"/>
            <a:ext cx="10096499" cy="4705218"/>
          </a:xfrm>
        </p:spPr>
        <p:txBody>
          <a:bodyPr anchor="ctr">
            <a:noAutofit/>
          </a:bodyPr>
          <a:lstStyle/>
          <a:p>
            <a:pPr marL="0" indent="0" algn="ctr">
              <a:buNone/>
            </a:pPr>
            <a:r>
              <a:rPr lang="en-US" sz="4000" b="1" i="1" dirty="0"/>
              <a:t>Our </a:t>
            </a:r>
            <a:r>
              <a:rPr lang="en-US" sz="4000" b="1" i="1" dirty="0">
                <a:solidFill>
                  <a:srgbClr val="C00000"/>
                </a:solidFill>
              </a:rPr>
              <a:t>Priority and Goal throughout every Release continues to remain as </a:t>
            </a:r>
            <a:r>
              <a:rPr lang="en-US" sz="4000" b="1" i="1" u="sng" dirty="0">
                <a:solidFill>
                  <a:srgbClr val="C00000"/>
                </a:solidFill>
              </a:rPr>
              <a:t>seamless</a:t>
            </a:r>
            <a:r>
              <a:rPr lang="en-US" sz="4000" b="1" i="1" dirty="0"/>
              <a:t>                as possible to you and your business by </a:t>
            </a:r>
            <a:r>
              <a:rPr lang="en-US" sz="4000" b="1" i="1" dirty="0">
                <a:solidFill>
                  <a:srgbClr val="002060"/>
                </a:solidFill>
              </a:rPr>
              <a:t>minimizing Market facing impacts and as a result reducing Customer inconveniences, along with a commitment to keeping the Market informed.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D8B48944-5C73-49C1-A6E3-B36BF39501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520143"/>
            <a:ext cx="2743200" cy="365125"/>
          </a:xfrm>
        </p:spPr>
        <p:txBody>
          <a:bodyPr/>
          <a:lstStyle/>
          <a:p>
            <a:fld id="{D6D4E9A9-2513-406F-9ECE-1B36BCB06EC3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93844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2E81C4-E655-4315-AE6F-47BEF8110A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006694" y="5625086"/>
            <a:ext cx="420007" cy="273915"/>
          </a:xfrm>
        </p:spPr>
        <p:txBody>
          <a:bodyPr vert="horz" lIns="68598" tIns="34299" rIns="68598" bIns="34299" rtlCol="0" anchor="ctr">
            <a:normAutofit/>
          </a:bodyPr>
          <a:lstStyle/>
          <a:p>
            <a:pPr>
              <a:spcAft>
                <a:spcPts val="450"/>
              </a:spcAft>
            </a:pPr>
            <a:fld id="{3FAD191B-EC79-44DF-9A66-5B2CE6AC23F7}" type="slidenum">
              <a:rPr lang="en-US" sz="900">
                <a:solidFill>
                  <a:srgbClr val="898989"/>
                </a:solidFill>
              </a:rPr>
              <a:pPr>
                <a:spcAft>
                  <a:spcPts val="450"/>
                </a:spcAft>
              </a:pPr>
              <a:t>3</a:t>
            </a:fld>
            <a:endParaRPr lang="en-US" sz="900" dirty="0">
              <a:solidFill>
                <a:srgbClr val="898989"/>
              </a:solidFill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2187B26-6E9C-4BA4-AB32-319F6578FC4E}"/>
              </a:ext>
            </a:extLst>
          </p:cNvPr>
          <p:cNvSpPr/>
          <p:nvPr/>
        </p:nvSpPr>
        <p:spPr>
          <a:xfrm>
            <a:off x="892629" y="377505"/>
            <a:ext cx="9884228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ts val="800"/>
              </a:spcBef>
            </a:pPr>
            <a:r>
              <a:rPr lang="en-US" sz="3200" b="1" i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TECHNICAL GO-LIVE &amp; FUTURE PLANNED RELEASES  </a:t>
            </a:r>
          </a:p>
          <a:p>
            <a:endParaRPr lang="en-US" dirty="0"/>
          </a:p>
        </p:txBody>
      </p:sp>
      <p:pic>
        <p:nvPicPr>
          <p:cNvPr id="7" name="Content Placeholder 6">
            <a:extLst>
              <a:ext uri="{FF2B5EF4-FFF2-40B4-BE49-F238E27FC236}">
                <a16:creationId xmlns:a16="http://schemas.microsoft.com/office/drawing/2014/main" id="{5E32C15E-084C-46A7-A365-6D6C1FD026FD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1170149" y="908199"/>
            <a:ext cx="9606708" cy="5753382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EA776F93-CAD1-4F06-BCC0-9303EBC32930}"/>
              </a:ext>
            </a:extLst>
          </p:cNvPr>
          <p:cNvSpPr txBox="1"/>
          <p:nvPr/>
        </p:nvSpPr>
        <p:spPr>
          <a:xfrm>
            <a:off x="5974080" y="1002085"/>
            <a:ext cx="420425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rgbClr val="C00000"/>
                </a:solidFill>
              </a:rPr>
              <a:t>Successfully Completed!!!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CAA2BFF-08BF-4802-A98B-07C4FB057FE2}"/>
              </a:ext>
            </a:extLst>
          </p:cNvPr>
          <p:cNvSpPr txBox="1"/>
          <p:nvPr/>
        </p:nvSpPr>
        <p:spPr>
          <a:xfrm>
            <a:off x="5974080" y="1647750"/>
            <a:ext cx="41737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rgbClr val="C00000"/>
                </a:solidFill>
              </a:rPr>
              <a:t>Successfully Completed!!!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405AC78-2D7B-4260-81CD-285EE9EA9FC1}"/>
              </a:ext>
            </a:extLst>
          </p:cNvPr>
          <p:cNvSpPr txBox="1"/>
          <p:nvPr/>
        </p:nvSpPr>
        <p:spPr>
          <a:xfrm>
            <a:off x="5974080" y="2476450"/>
            <a:ext cx="43261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rgbClr val="C00000"/>
                </a:solidFill>
              </a:rPr>
              <a:t>Successfully Completed!!!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12B9CCE-1245-44FF-8031-FBAE218C88E0}"/>
              </a:ext>
            </a:extLst>
          </p:cNvPr>
          <p:cNvSpPr txBox="1"/>
          <p:nvPr/>
        </p:nvSpPr>
        <p:spPr>
          <a:xfrm>
            <a:off x="6096000" y="4904690"/>
            <a:ext cx="420425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solidFill>
                  <a:srgbClr val="C00000"/>
                </a:solidFill>
              </a:rPr>
              <a:t>****TENTATIVE****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337AE1A-6E30-406A-A251-8211FCE9B012}"/>
              </a:ext>
            </a:extLst>
          </p:cNvPr>
          <p:cNvSpPr txBox="1"/>
          <p:nvPr/>
        </p:nvSpPr>
        <p:spPr>
          <a:xfrm>
            <a:off x="6096000" y="5706856"/>
            <a:ext cx="41206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solidFill>
                  <a:srgbClr val="C00000"/>
                </a:solidFill>
              </a:rPr>
              <a:t>****TENTATIVE****</a:t>
            </a:r>
          </a:p>
        </p:txBody>
      </p:sp>
    </p:spTree>
    <p:extLst>
      <p:ext uri="{BB962C8B-B14F-4D97-AF65-F5344CB8AC3E}">
        <p14:creationId xmlns:p14="http://schemas.microsoft.com/office/powerpoint/2010/main" val="31729086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6" grpId="0"/>
      <p:bldP spid="8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5911E3A-C35B-4EF7-A355-B84E9A14AF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E21ADB3D-AD65-44B4-847D-5E90E90A5D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2" name="Freeform 5">
              <a:extLst>
                <a:ext uri="{FF2B5EF4-FFF2-40B4-BE49-F238E27FC236}">
                  <a16:creationId xmlns:a16="http://schemas.microsoft.com/office/drawing/2014/main" id="{CF580C70-814C-4845-B645-919BFFBD16B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6">
              <a:extLst>
                <a:ext uri="{FF2B5EF4-FFF2-40B4-BE49-F238E27FC236}">
                  <a16:creationId xmlns:a16="http://schemas.microsoft.com/office/drawing/2014/main" id="{34D7BF57-4CAA-45B2-9EF0-0AA1FCF70B1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7">
              <a:extLst>
                <a:ext uri="{FF2B5EF4-FFF2-40B4-BE49-F238E27FC236}">
                  <a16:creationId xmlns:a16="http://schemas.microsoft.com/office/drawing/2014/main" id="{7886F306-C03A-40C6-8FD5-DCE3D4595D6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8">
              <a:extLst>
                <a:ext uri="{FF2B5EF4-FFF2-40B4-BE49-F238E27FC236}">
                  <a16:creationId xmlns:a16="http://schemas.microsoft.com/office/drawing/2014/main" id="{2FDC9A36-C7C3-47D7-A64E-ED25C47EC70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9">
              <a:extLst>
                <a:ext uri="{FF2B5EF4-FFF2-40B4-BE49-F238E27FC236}">
                  <a16:creationId xmlns:a16="http://schemas.microsoft.com/office/drawing/2014/main" id="{BB19BC37-158A-43DC-9A9E-E45CC71954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0">
              <a:extLst>
                <a:ext uri="{FF2B5EF4-FFF2-40B4-BE49-F238E27FC236}">
                  <a16:creationId xmlns:a16="http://schemas.microsoft.com/office/drawing/2014/main" id="{077654CC-108F-48D5-B5E9-437F164F52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1">
              <a:extLst>
                <a:ext uri="{FF2B5EF4-FFF2-40B4-BE49-F238E27FC236}">
                  <a16:creationId xmlns:a16="http://schemas.microsoft.com/office/drawing/2014/main" id="{A3CF3A63-1C1E-4E85-A78A-FDC16431E3A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8740FC9A-72DD-4D9B-BA25-1CCED13524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7FBF5743-F2AE-4D0D-BCD1-01F7686D012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CED32316-D4F7-4795-BBE0-DEBB60E27CE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5">
              <a:extLst>
                <a:ext uri="{FF2B5EF4-FFF2-40B4-BE49-F238E27FC236}">
                  <a16:creationId xmlns:a16="http://schemas.microsoft.com/office/drawing/2014/main" id="{583B23C9-B9B7-4E93-9538-CBE316F83FD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6">
              <a:extLst>
                <a:ext uri="{FF2B5EF4-FFF2-40B4-BE49-F238E27FC236}">
                  <a16:creationId xmlns:a16="http://schemas.microsoft.com/office/drawing/2014/main" id="{5B144260-9F2C-4ADB-A37C-1CFB4B428B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7">
              <a:extLst>
                <a:ext uri="{FF2B5EF4-FFF2-40B4-BE49-F238E27FC236}">
                  <a16:creationId xmlns:a16="http://schemas.microsoft.com/office/drawing/2014/main" id="{53FF918D-79D3-4F55-A68C-0DD5880DABD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8">
              <a:extLst>
                <a:ext uri="{FF2B5EF4-FFF2-40B4-BE49-F238E27FC236}">
                  <a16:creationId xmlns:a16="http://schemas.microsoft.com/office/drawing/2014/main" id="{B9FC1440-933F-44FE-8D77-4827DD0F99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19">
              <a:extLst>
                <a:ext uri="{FF2B5EF4-FFF2-40B4-BE49-F238E27FC236}">
                  <a16:creationId xmlns:a16="http://schemas.microsoft.com/office/drawing/2014/main" id="{0F67F308-A67C-4D2E-B081-59BB31D8EC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0">
              <a:extLst>
                <a:ext uri="{FF2B5EF4-FFF2-40B4-BE49-F238E27FC236}">
                  <a16:creationId xmlns:a16="http://schemas.microsoft.com/office/drawing/2014/main" id="{80112F01-90EB-4AEC-A39C-5C6875FFB99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1">
              <a:extLst>
                <a:ext uri="{FF2B5EF4-FFF2-40B4-BE49-F238E27FC236}">
                  <a16:creationId xmlns:a16="http://schemas.microsoft.com/office/drawing/2014/main" id="{893F6B05-90EB-4C75-A0F0-C7247553BD8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2">
              <a:extLst>
                <a:ext uri="{FF2B5EF4-FFF2-40B4-BE49-F238E27FC236}">
                  <a16:creationId xmlns:a16="http://schemas.microsoft.com/office/drawing/2014/main" id="{227B563B-E0C0-4D81-966D-B5E2DBAAE8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3">
              <a:extLst>
                <a:ext uri="{FF2B5EF4-FFF2-40B4-BE49-F238E27FC236}">
                  <a16:creationId xmlns:a16="http://schemas.microsoft.com/office/drawing/2014/main" id="{130DF93D-D1FF-477A-BDCE-C8B01C3B476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4">
              <a:extLst>
                <a:ext uri="{FF2B5EF4-FFF2-40B4-BE49-F238E27FC236}">
                  <a16:creationId xmlns:a16="http://schemas.microsoft.com/office/drawing/2014/main" id="{44ED67A1-C6FE-4AC8-8473-11DAC03DCD3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2" name="Freeform 25">
              <a:extLst>
                <a:ext uri="{FF2B5EF4-FFF2-40B4-BE49-F238E27FC236}">
                  <a16:creationId xmlns:a16="http://schemas.microsoft.com/office/drawing/2014/main" id="{213A54F3-15FA-4C8F-8ABF-CE77E72196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F8A7F7F-DD1A-4F41-98AC-B9CE2A620C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CEF47228-EB7C-4EBA-BE01-DA6CB241028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Isosceles Triangle 22">
              <a:extLst>
                <a:ext uri="{FF2B5EF4-FFF2-40B4-BE49-F238E27FC236}">
                  <a16:creationId xmlns:a16="http://schemas.microsoft.com/office/drawing/2014/main" id="{3D2FD25A-EFFD-4F5C-9258-981F5907DE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DCF573BC-A06F-4036-A3A8-9D07DDE6225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>
            <a:extLst>
              <a:ext uri="{FF2B5EF4-FFF2-40B4-BE49-F238E27FC236}">
                <a16:creationId xmlns:a16="http://schemas.microsoft.com/office/drawing/2014/main" id="{C2AB38BC-7E6A-481E-8ACB-D361394002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4877" y="2293301"/>
            <a:ext cx="3451730" cy="2457604"/>
          </a:xfrm>
        </p:spPr>
        <p:txBody>
          <a:bodyPr>
            <a:normAutofit/>
          </a:bodyPr>
          <a:lstStyle/>
          <a:p>
            <a:pPr algn="ctr"/>
            <a:r>
              <a:rPr lang="en-US" sz="3200" b="1" i="1" dirty="0"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10,500</a:t>
            </a:r>
            <a:r>
              <a:rPr lang="en-US" sz="3200" b="1" i="1" dirty="0">
                <a:solidFill>
                  <a:schemeClr val="accent4">
                    <a:lumMod val="60000"/>
                    <a:lumOff val="40000"/>
                  </a:schemeClr>
                </a:solidFill>
              </a:rPr>
              <a:t> </a:t>
            </a:r>
            <a:br>
              <a:rPr lang="en-US" sz="3200" b="1" i="1" dirty="0">
                <a:solidFill>
                  <a:srgbClr val="FFFFFF"/>
                </a:solidFill>
              </a:rPr>
            </a:br>
            <a:r>
              <a:rPr lang="en-US" sz="1800" b="1" i="1" dirty="0">
                <a:solidFill>
                  <a:srgbClr val="FFFFFF"/>
                </a:solidFill>
              </a:rPr>
              <a:t>(Release 1 - 10/14/19)  </a:t>
            </a:r>
            <a:br>
              <a:rPr lang="en-US" sz="1800" b="1" i="1" dirty="0">
                <a:solidFill>
                  <a:srgbClr val="FFFFFF"/>
                </a:solidFill>
              </a:rPr>
            </a:br>
            <a:r>
              <a:rPr lang="en-US" sz="2800" b="1" i="1" dirty="0">
                <a:solidFill>
                  <a:srgbClr val="FFFFFF"/>
                </a:solidFill>
              </a:rPr>
              <a:t>&amp;</a:t>
            </a:r>
            <a:br>
              <a:rPr lang="en-US" sz="3200" b="1" i="1" dirty="0">
                <a:solidFill>
                  <a:srgbClr val="FFFFFF"/>
                </a:solidFill>
              </a:rPr>
            </a:br>
            <a:r>
              <a:rPr lang="en-US" sz="3200" b="1" i="1" dirty="0"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123,733</a:t>
            </a:r>
            <a:r>
              <a:rPr lang="en-US" sz="3200" b="1" i="1" dirty="0">
                <a:solidFill>
                  <a:schemeClr val="accent4">
                    <a:lumMod val="60000"/>
                    <a:lumOff val="40000"/>
                  </a:schemeClr>
                </a:solidFill>
              </a:rPr>
              <a:t> </a:t>
            </a:r>
            <a:br>
              <a:rPr lang="en-US" sz="3200" b="1" i="1" dirty="0">
                <a:solidFill>
                  <a:srgbClr val="FFFFFF"/>
                </a:solidFill>
              </a:rPr>
            </a:br>
            <a:r>
              <a:rPr lang="en-US" sz="1800" b="1" i="1" dirty="0">
                <a:solidFill>
                  <a:srgbClr val="FFFFFF"/>
                </a:solidFill>
              </a:rPr>
              <a:t>(Release 2  - 10/28/19)</a:t>
            </a:r>
            <a:br>
              <a:rPr lang="en-US" sz="1800" b="1" i="1" dirty="0">
                <a:solidFill>
                  <a:srgbClr val="FFFFFF"/>
                </a:solidFill>
              </a:rPr>
            </a:br>
            <a:r>
              <a:rPr lang="en-US" sz="2400" b="1" i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ESI ID Population are: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7DEB145-0687-412B-85D4-F2D2C76A6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fld id="{C23892E2-3150-4654-B534-B4CD78C84D09}" type="slidenum">
              <a:rPr lang="en-US">
                <a:solidFill>
                  <a:schemeClr val="tx1">
                    <a:lumMod val="50000"/>
                    <a:lumOff val="50000"/>
                  </a:schemeClr>
                </a:solidFill>
              </a:rPr>
              <a:pPr>
                <a:spcAft>
                  <a:spcPts val="600"/>
                </a:spcAft>
              </a:pPr>
              <a:t>4</a:t>
            </a:fld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BD3647-6400-4D98-9994-18A34A3D77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20640" y="182476"/>
            <a:ext cx="6136324" cy="6577013"/>
          </a:xfrm>
        </p:spPr>
        <p:txBody>
          <a:bodyPr anchor="ctr">
            <a:normAutofit/>
          </a:bodyPr>
          <a:lstStyle/>
          <a:p>
            <a:r>
              <a:rPr lang="en-US" sz="1800" dirty="0"/>
              <a:t>Concentrated into one specific CNP Service Center Area,</a:t>
            </a:r>
          </a:p>
          <a:p>
            <a:r>
              <a:rPr lang="en-US" sz="1800" dirty="0"/>
              <a:t>Various Rate types that would allow use of the new Rate Code/Descriptions as part of our daily Market activities, </a:t>
            </a:r>
          </a:p>
          <a:p>
            <a:r>
              <a:rPr lang="en-US" sz="1800" dirty="0"/>
              <a:t>With different Reps Of Record, </a:t>
            </a:r>
          </a:p>
          <a:p>
            <a:r>
              <a:rPr lang="en-US" sz="1800" dirty="0"/>
              <a:t>Apartments and New Construction premises to potentially quickly experience MVI/MVO/Switch Market activities</a:t>
            </a:r>
          </a:p>
          <a:p>
            <a:pPr lvl="1"/>
            <a:r>
              <a:rPr lang="en-US" sz="1800" dirty="0"/>
              <a:t>Apartments with Continuous Service Agreement (CSA),</a:t>
            </a:r>
          </a:p>
          <a:p>
            <a:r>
              <a:rPr lang="en-US" sz="1800" dirty="0"/>
              <a:t> Metered with special selection criteria such as:</a:t>
            </a:r>
          </a:p>
          <a:p>
            <a:pPr lvl="1"/>
            <a:r>
              <a:rPr lang="en-US" sz="1800" dirty="0"/>
              <a:t>Critical Care   </a:t>
            </a:r>
          </a:p>
          <a:p>
            <a:pPr lvl="1"/>
            <a:r>
              <a:rPr lang="en-US" sz="1800" dirty="0"/>
              <a:t>Non-Standard Meter Premise </a:t>
            </a:r>
          </a:p>
          <a:p>
            <a:pPr lvl="1"/>
            <a:r>
              <a:rPr lang="en-US" sz="1800" dirty="0"/>
              <a:t>Temporary Service (T-SAW) and </a:t>
            </a:r>
          </a:p>
          <a:p>
            <a:pPr lvl="1"/>
            <a:r>
              <a:rPr lang="en-US" sz="1800" dirty="0"/>
              <a:t>High likelihood of Disconnect (DNP) and Reconnect for Non-Payment (RNP) activities,</a:t>
            </a:r>
          </a:p>
          <a:p>
            <a:r>
              <a:rPr lang="en-US" sz="1800" dirty="0"/>
              <a:t>Premises where meter removed and ESI ID(s) continues to be active at CNP and energized at ERCOT requiring an 814_20 Meter Exchange (MX) with “NONE” as the meter number and;</a:t>
            </a:r>
          </a:p>
          <a:p>
            <a:r>
              <a:rPr lang="en-US" sz="1800" dirty="0"/>
              <a:t>820_Remittance Advice Payment(s) due date are within the next 10-Business Days.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065D438-C3D2-4C06-B67B-E18AFF9CE72A}"/>
              </a:ext>
            </a:extLst>
          </p:cNvPr>
          <p:cNvSpPr txBox="1"/>
          <p:nvPr/>
        </p:nvSpPr>
        <p:spPr>
          <a:xfrm>
            <a:off x="1001713" y="1687990"/>
            <a:ext cx="3244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i="1" dirty="0">
                <a:solidFill>
                  <a:schemeClr val="bg1"/>
                </a:solidFill>
              </a:rPr>
              <a:t>CenterPoint Energy’s </a:t>
            </a:r>
          </a:p>
        </p:txBody>
      </p:sp>
    </p:spTree>
    <p:extLst>
      <p:ext uri="{BB962C8B-B14F-4D97-AF65-F5344CB8AC3E}">
        <p14:creationId xmlns:p14="http://schemas.microsoft.com/office/powerpoint/2010/main" val="13565685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>
            <a:extLst>
              <a:ext uri="{FF2B5EF4-FFF2-40B4-BE49-F238E27FC236}">
                <a16:creationId xmlns:a16="http://schemas.microsoft.com/office/drawing/2014/main" id="{C786141A-DA9E-4CEE-A293-5EB6F0BD51CD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837473B0-CC2E-450A-ABE3-18F120FF3D39}">
                <a1611:picAttrSrcUrl xmlns:a1611="http://schemas.microsoft.com/office/drawing/2016/11/main" r:id="rId3"/>
              </a:ext>
            </a:extLst>
          </a:blip>
          <a:srcRect t="9910" b="19777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12" name="Freeform 5">
            <a:extLst>
              <a:ext uri="{FF2B5EF4-FFF2-40B4-BE49-F238E27FC236}">
                <a16:creationId xmlns:a16="http://schemas.microsoft.com/office/drawing/2014/main" id="{87CC2527-562A-4F69-B487-4371E5B243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grayWhite">
          <a:xfrm>
            <a:off x="7488621" y="2277613"/>
            <a:ext cx="4703379" cy="4580387"/>
          </a:xfrm>
          <a:custGeom>
            <a:avLst/>
            <a:gdLst>
              <a:gd name="T0" fmla="*/ 1333 w 1333"/>
              <a:gd name="T1" fmla="*/ 1031 h 1298"/>
              <a:gd name="T2" fmla="*/ 1333 w 1333"/>
              <a:gd name="T3" fmla="*/ 380 h 1298"/>
              <a:gd name="T4" fmla="*/ 706 w 1333"/>
              <a:gd name="T5" fmla="*/ 0 h 1298"/>
              <a:gd name="T6" fmla="*/ 0 w 1333"/>
              <a:gd name="T7" fmla="*/ 706 h 1298"/>
              <a:gd name="T8" fmla="*/ 323 w 1333"/>
              <a:gd name="T9" fmla="*/ 1298 h 1298"/>
              <a:gd name="T10" fmla="*/ 1090 w 1333"/>
              <a:gd name="T11" fmla="*/ 1298 h 1298"/>
              <a:gd name="T12" fmla="*/ 1333 w 1333"/>
              <a:gd name="T13" fmla="*/ 1031 h 12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3" h="1298">
                <a:moveTo>
                  <a:pt x="1333" y="1031"/>
                </a:moveTo>
                <a:cubicBezTo>
                  <a:pt x="1333" y="380"/>
                  <a:pt x="1333" y="380"/>
                  <a:pt x="1333" y="380"/>
                </a:cubicBezTo>
                <a:cubicBezTo>
                  <a:pt x="1215" y="154"/>
                  <a:pt x="979" y="0"/>
                  <a:pt x="706" y="0"/>
                </a:cubicBezTo>
                <a:cubicBezTo>
                  <a:pt x="317" y="0"/>
                  <a:pt x="0" y="316"/>
                  <a:pt x="0" y="706"/>
                </a:cubicBezTo>
                <a:cubicBezTo>
                  <a:pt x="0" y="954"/>
                  <a:pt x="129" y="1172"/>
                  <a:pt x="323" y="1298"/>
                </a:cubicBezTo>
                <a:cubicBezTo>
                  <a:pt x="1090" y="1298"/>
                  <a:pt x="1090" y="1298"/>
                  <a:pt x="1090" y="1298"/>
                </a:cubicBezTo>
                <a:cubicBezTo>
                  <a:pt x="1193" y="1232"/>
                  <a:pt x="1276" y="1140"/>
                  <a:pt x="1333" y="1031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 w="50800" cap="sq" cmpd="dbl">
            <a:noFill/>
            <a:miter lim="800000"/>
          </a:ln>
          <a:effectLst/>
        </p:spPr>
        <p:txBody>
          <a:bodyPr vert="horz" lIns="91440" tIns="45720" rIns="91440" bIns="45720" rtlCol="0" anchor="t">
            <a:normAutofit/>
          </a:bodyPr>
          <a:lstStyle/>
          <a:p>
            <a:pPr algn="ctr">
              <a:spcAft>
                <a:spcPts val="1000"/>
              </a:spcAft>
              <a:buClr>
                <a:schemeClr val="tx1"/>
              </a:buClr>
              <a:buSzPct val="100000"/>
              <a:buFont typeface="Arial"/>
              <a:buNone/>
            </a:pPr>
            <a:endParaRPr lang="en-US" sz="1600" cap="all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C56FD59-C207-4CF3-95B2-2C2669222C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22021" y="3231931"/>
            <a:ext cx="3852041" cy="1834056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>
              <a:lnSpc>
                <a:spcPct val="90000"/>
              </a:lnSpc>
            </a:pPr>
            <a:r>
              <a:rPr lang="en-US" b="1" i="1" dirty="0">
                <a:solidFill>
                  <a:schemeClr val="tx1"/>
                </a:solidFill>
              </a:rPr>
              <a:t>Questions &amp; Answers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7A2B8F6-360A-4914-9D06-65C91B73A8FC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7782910" y="5242675"/>
            <a:ext cx="4330262" cy="683284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 algn="ctr">
              <a:buNone/>
            </a:pPr>
            <a:endParaRPr lang="en-US" sz="1600" dirty="0"/>
          </a:p>
          <a:p>
            <a:pPr marL="0" indent="0" algn="ctr">
              <a:buNone/>
            </a:pPr>
            <a:r>
              <a:rPr lang="en-US" sz="1600" b="1" dirty="0"/>
              <a:t>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78B7DC4-C3D6-4A7A-BB11-20F06DF87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765161" y="2640943"/>
            <a:ext cx="365760" cy="365125"/>
          </a:xfrm>
          <a:prstGeom prst="ellipse">
            <a:avLst/>
          </a:prstGeom>
          <a:solidFill>
            <a:schemeClr val="bg1">
              <a:alpha val="3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lnSpc>
                <a:spcPct val="90000"/>
              </a:lnSpc>
              <a:spcAft>
                <a:spcPts val="600"/>
              </a:spcAft>
              <a:defRPr/>
            </a:pPr>
            <a:fld id="{D57F1E4F-1CFF-5643-939E-217C01CDF565}" type="slidenum">
              <a:rPr lang="en-US">
                <a:solidFill>
                  <a:schemeClr val="tx1"/>
                </a:solidFill>
                <a:latin typeface="Calibri" panose="020F0502020204030204"/>
              </a:rPr>
              <a:pPr algn="ctr">
                <a:lnSpc>
                  <a:spcPct val="90000"/>
                </a:lnSpc>
                <a:spcAft>
                  <a:spcPts val="600"/>
                </a:spcAft>
                <a:defRPr/>
              </a:pPr>
              <a:t>5</a:t>
            </a:fld>
            <a:endParaRPr lang="en-US" dirty="0">
              <a:solidFill>
                <a:schemeClr val="tx1"/>
              </a:solidFill>
              <a:latin typeface="Calibri" panose="020F0502020204030204"/>
            </a:endParaRP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BCDAEC91-5BCE-4B55-9CC0-43EF94CB73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9480331" y="5123793"/>
            <a:ext cx="935420" cy="0"/>
          </a:xfrm>
          <a:prstGeom prst="line">
            <a:avLst/>
          </a:prstGeom>
          <a:ln w="25400" cap="sq">
            <a:solidFill>
              <a:schemeClr val="tx1">
                <a:lumMod val="85000"/>
                <a:lumOff val="15000"/>
              </a:schemeClr>
            </a:solidFill>
            <a:bevel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0372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376</TotalTime>
  <Words>265</Words>
  <Application>Microsoft Office PowerPoint</Application>
  <PresentationFormat>Widescreen</PresentationFormat>
  <Paragraphs>38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CNP’s CIS Conversion Project Technical Go-Live &amp;  Future Release Schedules  </vt:lpstr>
      <vt:lpstr>Priority, Goal and Commitment</vt:lpstr>
      <vt:lpstr>PowerPoint Presentation</vt:lpstr>
      <vt:lpstr>10,500  (Release 1 - 10/14/19)   &amp; 123,733  (Release 2  - 10/28/19) ESI ID Population are: </vt:lpstr>
      <vt:lpstr>Questions &amp; Answers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CNP’s CIS Conversion Project Planned Technical Go-Live &amp;  Release Schedules</dc:title>
  <dc:creator>Scott, Kathy D.</dc:creator>
  <cp:lastModifiedBy>Scott, Kathy D.</cp:lastModifiedBy>
  <cp:revision>67</cp:revision>
  <dcterms:created xsi:type="dcterms:W3CDTF">2019-09-06T02:34:01Z</dcterms:created>
  <dcterms:modified xsi:type="dcterms:W3CDTF">2019-10-31T21:17:38Z</dcterms:modified>
</cp:coreProperties>
</file>

<file path=docProps/thumbnail.jpeg>
</file>