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14"/>
  </p:notesMasterIdLst>
  <p:handoutMasterIdLst>
    <p:handoutMasterId r:id="rId15"/>
  </p:handoutMasterIdLst>
  <p:sldIdLst>
    <p:sldId id="338" r:id="rId6"/>
    <p:sldId id="355" r:id="rId7"/>
    <p:sldId id="390" r:id="rId8"/>
    <p:sldId id="389" r:id="rId9"/>
    <p:sldId id="375" r:id="rId10"/>
    <p:sldId id="394" r:id="rId11"/>
    <p:sldId id="395" r:id="rId12"/>
    <p:sldId id="391" r:id="rId13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F593A528-4035-4DD7-A2AF-E3CE06A5894C}">
          <p14:sldIdLst>
            <p14:sldId id="338"/>
            <p14:sldId id="355"/>
            <p14:sldId id="390"/>
            <p14:sldId id="389"/>
            <p14:sldId id="375"/>
            <p14:sldId id="394"/>
            <p14:sldId id="395"/>
            <p14:sldId id="39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uane, Mark" initials="RM" lastIdx="1" clrIdx="0">
    <p:extLst>
      <p:ext uri="{19B8F6BF-5375-455C-9EA6-DF929625EA0E}">
        <p15:presenceInfo xmlns:p15="http://schemas.microsoft.com/office/powerpoint/2012/main" userId="S-1-5-21-639947351-343809578-3807592339-2807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920" autoAdjust="0"/>
    <p:restoredTop sz="96897" autoAdjust="0"/>
  </p:normalViewPr>
  <p:slideViewPr>
    <p:cSldViewPr showGuides="1">
      <p:cViewPr varScale="1">
        <p:scale>
          <a:sx n="132" d="100"/>
          <a:sy n="132" d="100"/>
        </p:scale>
        <p:origin x="1284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3" d="100"/>
          <a:sy n="83" d="100"/>
        </p:scale>
        <p:origin x="18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commentAuthors" Target="commentAuthors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5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11/4/2019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11/4/2019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dt="0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14" name="Slide Number Placeholder 5"/>
          <p:cNvSpPr txBox="1">
            <a:spLocks/>
          </p:cNvSpPr>
          <p:nvPr userDrawn="1"/>
        </p:nvSpPr>
        <p:spPr>
          <a:xfrm>
            <a:off x="8477789" y="6561136"/>
            <a:ext cx="666211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z="1000" smtClean="0">
                <a:solidFill>
                  <a:schemeClr val="bg1">
                    <a:lumMod val="50000"/>
                  </a:schemeClr>
                </a:solidFill>
              </a:rPr>
              <a:pPr/>
              <a:t>‹#›</a:t>
            </a:fld>
            <a:endParaRPr lang="en-US" sz="10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429000" y="2209800"/>
            <a:ext cx="5486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Retail Projects Update</a:t>
            </a:r>
          </a:p>
          <a:p>
            <a:r>
              <a:rPr lang="en-US" sz="2400" b="1" dirty="0" smtClean="0"/>
              <a:t> </a:t>
            </a:r>
          </a:p>
          <a:p>
            <a:r>
              <a:rPr lang="en-US" sz="2400" b="1" i="1" dirty="0" smtClean="0">
                <a:solidFill>
                  <a:schemeClr val="accent1"/>
                </a:solidFill>
              </a:rPr>
              <a:t>Retail Market Subcommittee (RMS)</a:t>
            </a:r>
            <a:endParaRPr lang="en-US" dirty="0" smtClean="0"/>
          </a:p>
          <a:p>
            <a:r>
              <a:rPr lang="en-US" dirty="0"/>
              <a:t> </a:t>
            </a:r>
            <a:endParaRPr lang="en-US" dirty="0" smtClean="0"/>
          </a:p>
          <a:p>
            <a:r>
              <a:rPr lang="en-US" dirty="0" smtClean="0"/>
              <a:t>Nov 05, 2019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676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r>
              <a:rPr lang="en-US" sz="2000" dirty="0" smtClean="0"/>
              <a:t>ERCOT </a:t>
            </a:r>
            <a:r>
              <a:rPr lang="en-US" sz="2000" dirty="0"/>
              <a:t>Retail Portfolio Refresh</a:t>
            </a:r>
            <a:endParaRPr lang="en-US" sz="2000" dirty="0" smtClean="0"/>
          </a:p>
          <a:p>
            <a:pPr lvl="1"/>
            <a:r>
              <a:rPr lang="en-US" sz="1600" dirty="0" smtClean="0"/>
              <a:t>PR288-01 EDI Map and Translator Replacement</a:t>
            </a:r>
          </a:p>
          <a:p>
            <a:pPr lvl="1"/>
            <a:r>
              <a:rPr lang="en-US" sz="1600" dirty="0" smtClean="0"/>
              <a:t>PR288-02 NAESB Application Tech Refresh</a:t>
            </a:r>
            <a:endParaRPr lang="en-US" sz="1600" dirty="0" smtClean="0"/>
          </a:p>
          <a:p>
            <a:pPr lvl="1"/>
            <a:r>
              <a:rPr lang="en-US" sz="1600" dirty="0" smtClean="0"/>
              <a:t>Anticipated 2020 Impacts to the Retail Market</a:t>
            </a:r>
          </a:p>
          <a:p>
            <a:r>
              <a:rPr lang="en-US" sz="2000" dirty="0" smtClean="0"/>
              <a:t>Questions/Discussion</a:t>
            </a:r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2798634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43200"/>
            <a:ext cx="8458200" cy="1143000"/>
          </a:xfrm>
        </p:spPr>
        <p:txBody>
          <a:bodyPr/>
          <a:lstStyle/>
          <a:p>
            <a:pPr algn="ctr"/>
            <a:r>
              <a:rPr lang="pt-BR" dirty="0"/>
              <a:t>Retail Portfolio Refresh (RPR) Program Control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PR288-00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180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Retail Portfolio </a:t>
            </a:r>
            <a:r>
              <a:rPr lang="en-US" sz="2400" dirty="0" smtClean="0"/>
              <a:t>Refresh: Overview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1752600"/>
          </a:xfrm>
        </p:spPr>
        <p:txBody>
          <a:bodyPr/>
          <a:lstStyle/>
          <a:p>
            <a:r>
              <a:rPr lang="en-US" sz="1800" dirty="0"/>
              <a:t>ERCOT established a</a:t>
            </a:r>
            <a:r>
              <a:rPr lang="en-US" sz="1800" dirty="0" smtClean="0"/>
              <a:t> </a:t>
            </a:r>
            <a:r>
              <a:rPr lang="en-US" sz="1800" dirty="0"/>
              <a:t>Retail Portfolio Refresh Program to provide planning, coordination, and governance </a:t>
            </a:r>
            <a:r>
              <a:rPr lang="en-US" sz="1800" dirty="0" smtClean="0"/>
              <a:t>across </a:t>
            </a:r>
            <a:r>
              <a:rPr lang="en-US" sz="1800" dirty="0"/>
              <a:t>upgrade </a:t>
            </a:r>
            <a:r>
              <a:rPr lang="en-US" sz="1800" dirty="0" smtClean="0"/>
              <a:t>projects.</a:t>
            </a:r>
          </a:p>
          <a:p>
            <a:r>
              <a:rPr lang="en-US" sz="1800" dirty="0" smtClean="0"/>
              <a:t>ERCOT will return to RMS, periodically, with more information related to:</a:t>
            </a:r>
          </a:p>
          <a:p>
            <a:pPr lvl="1"/>
            <a:r>
              <a:rPr lang="en-US" sz="1400" dirty="0" smtClean="0"/>
              <a:t>Sequencing of efforts</a:t>
            </a:r>
          </a:p>
          <a:p>
            <a:pPr lvl="1"/>
            <a:r>
              <a:rPr lang="en-US" sz="1400" dirty="0" smtClean="0"/>
              <a:t>Communication strategy</a:t>
            </a:r>
          </a:p>
          <a:p>
            <a:pPr lvl="1"/>
            <a:r>
              <a:rPr lang="en-US" sz="1400" dirty="0" smtClean="0"/>
              <a:t>High level timeline</a:t>
            </a:r>
          </a:p>
          <a:p>
            <a:pPr marL="0" indent="0">
              <a:buNone/>
            </a:pP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  <p:sp>
        <p:nvSpPr>
          <p:cNvPr id="4" name="TextBox 3"/>
          <p:cNvSpPr txBox="1"/>
          <p:nvPr/>
        </p:nvSpPr>
        <p:spPr>
          <a:xfrm>
            <a:off x="457200" y="2971800"/>
            <a:ext cx="3962400" cy="14773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Systems</a:t>
            </a:r>
            <a:r>
              <a:rPr lang="en-US" dirty="0" smtClean="0"/>
              <a:t>:</a:t>
            </a:r>
          </a:p>
          <a:p>
            <a:r>
              <a:rPr lang="en-US" sz="1200" dirty="0" smtClean="0"/>
              <a:t>PR173-02 </a:t>
            </a:r>
            <a:r>
              <a:rPr lang="en-US" sz="1200" dirty="0" err="1" smtClean="0"/>
              <a:t>FlighTrak</a:t>
            </a:r>
            <a:r>
              <a:rPr lang="en-US" sz="1200" dirty="0" smtClean="0"/>
              <a:t> (completed)</a:t>
            </a:r>
          </a:p>
          <a:p>
            <a:r>
              <a:rPr lang="en-US" sz="1200" dirty="0" smtClean="0"/>
              <a:t>PR288-01 EDI </a:t>
            </a:r>
            <a:r>
              <a:rPr lang="en-US" sz="1200" dirty="0"/>
              <a:t>Mapping and Translator Replacement </a:t>
            </a:r>
            <a:r>
              <a:rPr lang="en-US" sz="1200" dirty="0" smtClean="0"/>
              <a:t>(In progress)</a:t>
            </a:r>
          </a:p>
          <a:p>
            <a:r>
              <a:rPr lang="en-US" sz="1200" dirty="0" smtClean="0"/>
              <a:t>PR288-02 NAESB (</a:t>
            </a:r>
            <a:r>
              <a:rPr lang="en-US" sz="1200" dirty="0"/>
              <a:t>I</a:t>
            </a:r>
            <a:r>
              <a:rPr lang="en-US" sz="1200" dirty="0" smtClean="0"/>
              <a:t>n Progress)</a:t>
            </a:r>
          </a:p>
          <a:p>
            <a:r>
              <a:rPr lang="en-US" sz="1200" dirty="0" smtClean="0"/>
              <a:t>PR288-03 </a:t>
            </a:r>
            <a:r>
              <a:rPr lang="en-US" sz="1200" dirty="0" smtClean="0"/>
              <a:t>ERCOT’s </a:t>
            </a:r>
            <a:r>
              <a:rPr lang="en-US" sz="1200" dirty="0"/>
              <a:t>Registration System </a:t>
            </a:r>
            <a:r>
              <a:rPr lang="en-US" sz="1200" dirty="0" smtClean="0"/>
              <a:t>(Initiated)</a:t>
            </a:r>
          </a:p>
          <a:p>
            <a:r>
              <a:rPr lang="en-US" sz="1200" dirty="0" err="1" smtClean="0"/>
              <a:t>PRxxx</a:t>
            </a:r>
            <a:r>
              <a:rPr lang="en-US" sz="1200" dirty="0" smtClean="0"/>
              <a:t>-xx </a:t>
            </a:r>
            <a:r>
              <a:rPr lang="en-US" sz="1200" dirty="0" err="1" smtClean="0"/>
              <a:t>MarkeTrak</a:t>
            </a:r>
            <a:r>
              <a:rPr lang="en-US" sz="1200" dirty="0" smtClean="0"/>
              <a:t> </a:t>
            </a:r>
            <a:r>
              <a:rPr lang="en-US" sz="1200" dirty="0"/>
              <a:t>Oracle Upgrade (not started</a:t>
            </a:r>
            <a:r>
              <a:rPr lang="en-US" sz="1200" dirty="0" smtClean="0"/>
              <a:t>)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4572000" y="2971800"/>
            <a:ext cx="4267200" cy="14773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u="sng" dirty="0" smtClean="0"/>
              <a:t>Objectives</a:t>
            </a:r>
            <a:r>
              <a:rPr lang="en-US" dirty="0" smtClean="0"/>
              <a:t>:</a:t>
            </a:r>
          </a:p>
          <a:p>
            <a:r>
              <a:rPr lang="en-US" sz="1200" dirty="0" smtClean="0"/>
              <a:t>Upgrade </a:t>
            </a:r>
            <a:r>
              <a:rPr lang="en-US" sz="1200" dirty="0"/>
              <a:t>technology to </a:t>
            </a:r>
            <a:r>
              <a:rPr lang="en-US" sz="1200" b="1" dirty="0"/>
              <a:t>CURRENT</a:t>
            </a:r>
            <a:r>
              <a:rPr lang="en-US" sz="1200" dirty="0"/>
              <a:t> support </a:t>
            </a:r>
            <a:r>
              <a:rPr lang="en-US" sz="1200" dirty="0" smtClean="0"/>
              <a:t>levels</a:t>
            </a:r>
          </a:p>
          <a:p>
            <a:r>
              <a:rPr lang="en-US" sz="1200" dirty="0" smtClean="0"/>
              <a:t>Provide </a:t>
            </a:r>
            <a:r>
              <a:rPr lang="en-US" sz="1200" dirty="0"/>
              <a:t>improved </a:t>
            </a:r>
            <a:r>
              <a:rPr lang="en-US" sz="1200" b="1" dirty="0"/>
              <a:t>MONITORING</a:t>
            </a:r>
            <a:r>
              <a:rPr lang="en-US" sz="1200" dirty="0"/>
              <a:t> and </a:t>
            </a:r>
            <a:r>
              <a:rPr lang="en-US" sz="1200" b="1" dirty="0" smtClean="0"/>
              <a:t>ALERTS</a:t>
            </a:r>
          </a:p>
          <a:p>
            <a:r>
              <a:rPr lang="en-US" sz="1200" dirty="0" smtClean="0"/>
              <a:t>Improve </a:t>
            </a:r>
            <a:r>
              <a:rPr lang="en-US" sz="1200" b="1" dirty="0"/>
              <a:t>UPTIME</a:t>
            </a:r>
            <a:r>
              <a:rPr lang="en-US" sz="1200" dirty="0"/>
              <a:t> by reducing Mean Time to Repair (</a:t>
            </a:r>
            <a:r>
              <a:rPr lang="en-US" sz="1200" dirty="0" smtClean="0"/>
              <a:t>MTTR)</a:t>
            </a:r>
          </a:p>
          <a:p>
            <a:r>
              <a:rPr lang="en-US" sz="1200" dirty="0" smtClean="0"/>
              <a:t>Ensure </a:t>
            </a:r>
            <a:r>
              <a:rPr lang="en-US" sz="1200" b="1" dirty="0"/>
              <a:t>RELIABILITY </a:t>
            </a:r>
            <a:r>
              <a:rPr lang="en-US" sz="1200" dirty="0"/>
              <a:t>and support future </a:t>
            </a:r>
            <a:r>
              <a:rPr lang="en-US" sz="1200" b="1" dirty="0" smtClean="0"/>
              <a:t>GROWTH</a:t>
            </a:r>
          </a:p>
          <a:p>
            <a:r>
              <a:rPr lang="en-US" sz="1200" dirty="0" smtClean="0"/>
              <a:t>Reduce </a:t>
            </a:r>
            <a:r>
              <a:rPr lang="en-US" sz="1200" dirty="0"/>
              <a:t>operating and maintenance </a:t>
            </a:r>
            <a:r>
              <a:rPr lang="en-US" sz="1200" b="1" dirty="0" smtClean="0"/>
              <a:t>COST</a:t>
            </a:r>
          </a:p>
          <a:p>
            <a:r>
              <a:rPr lang="en-US" sz="1200" dirty="0" smtClean="0"/>
              <a:t>Mitigate </a:t>
            </a:r>
            <a:r>
              <a:rPr lang="en-US" sz="1200" b="1" dirty="0"/>
              <a:t>SECURITY</a:t>
            </a:r>
            <a:r>
              <a:rPr lang="en-US" sz="1200" dirty="0"/>
              <a:t> </a:t>
            </a:r>
            <a:r>
              <a:rPr lang="en-US" sz="1200" dirty="0" smtClean="0"/>
              <a:t>risks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9224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</p:spPr>
        <p:txBody>
          <a:bodyPr/>
          <a:lstStyle/>
          <a:p>
            <a:r>
              <a:rPr lang="en-US" dirty="0" smtClean="0"/>
              <a:t>PR288-01 EDI Translator Project</a:t>
            </a:r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373743" y="838200"/>
            <a:ext cx="8305800" cy="14478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While this is an internal application, ERCOT will request some level of market participation</a:t>
            </a:r>
            <a:r>
              <a:rPr lang="en-US" sz="2000" dirty="0"/>
              <a:t> </a:t>
            </a:r>
            <a:r>
              <a:rPr lang="en-US" sz="2000" dirty="0" smtClean="0"/>
              <a:t>for testing transactions through RMTE. </a:t>
            </a:r>
            <a:r>
              <a:rPr lang="en-US" sz="2000" dirty="0"/>
              <a:t>Targeting Q3 (tentatively) for release into RMTE</a:t>
            </a:r>
          </a:p>
          <a:p>
            <a:r>
              <a:rPr lang="en-US" sz="2000" dirty="0" smtClean="0"/>
              <a:t>Standing item at TXSET for feedback on the EDI project</a:t>
            </a:r>
          </a:p>
          <a:p>
            <a:pPr marL="457200" lvl="1" indent="0">
              <a:buNone/>
            </a:pPr>
            <a:endParaRPr lang="en-US" sz="1600" dirty="0" smtClean="0"/>
          </a:p>
          <a:p>
            <a:pPr marL="457200" lvl="1" indent="0">
              <a:buFont typeface="Arial" panose="020B0604020202020204" pitchFamily="34" charset="0"/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579335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PR288-02 NAESB Application Tech Refresh</a:t>
            </a:r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381000" y="1066800"/>
            <a:ext cx="8305800" cy="4087856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Project initiated in June. </a:t>
            </a:r>
          </a:p>
          <a:p>
            <a:r>
              <a:rPr lang="en-US" sz="2000" dirty="0" smtClean="0"/>
              <a:t>Changes include NAESB application upgrade (for TLS1.2 support).</a:t>
            </a:r>
          </a:p>
          <a:p>
            <a:r>
              <a:rPr lang="en-US" sz="2000" dirty="0" smtClean="0"/>
              <a:t>We </a:t>
            </a:r>
            <a:r>
              <a:rPr lang="en-US" sz="2000" dirty="0"/>
              <a:t>anticipate TLS 1.2 will be required for NAESB B2B before end of next </a:t>
            </a:r>
            <a:r>
              <a:rPr lang="en-US" sz="2000" dirty="0" smtClean="0"/>
              <a:t>year. Similar changes have been made in other areas such as </a:t>
            </a:r>
            <a:r>
              <a:rPr lang="en-US" sz="2000" dirty="0" err="1" smtClean="0"/>
              <a:t>MarkeTrak</a:t>
            </a:r>
            <a:r>
              <a:rPr lang="en-US" sz="2000" dirty="0" smtClean="0"/>
              <a:t> and MIS APIs. </a:t>
            </a:r>
          </a:p>
          <a:p>
            <a:r>
              <a:rPr lang="en-US" sz="2000" dirty="0" smtClean="0"/>
              <a:t>We anticipate NAESB Market Testing in RMTE to coincide with EDI testing.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US" sz="1600" dirty="0" smtClean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Font typeface="Arial" panose="020B0604020202020204" pitchFamily="34" charset="0"/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309430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2020 Impacts to the Retail Market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8534400" cy="4392656"/>
          </a:xfrm>
        </p:spPr>
        <p:txBody>
          <a:bodyPr/>
          <a:lstStyle/>
          <a:p>
            <a:r>
              <a:rPr lang="en-US" sz="2400" dirty="0"/>
              <a:t>TX SET requested cancellation of 2 Extracts generated from the system being replaced (867 RCSO, 997 Report)</a:t>
            </a:r>
          </a:p>
          <a:p>
            <a:r>
              <a:rPr lang="en-US" sz="2400" dirty="0" smtClean="0"/>
              <a:t>ERCOT </a:t>
            </a:r>
            <a:r>
              <a:rPr lang="en-US" sz="2400" dirty="0" smtClean="0"/>
              <a:t>estimates that a joint testing cycle in the Retail Market Test Environment (RMTE) for the EDI translator and NAESB can be achieved during Q3, 2020</a:t>
            </a:r>
            <a:r>
              <a:rPr lang="en-US" sz="2400" dirty="0" smtClean="0"/>
              <a:t>.</a:t>
            </a:r>
          </a:p>
          <a:p>
            <a:r>
              <a:rPr lang="en-US" sz="2400" dirty="0"/>
              <a:t>Market testing has been discussed with both TX SET and TDTMS.  Will involve each unique NAESB Trading Partner (distinct connection URL) and an exchange of at least 2 files chosen by size.</a:t>
            </a:r>
          </a:p>
          <a:p>
            <a:r>
              <a:rPr lang="en-US" sz="2400" dirty="0" smtClean="0"/>
              <a:t>ERCOT </a:t>
            </a:r>
            <a:r>
              <a:rPr lang="en-US" sz="2400" dirty="0" smtClean="0"/>
              <a:t>will return to RMS </a:t>
            </a:r>
            <a:r>
              <a:rPr lang="en-US" sz="2400" dirty="0" smtClean="0"/>
              <a:t>monthly </a:t>
            </a:r>
            <a:r>
              <a:rPr lang="en-US" sz="2400" dirty="0" smtClean="0"/>
              <a:t>with more information </a:t>
            </a:r>
            <a:r>
              <a:rPr lang="en-US" sz="2400" dirty="0" smtClean="0"/>
              <a:t>as it becomes available</a:t>
            </a:r>
            <a:endParaRPr lang="en-US" sz="2400" dirty="0" smtClean="0"/>
          </a:p>
          <a:p>
            <a:pPr marL="457200" lvl="1" indent="0">
              <a:buNone/>
            </a:pPr>
            <a:endParaRPr lang="en-US" sz="20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269424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Questions/Discussion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0520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db64cb27-6b28-4b9c-8349-fb9d75ca0197">ERCOT Limited</Information_x0020_Classification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4194FA55AD69F43A15E5B254CCD8091" ma:contentTypeVersion="0" ma:contentTypeDescription="Create a new document." ma:contentTypeScope="" ma:versionID="95315520010c2ceaf02981cbd784da1e">
  <xsd:schema xmlns:xsd="http://www.w3.org/2001/XMLSchema" xmlns:xs="http://www.w3.org/2001/XMLSchema" xmlns:p="http://schemas.microsoft.com/office/2006/metadata/properties" xmlns:ns2="db64cb27-6b28-4b9c-8349-fb9d75ca0197" targetNamespace="http://schemas.microsoft.com/office/2006/metadata/properties" ma:root="true" ma:fieldsID="b2f8406de87a5eaf44622ee0612966ff" ns2:_="">
    <xsd:import namespace="db64cb27-6b28-4b9c-8349-fb9d75ca0197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b64cb27-6b28-4b9c-8349-fb9d75ca0197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format="Dropdown" ma:internalName="Information_x0020_Classification" ma:readOnly="false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248F63C-08AC-4CDD-B36F-0851B11853CB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schemas.microsoft.com/office/2006/documentManagement/types"/>
    <ds:schemaRef ds:uri="db64cb27-6b28-4b9c-8349-fb9d75ca0197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54F0A331-CD43-4383-AA1D-4BF71E1A8B9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db64cb27-6b28-4b9c-8349-fb9d75ca019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41817</TotalTime>
  <Words>346</Words>
  <Application>Microsoft Office PowerPoint</Application>
  <PresentationFormat>On-screen Show (4:3)</PresentationFormat>
  <Paragraphs>49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1_Custom Design</vt:lpstr>
      <vt:lpstr>Office Theme</vt:lpstr>
      <vt:lpstr>PowerPoint Presentation</vt:lpstr>
      <vt:lpstr>Agenda</vt:lpstr>
      <vt:lpstr>Retail Portfolio Refresh (RPR) Program Control PR288-00</vt:lpstr>
      <vt:lpstr>Retail Portfolio Refresh: Overview</vt:lpstr>
      <vt:lpstr>PR288-01 EDI Translator Project</vt:lpstr>
      <vt:lpstr>PR288-02 NAESB Application Tech Refresh</vt:lpstr>
      <vt:lpstr>2020 Impacts to the Retail Market</vt:lpstr>
      <vt:lpstr>Questions/Discussion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Jandhyala, Saritha</cp:lastModifiedBy>
  <cp:revision>551</cp:revision>
  <cp:lastPrinted>2019-11-04T17:12:57Z</cp:lastPrinted>
  <dcterms:created xsi:type="dcterms:W3CDTF">2016-01-21T15:20:31Z</dcterms:created>
  <dcterms:modified xsi:type="dcterms:W3CDTF">2019-11-04T18:31:33Z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0x01010044194FA55AD69F43A15E5B254CCD8091</vt:lpwstr>
  </property>
</Properties>
</file>