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10/30/2019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10/30/2019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10/30/2019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content/wcm/key_documents_lists/169100/CRR_Transaction_Adjustment_Period_10292019.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lstStyle/>
          <a:p>
            <a:r>
              <a:rPr lang="en-US" dirty="0"/>
              <a:t>September 9 and 30, and October 29, 2019</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6671-658A-4858-BCD4-10EE45E3B3D5}"/>
              </a:ext>
            </a:extLst>
          </p:cNvPr>
          <p:cNvSpPr>
            <a:spLocks noGrp="1"/>
          </p:cNvSpPr>
          <p:nvPr>
            <p:ph type="title"/>
          </p:nvPr>
        </p:nvSpPr>
        <p:spPr/>
        <p:txBody>
          <a:bodyPr/>
          <a:lstStyle/>
          <a:p>
            <a:r>
              <a:rPr lang="en-US" b="1" dirty="0"/>
              <a:t>Load Distribution Factor Review</a:t>
            </a:r>
          </a:p>
        </p:txBody>
      </p:sp>
      <p:sp>
        <p:nvSpPr>
          <p:cNvPr id="3" name="Content Placeholder 2">
            <a:extLst>
              <a:ext uri="{FF2B5EF4-FFF2-40B4-BE49-F238E27FC236}">
                <a16:creationId xmlns:a16="http://schemas.microsoft.com/office/drawing/2014/main" id="{21D3FFC0-4A44-4E58-B238-E2B37AD4BE1F}"/>
              </a:ext>
            </a:extLst>
          </p:cNvPr>
          <p:cNvSpPr>
            <a:spLocks noGrp="1"/>
          </p:cNvSpPr>
          <p:nvPr>
            <p:ph idx="1"/>
          </p:nvPr>
        </p:nvSpPr>
        <p:spPr>
          <a:xfrm>
            <a:off x="1097280" y="1845733"/>
            <a:ext cx="10058400" cy="4329779"/>
          </a:xfrm>
        </p:spPr>
        <p:txBody>
          <a:bodyPr>
            <a:normAutofit lnSpcReduction="10000"/>
          </a:bodyPr>
          <a:lstStyle/>
          <a:p>
            <a:pPr lvl="1"/>
            <a:r>
              <a:rPr lang="en-US" sz="2800" dirty="0"/>
              <a:t>Calvin Opheim Reviewed the Error Corrections that do and don’t take weather into account.</a:t>
            </a:r>
          </a:p>
          <a:p>
            <a:pPr lvl="1"/>
            <a:r>
              <a:rPr lang="en-US" sz="2800" dirty="0"/>
              <a:t>Discussion around prioritizing locations, time the forecast is available, and use of State Estimator values.</a:t>
            </a:r>
          </a:p>
          <a:p>
            <a:pPr lvl="1"/>
            <a:r>
              <a:rPr lang="en-US" sz="2800" dirty="0"/>
              <a:t>ERCOT continues to evaluate optimum use of error correction, and provide daily monitoring of LDFs.</a:t>
            </a:r>
          </a:p>
          <a:p>
            <a:pPr lvl="1"/>
            <a:r>
              <a:rPr lang="en-US" sz="2800" dirty="0"/>
              <a:t>ERCOT is providing new LDFs to Market Operations team for evaluation.</a:t>
            </a:r>
          </a:p>
          <a:p>
            <a:pPr lvl="1"/>
            <a:r>
              <a:rPr lang="en-US" sz="2800" dirty="0"/>
              <a:t>Need to develop process to pass new LDFs into the EMS system.</a:t>
            </a:r>
          </a:p>
          <a:p>
            <a:pPr lvl="1"/>
            <a:r>
              <a:rPr lang="en-US" sz="2800" dirty="0"/>
              <a:t>Need to update the LDF OBD and Protocols.</a:t>
            </a:r>
          </a:p>
          <a:p>
            <a:pPr lvl="1"/>
            <a:endParaRPr lang="en-US" dirty="0"/>
          </a:p>
          <a:p>
            <a:endParaRPr lang="en-US" dirty="0"/>
          </a:p>
        </p:txBody>
      </p:sp>
    </p:spTree>
    <p:extLst>
      <p:ext uri="{BB962C8B-B14F-4D97-AF65-F5344CB8AC3E}">
        <p14:creationId xmlns:p14="http://schemas.microsoft.com/office/powerpoint/2010/main" val="193621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E4EF-4835-4017-9707-A6D75CBBE5BA}"/>
              </a:ext>
            </a:extLst>
          </p:cNvPr>
          <p:cNvSpPr>
            <a:spLocks noGrp="1"/>
          </p:cNvSpPr>
          <p:nvPr>
            <p:ph type="title"/>
          </p:nvPr>
        </p:nvSpPr>
        <p:spPr/>
        <p:txBody>
          <a:bodyPr/>
          <a:lstStyle/>
          <a:p>
            <a:r>
              <a:rPr lang="en-US" b="1" dirty="0"/>
              <a:t>Locational Adder - Update</a:t>
            </a:r>
          </a:p>
        </p:txBody>
      </p:sp>
      <p:sp>
        <p:nvSpPr>
          <p:cNvPr id="3" name="Content Placeholder 2">
            <a:extLst>
              <a:ext uri="{FF2B5EF4-FFF2-40B4-BE49-F238E27FC236}">
                <a16:creationId xmlns:a16="http://schemas.microsoft.com/office/drawing/2014/main" id="{0925943D-C338-4C3A-A6B9-93E8BBD463FF}"/>
              </a:ext>
            </a:extLst>
          </p:cNvPr>
          <p:cNvSpPr>
            <a:spLocks noGrp="1"/>
          </p:cNvSpPr>
          <p:nvPr>
            <p:ph idx="1"/>
          </p:nvPr>
        </p:nvSpPr>
        <p:spPr/>
        <p:txBody>
          <a:bodyPr/>
          <a:lstStyle/>
          <a:p>
            <a:pPr lvl="1">
              <a:buFont typeface="Courier New" panose="02070309020205020404" pitchFamily="49" charset="0"/>
              <a:buChar char="o"/>
            </a:pPr>
            <a:r>
              <a:rPr lang="en-US" sz="3600" dirty="0"/>
              <a:t>  ERCOT is evaluating how settlement would work for different proposals.</a:t>
            </a:r>
          </a:p>
          <a:p>
            <a:pPr lvl="1">
              <a:buFont typeface="Courier New" panose="02070309020205020404" pitchFamily="49" charset="0"/>
              <a:buChar char="o"/>
            </a:pPr>
            <a:r>
              <a:rPr lang="en-US" sz="3600" dirty="0"/>
              <a:t>  With changes from system-wide adders to locational adders, there are a lot of settlement implications.</a:t>
            </a:r>
          </a:p>
          <a:p>
            <a:pPr lvl="1">
              <a:buFont typeface="Courier New" panose="02070309020205020404" pitchFamily="49" charset="0"/>
              <a:buChar char="o"/>
            </a:pPr>
            <a:r>
              <a:rPr lang="en-US" sz="3600" dirty="0"/>
              <a:t>  ERCOT is working on analysis for the proposals and will come back to CMWG when it’s completed.</a:t>
            </a:r>
          </a:p>
          <a:p>
            <a:pPr lvl="1">
              <a:buFont typeface="Courier New" panose="02070309020205020404" pitchFamily="49" charset="0"/>
              <a:buChar char="o"/>
            </a:pPr>
            <a:endParaRPr lang="en-US" dirty="0"/>
          </a:p>
          <a:p>
            <a:endParaRPr lang="en-US" dirty="0"/>
          </a:p>
        </p:txBody>
      </p:sp>
    </p:spTree>
    <p:extLst>
      <p:ext uri="{BB962C8B-B14F-4D97-AF65-F5344CB8AC3E}">
        <p14:creationId xmlns:p14="http://schemas.microsoft.com/office/powerpoint/2010/main" val="311263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8D22A-7F37-4AC0-9ADD-4BF1FC88C432}"/>
              </a:ext>
            </a:extLst>
          </p:cNvPr>
          <p:cNvSpPr>
            <a:spLocks noGrp="1"/>
          </p:cNvSpPr>
          <p:nvPr>
            <p:ph type="title"/>
          </p:nvPr>
        </p:nvSpPr>
        <p:spPr/>
        <p:txBody>
          <a:bodyPr/>
          <a:lstStyle/>
          <a:p>
            <a:r>
              <a:rPr lang="en-US" b="1" dirty="0"/>
              <a:t>DC Tie Issues</a:t>
            </a:r>
          </a:p>
        </p:txBody>
      </p:sp>
      <p:sp>
        <p:nvSpPr>
          <p:cNvPr id="3" name="Content Placeholder 2">
            <a:extLst>
              <a:ext uri="{FF2B5EF4-FFF2-40B4-BE49-F238E27FC236}">
                <a16:creationId xmlns:a16="http://schemas.microsoft.com/office/drawing/2014/main" id="{4DB55B03-8B4E-4750-B9A7-FB97466C0FBE}"/>
              </a:ext>
            </a:extLst>
          </p:cNvPr>
          <p:cNvSpPr>
            <a:spLocks noGrp="1"/>
          </p:cNvSpPr>
          <p:nvPr>
            <p:ph idx="1"/>
          </p:nvPr>
        </p:nvSpPr>
        <p:spPr/>
        <p:txBody>
          <a:bodyPr/>
          <a:lstStyle/>
          <a:p>
            <a:pPr>
              <a:buFont typeface="Courier New" panose="02070309020205020404" pitchFamily="49" charset="0"/>
              <a:buChar char="o"/>
            </a:pPr>
            <a:r>
              <a:rPr lang="en-US" sz="3200" dirty="0"/>
              <a:t>  ERCOT continues to provide routine updates on DC Tie Curtailments  Please refer to the CMWG meeting sites for these updates.</a:t>
            </a:r>
          </a:p>
          <a:p>
            <a:pPr marL="0" indent="0">
              <a:buNone/>
            </a:pPr>
            <a:endParaRPr lang="en-US" dirty="0"/>
          </a:p>
        </p:txBody>
      </p:sp>
    </p:spTree>
    <p:extLst>
      <p:ext uri="{BB962C8B-B14F-4D97-AF65-F5344CB8AC3E}">
        <p14:creationId xmlns:p14="http://schemas.microsoft.com/office/powerpoint/2010/main" val="5662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AE09A-5794-418A-9CAF-A44798EC804A}"/>
              </a:ext>
            </a:extLst>
          </p:cNvPr>
          <p:cNvSpPr>
            <a:spLocks noGrp="1"/>
          </p:cNvSpPr>
          <p:nvPr>
            <p:ph type="title"/>
          </p:nvPr>
        </p:nvSpPr>
        <p:spPr/>
        <p:txBody>
          <a:bodyPr/>
          <a:lstStyle/>
          <a:p>
            <a:r>
              <a:rPr lang="en-US" b="1" dirty="0"/>
              <a:t>ETT Outage Updates</a:t>
            </a:r>
          </a:p>
        </p:txBody>
      </p:sp>
      <p:sp>
        <p:nvSpPr>
          <p:cNvPr id="3" name="Content Placeholder 2">
            <a:extLst>
              <a:ext uri="{FF2B5EF4-FFF2-40B4-BE49-F238E27FC236}">
                <a16:creationId xmlns:a16="http://schemas.microsoft.com/office/drawing/2014/main" id="{645853DC-E7B0-4CA3-B466-418E69D353E2}"/>
              </a:ext>
            </a:extLst>
          </p:cNvPr>
          <p:cNvSpPr>
            <a:spLocks noGrp="1"/>
          </p:cNvSpPr>
          <p:nvPr>
            <p:ph idx="1"/>
          </p:nvPr>
        </p:nvSpPr>
        <p:spPr/>
        <p:txBody>
          <a:bodyPr>
            <a:normAutofit/>
          </a:bodyPr>
          <a:lstStyle/>
          <a:p>
            <a:r>
              <a:rPr lang="en-US" sz="3600" dirty="0"/>
              <a:t>Kip Fox provided another update on the ETT outages.  The Tesla – Edith Clark line went off line on Monday October 28.  They will update the holiday schedule for that outage on their outage website.  The current schedule has the line back in service in mid-February, however ETT is hoping (weather permitting) to have it on line sooner.</a:t>
            </a:r>
          </a:p>
        </p:txBody>
      </p:sp>
    </p:spTree>
    <p:extLst>
      <p:ext uri="{BB962C8B-B14F-4D97-AF65-F5344CB8AC3E}">
        <p14:creationId xmlns:p14="http://schemas.microsoft.com/office/powerpoint/2010/main" val="172411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A2056-D4EA-461F-8A31-06381BCCEF3A}"/>
              </a:ext>
            </a:extLst>
          </p:cNvPr>
          <p:cNvSpPr>
            <a:spLocks noGrp="1"/>
          </p:cNvSpPr>
          <p:nvPr>
            <p:ph type="title"/>
          </p:nvPr>
        </p:nvSpPr>
        <p:spPr/>
        <p:txBody>
          <a:bodyPr/>
          <a:lstStyle/>
          <a:p>
            <a:r>
              <a:rPr lang="en-US" b="1" dirty="0"/>
              <a:t>CRR Transaction Limits</a:t>
            </a:r>
          </a:p>
        </p:txBody>
      </p:sp>
      <p:sp>
        <p:nvSpPr>
          <p:cNvPr id="3" name="Content Placeholder 2">
            <a:extLst>
              <a:ext uri="{FF2B5EF4-FFF2-40B4-BE49-F238E27FC236}">
                <a16:creationId xmlns:a16="http://schemas.microsoft.com/office/drawing/2014/main" id="{033D6C9F-1239-4490-AA6F-6AAEE8937D6E}"/>
              </a:ext>
            </a:extLst>
          </p:cNvPr>
          <p:cNvSpPr>
            <a:spLocks noGrp="1"/>
          </p:cNvSpPr>
          <p:nvPr>
            <p:ph idx="1"/>
          </p:nvPr>
        </p:nvSpPr>
        <p:spPr/>
        <p:txBody>
          <a:bodyPr>
            <a:normAutofit/>
          </a:bodyPr>
          <a:lstStyle/>
          <a:p>
            <a:pPr>
              <a:buFont typeface="Courier New" panose="02070309020205020404" pitchFamily="49" charset="0"/>
              <a:buChar char="o"/>
            </a:pPr>
            <a:r>
              <a:rPr lang="en-US" dirty="0"/>
              <a:t>  ERCOT is rethinking some of the issues with limits.</a:t>
            </a:r>
          </a:p>
          <a:p>
            <a:pPr>
              <a:buFont typeface="Courier New" panose="02070309020205020404" pitchFamily="49" charset="0"/>
              <a:buChar char="o"/>
            </a:pPr>
            <a:r>
              <a:rPr lang="en-US" dirty="0"/>
              <a:t>  Times of Use are optimized together in one auction for monthly but Long-Term Auction Sequences are run as three optimizations.</a:t>
            </a:r>
          </a:p>
          <a:p>
            <a:pPr>
              <a:buFont typeface="Courier New" panose="02070309020205020404" pitchFamily="49" charset="0"/>
              <a:buChar char="o"/>
            </a:pPr>
            <a:r>
              <a:rPr lang="en-US" dirty="0"/>
              <a:t>  ERCOT could use extra LTAS capacity would be to give the CRR operatory to not open a 2</a:t>
            </a:r>
            <a:r>
              <a:rPr lang="en-US" baseline="30000" dirty="0"/>
              <a:t>nd</a:t>
            </a:r>
            <a:r>
              <a:rPr lang="en-US" dirty="0"/>
              <a:t> round, even if total transactions exceed the limit IF the software limitation is not actually exceeded within the TOU.</a:t>
            </a:r>
          </a:p>
          <a:p>
            <a:pPr>
              <a:buFont typeface="Courier New" panose="02070309020205020404" pitchFamily="49" charset="0"/>
              <a:buChar char="o"/>
            </a:pPr>
            <a:r>
              <a:rPr lang="en-US" dirty="0"/>
              <a:t>  ERCOT filed NPRR972 to implement this.</a:t>
            </a:r>
          </a:p>
          <a:p>
            <a:pPr>
              <a:buFont typeface="Courier New" panose="02070309020205020404" pitchFamily="49" charset="0"/>
              <a:buChar char="o"/>
            </a:pPr>
            <a:r>
              <a:rPr lang="en-US" dirty="0"/>
              <a:t>  DC Energy drafted an SCR to increase the limit to 400,000, there may be some downstream implications.</a:t>
            </a:r>
          </a:p>
          <a:p>
            <a:pPr>
              <a:buFont typeface="Courier New" panose="02070309020205020404" pitchFamily="49" charset="0"/>
              <a:buChar char="o"/>
            </a:pPr>
            <a:r>
              <a:rPr lang="en-US" dirty="0"/>
              <a:t>  DC Energy  drafted another SCR.  It would make the TOU a system change and CRRs would be submitted by TOU in the auction and ERCOT systems would have to change.</a:t>
            </a:r>
          </a:p>
        </p:txBody>
      </p:sp>
    </p:spTree>
    <p:extLst>
      <p:ext uri="{BB962C8B-B14F-4D97-AF65-F5344CB8AC3E}">
        <p14:creationId xmlns:p14="http://schemas.microsoft.com/office/powerpoint/2010/main" val="41718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DC99-78A3-47B1-BD31-DF2B52EC30A2}"/>
              </a:ext>
            </a:extLst>
          </p:cNvPr>
          <p:cNvSpPr>
            <a:spLocks noGrp="1"/>
          </p:cNvSpPr>
          <p:nvPr>
            <p:ph type="title"/>
          </p:nvPr>
        </p:nvSpPr>
        <p:spPr/>
        <p:txBody>
          <a:bodyPr/>
          <a:lstStyle/>
          <a:p>
            <a:r>
              <a:rPr lang="en-US" b="1" dirty="0"/>
              <a:t>CRR Software Release Update</a:t>
            </a:r>
          </a:p>
        </p:txBody>
      </p:sp>
      <p:sp>
        <p:nvSpPr>
          <p:cNvPr id="3" name="Content Placeholder 2">
            <a:extLst>
              <a:ext uri="{FF2B5EF4-FFF2-40B4-BE49-F238E27FC236}">
                <a16:creationId xmlns:a16="http://schemas.microsoft.com/office/drawing/2014/main" id="{181D38CB-3359-4423-91C5-7BAB376413EA}"/>
              </a:ext>
            </a:extLst>
          </p:cNvPr>
          <p:cNvSpPr>
            <a:spLocks noGrp="1"/>
          </p:cNvSpPr>
          <p:nvPr>
            <p:ph idx="1"/>
          </p:nvPr>
        </p:nvSpPr>
        <p:spPr/>
        <p:txBody>
          <a:bodyPr/>
          <a:lstStyle/>
          <a:p>
            <a:pPr>
              <a:buFont typeface="Courier New" panose="02070309020205020404" pitchFamily="49" charset="0"/>
              <a:buChar char="o"/>
            </a:pPr>
            <a:r>
              <a:rPr lang="en-US" sz="3600" dirty="0"/>
              <a:t>  ERCOT has some post-framework changes with PST optimization piece coming up.</a:t>
            </a:r>
          </a:p>
          <a:p>
            <a:pPr>
              <a:buFont typeface="Courier New" panose="02070309020205020404" pitchFamily="49" charset="0"/>
              <a:buChar char="o"/>
            </a:pPr>
            <a:r>
              <a:rPr lang="en-US" sz="3600" dirty="0"/>
              <a:t>  ERCOT anticipates this update will occur in Q12020, at the earliest.</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3967394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32B8C-E50D-4CC9-85C3-2FFBD1B6AC3C}"/>
              </a:ext>
            </a:extLst>
          </p:cNvPr>
          <p:cNvSpPr>
            <a:spLocks noGrp="1"/>
          </p:cNvSpPr>
          <p:nvPr>
            <p:ph type="title"/>
          </p:nvPr>
        </p:nvSpPr>
        <p:spPr/>
        <p:txBody>
          <a:bodyPr/>
          <a:lstStyle/>
          <a:p>
            <a:r>
              <a:rPr lang="en-US" dirty="0"/>
              <a:t>CRR Transaction Adjustment Period</a:t>
            </a:r>
          </a:p>
        </p:txBody>
      </p:sp>
      <p:sp>
        <p:nvSpPr>
          <p:cNvPr id="3" name="Content Placeholder 2">
            <a:extLst>
              <a:ext uri="{FF2B5EF4-FFF2-40B4-BE49-F238E27FC236}">
                <a16:creationId xmlns:a16="http://schemas.microsoft.com/office/drawing/2014/main" id="{A9FB82C2-9401-43CE-B120-52E2D7BB3CD7}"/>
              </a:ext>
            </a:extLst>
          </p:cNvPr>
          <p:cNvSpPr>
            <a:spLocks noGrp="1"/>
          </p:cNvSpPr>
          <p:nvPr>
            <p:ph idx="1"/>
          </p:nvPr>
        </p:nvSpPr>
        <p:spPr>
          <a:xfrm>
            <a:off x="1097280" y="1845733"/>
            <a:ext cx="10058400" cy="4462301"/>
          </a:xfrm>
        </p:spPr>
        <p:txBody>
          <a:bodyPr>
            <a:normAutofit fontScale="92500" lnSpcReduction="10000"/>
          </a:bodyPr>
          <a:lstStyle/>
          <a:p>
            <a:pPr>
              <a:buFont typeface="Courier New" panose="02070309020205020404" pitchFamily="49" charset="0"/>
              <a:buChar char="o"/>
            </a:pPr>
            <a:r>
              <a:rPr lang="en-US" sz="2400" dirty="0"/>
              <a:t>  ERCOT had to have a transaction adjustment period in the CRR Auction where the results were posted on October 31.  </a:t>
            </a:r>
          </a:p>
          <a:p>
            <a:pPr>
              <a:buFont typeface="Courier New" panose="02070309020205020404" pitchFamily="49" charset="0"/>
              <a:buChar char="o"/>
            </a:pPr>
            <a:r>
              <a:rPr lang="en-US" sz="2400" dirty="0"/>
              <a:t>  This is the first since 2011.</a:t>
            </a:r>
          </a:p>
          <a:p>
            <a:pPr>
              <a:buFont typeface="Courier New" panose="02070309020205020404" pitchFamily="49" charset="0"/>
              <a:buChar char="o"/>
            </a:pPr>
            <a:r>
              <a:rPr lang="en-US" sz="2400" dirty="0"/>
              <a:t>  ERCOT </a:t>
            </a:r>
            <a:r>
              <a:rPr lang="en-US" sz="2400" dirty="0">
                <a:hlinkClick r:id="rId2"/>
              </a:rPr>
              <a:t>explained</a:t>
            </a:r>
            <a:r>
              <a:rPr lang="en-US" sz="2400" dirty="0"/>
              <a:t> the parameters of the transaction adjustment period.</a:t>
            </a:r>
          </a:p>
          <a:p>
            <a:pPr>
              <a:buFont typeface="Courier New" panose="02070309020205020404" pitchFamily="49" charset="0"/>
              <a:buChar char="o"/>
            </a:pPr>
            <a:r>
              <a:rPr lang="en-US" sz="2400" dirty="0"/>
              <a:t>  It is triggered when the total transactions submitted into an auction plus the number of grouped baseload transactions exceed 300,000.</a:t>
            </a:r>
          </a:p>
          <a:p>
            <a:pPr>
              <a:buFont typeface="Courier New" panose="02070309020205020404" pitchFamily="49" charset="0"/>
              <a:buChar char="o"/>
            </a:pPr>
            <a:r>
              <a:rPr lang="en-US" sz="2400" dirty="0"/>
              <a:t>  During a transaction adjustment period, after the close of initial auction bid window, any CRR Account Holder who submitted more total transactions then the calculated transaction adjustment period bid limit has all the submittals removed, they must reduce and resubmit transactions.  If you did not exceed the transaction adjustment period no need to resubmit.</a:t>
            </a:r>
          </a:p>
          <a:p>
            <a:pPr>
              <a:buFont typeface="Courier New" panose="02070309020205020404" pitchFamily="49" charset="0"/>
              <a:buChar char="o"/>
            </a:pPr>
            <a:r>
              <a:rPr lang="en-US" sz="2400" dirty="0"/>
              <a:t>  Carrie Bivens is here to answer questions.</a:t>
            </a:r>
          </a:p>
          <a:p>
            <a:endParaRPr lang="en-US" dirty="0"/>
          </a:p>
        </p:txBody>
      </p:sp>
    </p:spTree>
    <p:extLst>
      <p:ext uri="{BB962C8B-B14F-4D97-AF65-F5344CB8AC3E}">
        <p14:creationId xmlns:p14="http://schemas.microsoft.com/office/powerpoint/2010/main" val="154126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1A97-91B3-43B3-AAFF-6DD06F8417E3}"/>
              </a:ext>
            </a:extLst>
          </p:cNvPr>
          <p:cNvSpPr>
            <a:spLocks noGrp="1"/>
          </p:cNvSpPr>
          <p:nvPr>
            <p:ph type="title"/>
          </p:nvPr>
        </p:nvSpPr>
        <p:spPr/>
        <p:txBody>
          <a:bodyPr/>
          <a:lstStyle/>
          <a:p>
            <a:r>
              <a:rPr lang="en-US" b="1" dirty="0"/>
              <a:t>Open Action Items Review</a:t>
            </a:r>
          </a:p>
        </p:txBody>
      </p:sp>
      <p:sp>
        <p:nvSpPr>
          <p:cNvPr id="3" name="Content Placeholder 2">
            <a:extLst>
              <a:ext uri="{FF2B5EF4-FFF2-40B4-BE49-F238E27FC236}">
                <a16:creationId xmlns:a16="http://schemas.microsoft.com/office/drawing/2014/main" id="{561F96A7-DD3B-4922-BA95-E304DCCEA9E8}"/>
              </a:ext>
            </a:extLst>
          </p:cNvPr>
          <p:cNvSpPr>
            <a:spLocks noGrp="1"/>
          </p:cNvSpPr>
          <p:nvPr>
            <p:ph idx="1"/>
          </p:nvPr>
        </p:nvSpPr>
        <p:spPr/>
        <p:txBody>
          <a:bodyPr>
            <a:normAutofit/>
          </a:bodyPr>
          <a:lstStyle/>
          <a:p>
            <a:r>
              <a:rPr lang="en-US" sz="4000" dirty="0"/>
              <a:t>Sent update to WMS Chair</a:t>
            </a:r>
          </a:p>
        </p:txBody>
      </p:sp>
    </p:spTree>
    <p:extLst>
      <p:ext uri="{BB962C8B-B14F-4D97-AF65-F5344CB8AC3E}">
        <p14:creationId xmlns:p14="http://schemas.microsoft.com/office/powerpoint/2010/main" val="384961498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6983304C3E944BB9E49ECB2F059B0B" ma:contentTypeVersion="11" ma:contentTypeDescription="Create a new document." ma:contentTypeScope="" ma:versionID="8dfe6b3d0fb652543d21167c4f7ba8d0">
  <xsd:schema xmlns:xsd="http://www.w3.org/2001/XMLSchema" xmlns:xs="http://www.w3.org/2001/XMLSchema" xmlns:p="http://schemas.microsoft.com/office/2006/metadata/properties" xmlns:ns3="7d8c4edf-f2fa-4386-be82-d819b052f6a4" xmlns:ns4="67d1f3ec-ed1c-416a-ad1f-7e4b9efdf32f" targetNamespace="http://schemas.microsoft.com/office/2006/metadata/properties" ma:root="true" ma:fieldsID="9fbf1b50e1589a3ef76e588eb8200da3" ns3:_="" ns4:_="">
    <xsd:import namespace="7d8c4edf-f2fa-4386-be82-d819b052f6a4"/>
    <xsd:import namespace="67d1f3ec-ed1c-416a-ad1f-7e4b9efdf32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c4edf-f2fa-4386-be82-d819b052f6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d1f3ec-ed1c-416a-ad1f-7e4b9efdf32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8B4D0-C359-4FA3-8BF1-2E9184C77F70}">
  <ds:schemaRefs>
    <ds:schemaRef ds:uri="http://schemas.microsoft.com/office/infopath/2007/PartnerControls"/>
    <ds:schemaRef ds:uri="7d8c4edf-f2fa-4386-be82-d819b052f6a4"/>
    <ds:schemaRef ds:uri="http://purl.org/dc/terms/"/>
    <ds:schemaRef ds:uri="http://schemas.microsoft.com/office/2006/metadata/properties"/>
    <ds:schemaRef ds:uri="67d1f3ec-ed1c-416a-ad1f-7e4b9efdf32f"/>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3.xml><?xml version="1.0" encoding="utf-8"?>
<ds:datastoreItem xmlns:ds="http://schemas.openxmlformats.org/officeDocument/2006/customXml" ds:itemID="{0F894D08-1CBD-41BC-92F8-FD8DA1EA05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c4edf-f2fa-4386-be82-d819b052f6a4"/>
    <ds:schemaRef ds:uri="67d1f3ec-ed1c-416a-ad1f-7e4b9efdf3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3173</TotalTime>
  <Words>561</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Courier New</vt:lpstr>
      <vt:lpstr>Retrospect</vt:lpstr>
      <vt:lpstr>Congestion Management Working Group</vt:lpstr>
      <vt:lpstr>Load Distribution Factor Review</vt:lpstr>
      <vt:lpstr>Locational Adder - Update</vt:lpstr>
      <vt:lpstr>DC Tie Issues</vt:lpstr>
      <vt:lpstr>ETT Outage Updates</vt:lpstr>
      <vt:lpstr>CRR Transaction Limits</vt:lpstr>
      <vt:lpstr>CRR Software Release Update</vt:lpstr>
      <vt:lpstr>CRR Transaction Adjustment Period</vt:lpstr>
      <vt:lpstr>Open Action Items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Morris, Sandra</cp:lastModifiedBy>
  <cp:revision>11</cp:revision>
  <dcterms:created xsi:type="dcterms:W3CDTF">2019-09-10T19:44:15Z</dcterms:created>
  <dcterms:modified xsi:type="dcterms:W3CDTF">2019-11-01T21:44:27Z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0x010100FF6983304C3E944BB9E49ECB2F059B0B</vt:lpwstr>
  </property>
</Properties>
</file>