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0" r:id="rId2"/>
    <p:sldId id="404" r:id="rId3"/>
    <p:sldId id="408" r:id="rId4"/>
    <p:sldId id="398" r:id="rId5"/>
    <p:sldId id="400" r:id="rId6"/>
    <p:sldId id="407" r:id="rId7"/>
    <p:sldId id="385" r:id="rId8"/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>
        <p:scale>
          <a:sx n="124" d="100"/>
          <a:sy n="124" d="100"/>
        </p:scale>
        <p:origin x="-612" y="-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November 5, </a:t>
            </a:r>
            <a:r>
              <a:rPr lang="en-US" sz="2800" dirty="0">
                <a:latin typeface="Calibri" panose="020F0502020204030204" pitchFamily="34" charset="0"/>
              </a:rPr>
              <a:t>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</a:t>
            </a:r>
            <a:r>
              <a:rPr lang="en-US" dirty="0" err="1" smtClean="0"/>
              <a:t>MarkeTrak</a:t>
            </a:r>
            <a:r>
              <a:rPr lang="en-US" dirty="0" smtClean="0"/>
              <a:t> </a:t>
            </a:r>
            <a:r>
              <a:rPr lang="en-US" dirty="0"/>
              <a:t>&amp; Inadvertent Gain Training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602747B-EBB4-4892-88D1-4D35ACF6F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54" y="838200"/>
            <a:ext cx="8266892" cy="17801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577" y="3429000"/>
            <a:ext cx="832444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Attended by representatives of 17 different REPs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46 people in 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Led Retail </a:t>
            </a:r>
            <a:r>
              <a:rPr lang="en-US" dirty="0" smtClean="0"/>
              <a:t>Trainings in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7 different classes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3 different cities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Austin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Houston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Dallas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/>
              <a:t>Attended by 287 different market participants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REPs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TDSPs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PUCT Staff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ERCOT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Service Providers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2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</a:t>
            </a:r>
            <a:r>
              <a:rPr lang="en-US" dirty="0"/>
              <a:t>Instructor Led Retail Training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696378"/>
              </p:ext>
            </p:extLst>
          </p:nvPr>
        </p:nvGraphicFramePr>
        <p:xfrm>
          <a:off x="228600" y="1066800"/>
          <a:ext cx="8686800" cy="203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FF0000"/>
                          </a:solidFill>
                        </a:rPr>
                        <a:t>2020 </a:t>
                      </a:r>
                      <a:r>
                        <a:rPr lang="en-US" b="1" i="1" dirty="0">
                          <a:solidFill>
                            <a:srgbClr val="FF0000"/>
                          </a:solidFill>
                        </a:rPr>
                        <a:t>UPCOMING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Austin</a:t>
                      </a:r>
                      <a:r>
                        <a:rPr lang="en-US" b="1" i="0" u="sng" baseline="0" dirty="0" smtClean="0"/>
                        <a:t> 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smtClean="0"/>
                        <a:t>Met Center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Tuesday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January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</a:t>
                      </a:r>
                      <a:r>
                        <a:rPr lang="en-US" dirty="0" smtClean="0"/>
                        <a:t>4:30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762000"/>
            <a:ext cx="8382000" cy="47244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</a:t>
            </a:r>
            <a:r>
              <a:rPr lang="en-US" sz="2400" dirty="0" smtClean="0"/>
              <a:t>viewed/completed </a:t>
            </a:r>
            <a:r>
              <a:rPr lang="en-US" sz="2400" dirty="0"/>
              <a:t>the Online training </a:t>
            </a:r>
            <a:r>
              <a:rPr lang="en-US" sz="2400" dirty="0" smtClean="0"/>
              <a:t>modules?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800" dirty="0" smtClean="0">
                <a:ln>
                  <a:solidFill>
                    <a:schemeClr val="bg1"/>
                  </a:solidFill>
                </a:ln>
                <a:solidFill>
                  <a:srgbClr val="0000CC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1007</a:t>
            </a:r>
            <a:endParaRPr lang="en-US" sz="8800" dirty="0">
              <a:ln>
                <a:solidFill>
                  <a:schemeClr val="bg1"/>
                </a:solidFill>
              </a:ln>
              <a:solidFill>
                <a:srgbClr val="0000CC"/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This does not include the </a:t>
            </a:r>
            <a:r>
              <a:rPr lang="en-US" sz="1800" i="1" dirty="0" smtClean="0">
                <a:solidFill>
                  <a:srgbClr val="0000CC"/>
                </a:solidFill>
              </a:rPr>
              <a:t>777</a:t>
            </a:r>
            <a:r>
              <a:rPr lang="en-US" sz="1800" i="1" dirty="0" smtClean="0">
                <a:solidFill>
                  <a:srgbClr val="FF0000"/>
                </a:solidFill>
              </a:rPr>
              <a:t> people who have taken the Retail 101 web based training.</a:t>
            </a:r>
            <a:endParaRPr lang="en-US" sz="1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6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December 5, </a:t>
            </a:r>
            <a:r>
              <a:rPr lang="en-US" sz="3600" b="1" dirty="0">
                <a:latin typeface="Calibri" panose="020F0502020204030204" pitchFamily="34" charset="0"/>
              </a:rPr>
              <a:t>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ERCOT Met Center 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Room 102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Please join us! 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7676</TotalTime>
  <Words>389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ERCOT  Retail Market Training  Task Force</vt:lpstr>
      <vt:lpstr>Completed MarkeTrak &amp; Inadvertent Gain Training </vt:lpstr>
      <vt:lpstr>Instructor Led Retail Trainings in 2019</vt:lpstr>
      <vt:lpstr>2020 Instructor Led Retail Training </vt:lpstr>
      <vt:lpstr>MarkeTrak On-line Training Modules Available </vt:lpstr>
      <vt:lpstr>MarkeTrak On-line Module Training via  ERCOT Learning Management System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409</cp:revision>
  <cp:lastPrinted>2016-02-12T19:29:41Z</cp:lastPrinted>
  <dcterms:created xsi:type="dcterms:W3CDTF">2005-04-21T14:28:35Z</dcterms:created>
  <dcterms:modified xsi:type="dcterms:W3CDTF">2019-11-04T20:48:53Z</dcterms:modified>
</cp:coreProperties>
</file>