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70" r:id="rId2"/>
    <p:sldId id="404" r:id="rId3"/>
    <p:sldId id="408" r:id="rId4"/>
    <p:sldId id="398" r:id="rId5"/>
    <p:sldId id="400" r:id="rId6"/>
    <p:sldId id="407" r:id="rId7"/>
    <p:sldId id="385" r:id="rId8"/>
    <p:sldId id="380" r:id="rId9"/>
    <p:sldId id="38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36" autoAdjust="0"/>
    <p:restoredTop sz="94660"/>
  </p:normalViewPr>
  <p:slideViewPr>
    <p:cSldViewPr>
      <p:cViewPr>
        <p:scale>
          <a:sx n="124" d="100"/>
          <a:sy n="124" d="100"/>
        </p:scale>
        <p:origin x="-612" y="-72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814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November 5, </a:t>
            </a:r>
            <a:r>
              <a:rPr lang="en-US" sz="2800" dirty="0">
                <a:latin typeface="Calibri" panose="020F0502020204030204" pitchFamily="34" charset="0"/>
              </a:rPr>
              <a:t>2019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80999" y="5410200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D108E0-F376-4CC9-A51F-AE578A0B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Completed </a:t>
            </a:r>
            <a:r>
              <a:rPr lang="en-US" dirty="0" err="1" smtClean="0"/>
              <a:t>MarkeTrak</a:t>
            </a:r>
            <a:r>
              <a:rPr lang="en-US" dirty="0" smtClean="0"/>
              <a:t> </a:t>
            </a:r>
            <a:r>
              <a:rPr lang="en-US" dirty="0"/>
              <a:t>&amp; Inadvertent Gain Training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2712751-15F8-4AA5-999B-34629B35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249018-8AED-4130-A010-DBA9D9A187BB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8602747B-EBB4-4892-88D1-4D35ACF6FD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54" y="838200"/>
            <a:ext cx="8266892" cy="17801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33577" y="3429000"/>
            <a:ext cx="832444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Attended by representatives of 17 different REPs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46 people in attendance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Instructor Led Retail </a:t>
            </a:r>
            <a:r>
              <a:rPr lang="en-US" dirty="0" smtClean="0"/>
              <a:t>Trainings in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1000" y="1143000"/>
            <a:ext cx="7924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7 different classes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3 different cities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Austin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Houston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Dallas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2400" dirty="0" smtClean="0"/>
              <a:t>Attended by 287 different market participants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REPs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TDSPs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PUCT Staff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ERCOT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Service Providers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362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2020 </a:t>
            </a:r>
            <a:r>
              <a:rPr lang="en-US" dirty="0"/>
              <a:t>Instructor Led Retail Training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696378"/>
              </p:ext>
            </p:extLst>
          </p:nvPr>
        </p:nvGraphicFramePr>
        <p:xfrm>
          <a:off x="228600" y="1066800"/>
          <a:ext cx="8686800" cy="2030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64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953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4163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086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33400">
                <a:tc gridSpan="4">
                  <a:txBody>
                    <a:bodyPr/>
                    <a:lstStyle/>
                    <a:p>
                      <a:r>
                        <a:rPr lang="en-US" b="1" i="1" dirty="0" smtClean="0">
                          <a:solidFill>
                            <a:srgbClr val="FF0000"/>
                          </a:solidFill>
                        </a:rPr>
                        <a:t>2020 </a:t>
                      </a:r>
                      <a:r>
                        <a:rPr lang="en-US" b="1" i="1" dirty="0">
                          <a:solidFill>
                            <a:srgbClr val="FF0000"/>
                          </a:solidFill>
                        </a:rPr>
                        <a:t>UPCOMING RETAIL TRAINING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r>
                        <a:rPr lang="en-US" b="1" i="0" u="sng" dirty="0" smtClean="0"/>
                        <a:t>Austin</a:t>
                      </a:r>
                      <a:r>
                        <a:rPr lang="en-US" b="1" i="0" u="sng" baseline="0" dirty="0" smtClean="0"/>
                        <a:t> 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baseline="0" dirty="0" smtClean="0"/>
                        <a:t>Met Center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99018">
                <a:tc>
                  <a:txBody>
                    <a:bodyPr/>
                    <a:lstStyle/>
                    <a:p>
                      <a:pPr algn="r"/>
                      <a:r>
                        <a:rPr lang="en-US" i="0" dirty="0" smtClean="0"/>
                        <a:t>Tuesday </a:t>
                      </a:r>
                      <a:endParaRPr lang="en-US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January 14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</a:t>
                      </a:r>
                      <a:r>
                        <a:rPr lang="en-US" dirty="0" smtClean="0"/>
                        <a:t>4:30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2200" b="1" dirty="0">
                <a:latin typeface="Arial Black" panose="020B0A04020102020204" pitchFamily="34" charset="0"/>
              </a:rPr>
              <a:t>MarkeTrak On-line Training Modules Available </a:t>
            </a:r>
            <a:endParaRPr lang="en-US" sz="22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0"/>
            <a:ext cx="8534400" cy="5638800"/>
          </a:xfrm>
        </p:spPr>
        <p:txBody>
          <a:bodyPr/>
          <a:lstStyle/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Marketrak Overview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Switch Hold Removal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Cancel With/Without  Approvals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Inadvertent Gains/Losses &amp; Rescissions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Usage and Billing</a:t>
            </a:r>
            <a:endParaRPr lang="en-US" sz="2400" i="1" dirty="0">
              <a:solidFill>
                <a:schemeClr val="accent5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Other D2D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Bulk Insert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 err="1">
                <a:latin typeface="Calibri" panose="020F0502020204030204" pitchFamily="34" charset="0"/>
              </a:rPr>
              <a:t>MarkeTrak</a:t>
            </a:r>
            <a:r>
              <a:rPr lang="en-US" sz="2400" dirty="0">
                <a:latin typeface="Calibri" panose="020F0502020204030204" pitchFamily="34" charset="0"/>
              </a:rPr>
              <a:t> Admin Functionality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LSE Subtypes 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Data Extract Variances (DEV) Non-LSE Subtypes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Emails and Notifications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latin typeface="Calibri" panose="020F0502020204030204" pitchFamily="34" charset="0"/>
              </a:rPr>
              <a:t>Reporting – Background &amp; GUI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35223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685800"/>
          </a:xfrm>
        </p:spPr>
        <p:txBody>
          <a:bodyPr/>
          <a:lstStyle/>
          <a:p>
            <a:r>
              <a:rPr lang="en-US" sz="2400" b="1" dirty="0">
                <a:latin typeface="Arial Black" panose="020B0A04020102020204" pitchFamily="34" charset="0"/>
              </a:rPr>
              <a:t>MarkeTrak On-line Module Training via </a:t>
            </a:r>
            <a:br>
              <a:rPr lang="en-US" sz="2400" b="1" dirty="0">
                <a:latin typeface="Arial Black" panose="020B0A04020102020204" pitchFamily="34" charset="0"/>
              </a:rPr>
            </a:br>
            <a:r>
              <a:rPr lang="en-US" sz="2400" b="1" dirty="0">
                <a:latin typeface="Arial Black" panose="020B0A04020102020204" pitchFamily="34" charset="0"/>
              </a:rPr>
              <a:t>ERCOT Learning Management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762000"/>
            <a:ext cx="8382000" cy="4724400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How many market participants have </a:t>
            </a:r>
            <a:r>
              <a:rPr lang="en-US" sz="2400" dirty="0" smtClean="0"/>
              <a:t>viewed/completed </a:t>
            </a:r>
            <a:r>
              <a:rPr lang="en-US" sz="2400" dirty="0"/>
              <a:t>the Online training </a:t>
            </a:r>
            <a:r>
              <a:rPr lang="en-US" sz="2400" dirty="0" smtClean="0"/>
              <a:t>modules?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8800" dirty="0" smtClean="0">
                <a:ln>
                  <a:solidFill>
                    <a:schemeClr val="bg1"/>
                  </a:solidFill>
                </a:ln>
                <a:solidFill>
                  <a:srgbClr val="0000CC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1007</a:t>
            </a:r>
            <a:endParaRPr lang="en-US" sz="8800" dirty="0">
              <a:ln>
                <a:solidFill>
                  <a:schemeClr val="bg1"/>
                </a:solidFill>
              </a:ln>
              <a:solidFill>
                <a:srgbClr val="0000CC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i="1" dirty="0" smtClean="0">
                <a:solidFill>
                  <a:srgbClr val="FF0000"/>
                </a:solidFill>
              </a:rPr>
              <a:t>This does not include the </a:t>
            </a:r>
            <a:r>
              <a:rPr lang="en-US" sz="1800" i="1" dirty="0" smtClean="0">
                <a:solidFill>
                  <a:srgbClr val="0000CC"/>
                </a:solidFill>
              </a:rPr>
              <a:t>777</a:t>
            </a:r>
            <a:r>
              <a:rPr lang="en-US" sz="1800" i="1" dirty="0" smtClean="0">
                <a:solidFill>
                  <a:srgbClr val="FF0000"/>
                </a:solidFill>
              </a:rPr>
              <a:t> people who have taken the Retail 101 web based training.</a:t>
            </a:r>
            <a:endParaRPr lang="en-US" sz="18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Update to RMS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46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mph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31242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3600" b="1" dirty="0" smtClean="0">
                <a:latin typeface="Calibri" panose="020F0502020204030204" pitchFamily="34" charset="0"/>
              </a:rPr>
              <a:t>December 5, </a:t>
            </a:r>
            <a:r>
              <a:rPr lang="en-US" sz="3600" b="1" dirty="0">
                <a:latin typeface="Calibri" panose="020F0502020204030204" pitchFamily="34" charset="0"/>
              </a:rPr>
              <a:t>2019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600" dirty="0">
                <a:latin typeface="Calibri" panose="020F0502020204030204" pitchFamily="34" charset="0"/>
              </a:rPr>
              <a:t>9:30 AM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ERCOT Met Center </a:t>
            </a:r>
            <a:br>
              <a:rPr lang="en-US" sz="3600" dirty="0">
                <a:latin typeface="Calibri" panose="020F0502020204030204" pitchFamily="34" charset="0"/>
              </a:rPr>
            </a:br>
            <a:r>
              <a:rPr lang="en-US" sz="3600" dirty="0">
                <a:latin typeface="Calibri" panose="020F0502020204030204" pitchFamily="34" charset="0"/>
              </a:rPr>
              <a:t>Room 102</a:t>
            </a:r>
          </a:p>
          <a:p>
            <a:pPr algn="ctr"/>
            <a:r>
              <a:rPr lang="en-US" sz="3600" dirty="0">
                <a:latin typeface="Calibri" panose="020F0502020204030204" pitchFamily="34" charset="0"/>
              </a:rPr>
              <a:t>Please join us! </a:t>
            </a:r>
          </a:p>
          <a:p>
            <a:pPr algn="ctr"/>
            <a:endParaRPr lang="en-US" sz="3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algn="ctr"/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Upcoming</a:t>
            </a:r>
            <a:br>
              <a:rPr lang="en-US" sz="3600" b="1" dirty="0">
                <a:latin typeface="Calibri" panose="020F0502020204030204" pitchFamily="34" charset="0"/>
              </a:rPr>
            </a:br>
            <a:r>
              <a:rPr lang="en-US" sz="3600" b="1" dirty="0">
                <a:latin typeface="Calibri" panose="020F0502020204030204" pitchFamily="34" charset="0"/>
              </a:rPr>
              <a:t> RMTTF Meeting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7676</TotalTime>
  <Words>389</Words>
  <Application>Microsoft Office PowerPoint</Application>
  <PresentationFormat>On-screen Show (4:3)</PresentationFormat>
  <Paragraphs>87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Custom Design</vt:lpstr>
      <vt:lpstr>ERCOT  Retail Market Training  Task Force</vt:lpstr>
      <vt:lpstr>Completed MarkeTrak &amp; Inadvertent Gain Training </vt:lpstr>
      <vt:lpstr>Instructor Led Retail Trainings in 2019</vt:lpstr>
      <vt:lpstr>2020 Instructor Led Retail Training </vt:lpstr>
      <vt:lpstr>MarkeTrak On-line Training Modules Available </vt:lpstr>
      <vt:lpstr>MarkeTrak On-line Module Training via  ERCOT Learning Management System </vt:lpstr>
      <vt:lpstr>Retail Market Training - Registration</vt:lpstr>
      <vt:lpstr>Upcoming  RMTTF Meeting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Fernandez, Tomas</cp:lastModifiedBy>
  <cp:revision>409</cp:revision>
  <cp:lastPrinted>2016-02-12T19:29:41Z</cp:lastPrinted>
  <dcterms:created xsi:type="dcterms:W3CDTF">2005-04-21T14:28:35Z</dcterms:created>
  <dcterms:modified xsi:type="dcterms:W3CDTF">2019-11-04T20:48:53Z</dcterms:modified>
</cp:coreProperties>
</file>