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338" r:id="rId6"/>
    <p:sldId id="355" r:id="rId7"/>
    <p:sldId id="390" r:id="rId8"/>
    <p:sldId id="389" r:id="rId9"/>
    <p:sldId id="375" r:id="rId10"/>
    <p:sldId id="394" r:id="rId11"/>
    <p:sldId id="395" r:id="rId12"/>
    <p:sldId id="39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90"/>
            <p14:sldId id="389"/>
            <p14:sldId id="375"/>
            <p14:sldId id="394"/>
            <p14:sldId id="395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32" d="100"/>
          <a:sy n="132" d="100"/>
        </p:scale>
        <p:origin x="128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Projects Update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Market Subcommittee (RMS)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Nov 05,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ERCOT </a:t>
            </a:r>
            <a:r>
              <a:rPr lang="en-US" sz="2000" dirty="0"/>
              <a:t>Retail Portfolio Refresh</a:t>
            </a:r>
            <a:endParaRPr lang="en-US" sz="2000" dirty="0" smtClean="0"/>
          </a:p>
          <a:p>
            <a:pPr lvl="1"/>
            <a:r>
              <a:rPr lang="en-US" sz="1600" dirty="0" smtClean="0"/>
              <a:t>PR288-01 EDI Map and Translator Replacement</a:t>
            </a:r>
          </a:p>
          <a:p>
            <a:pPr lvl="1"/>
            <a:r>
              <a:rPr lang="en-US" sz="1600" dirty="0" smtClean="0"/>
              <a:t>PR288-02 NAESB Application Tech Refresh</a:t>
            </a:r>
            <a:endParaRPr lang="en-US" sz="1600" dirty="0" smtClean="0"/>
          </a:p>
          <a:p>
            <a:pPr lvl="1"/>
            <a:r>
              <a:rPr lang="en-US" sz="1600" dirty="0" smtClean="0"/>
              <a:t>Anticipated 2020 Impacts to the Retail Market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pt-BR" dirty="0"/>
              <a:t>Retail Portfolio Refresh (RPR) Program Control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PR288-00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</a:t>
            </a:r>
            <a:r>
              <a:rPr lang="en-US" sz="2400" dirty="0" smtClean="0"/>
              <a:t>Refresh: 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1752600"/>
          </a:xfrm>
        </p:spPr>
        <p:txBody>
          <a:bodyPr/>
          <a:lstStyle/>
          <a:p>
            <a:r>
              <a:rPr lang="en-US" sz="1800" dirty="0"/>
              <a:t>ERCOT established a</a:t>
            </a:r>
            <a:r>
              <a:rPr lang="en-US" sz="1800" dirty="0" smtClean="0"/>
              <a:t> </a:t>
            </a:r>
            <a:r>
              <a:rPr lang="en-US" sz="1800" dirty="0"/>
              <a:t>Retail Portfolio Refresh Program to provide planning, coordination, and governance </a:t>
            </a:r>
            <a:r>
              <a:rPr lang="en-US" sz="1800" dirty="0" smtClean="0"/>
              <a:t>across </a:t>
            </a:r>
            <a:r>
              <a:rPr lang="en-US" sz="1800" dirty="0"/>
              <a:t>upgrade </a:t>
            </a:r>
            <a:r>
              <a:rPr lang="en-US" sz="1800" dirty="0" smtClean="0"/>
              <a:t>projects.</a:t>
            </a:r>
          </a:p>
          <a:p>
            <a:r>
              <a:rPr lang="en-US" sz="1800" dirty="0" smtClean="0"/>
              <a:t>ERCOT will return to RMS, periodically, with more information related to:</a:t>
            </a:r>
          </a:p>
          <a:p>
            <a:pPr lvl="1"/>
            <a:r>
              <a:rPr lang="en-US" sz="1400" dirty="0" smtClean="0"/>
              <a:t>Sequencing of efforts</a:t>
            </a:r>
          </a:p>
          <a:p>
            <a:pPr lvl="1"/>
            <a:r>
              <a:rPr lang="en-US" sz="1400" dirty="0" smtClean="0"/>
              <a:t>Communication strategy</a:t>
            </a:r>
          </a:p>
          <a:p>
            <a:pPr lvl="1"/>
            <a:r>
              <a:rPr lang="en-US" sz="1400" dirty="0" smtClean="0"/>
              <a:t>High level timeline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3962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Systems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PR173-02 </a:t>
            </a:r>
            <a:r>
              <a:rPr lang="en-US" sz="1200" dirty="0" err="1" smtClean="0"/>
              <a:t>FlighTrak</a:t>
            </a:r>
            <a:r>
              <a:rPr lang="en-US" sz="1200" dirty="0" smtClean="0"/>
              <a:t> (completed)</a:t>
            </a:r>
          </a:p>
          <a:p>
            <a:r>
              <a:rPr lang="en-US" sz="1200" dirty="0" smtClean="0"/>
              <a:t>PR288-01 EDI </a:t>
            </a:r>
            <a:r>
              <a:rPr lang="en-US" sz="1200" dirty="0"/>
              <a:t>Mapping and Translator Replacement </a:t>
            </a:r>
            <a:r>
              <a:rPr lang="en-US" sz="1200" dirty="0" smtClean="0"/>
              <a:t>(In progress)</a:t>
            </a:r>
          </a:p>
          <a:p>
            <a:r>
              <a:rPr lang="en-US" sz="1200" dirty="0" smtClean="0"/>
              <a:t>PR288-02 NAESB (</a:t>
            </a:r>
            <a:r>
              <a:rPr lang="en-US" sz="1200" dirty="0"/>
              <a:t>I</a:t>
            </a:r>
            <a:r>
              <a:rPr lang="en-US" sz="1200" dirty="0" smtClean="0"/>
              <a:t>n Progress)</a:t>
            </a:r>
          </a:p>
          <a:p>
            <a:r>
              <a:rPr lang="en-US" sz="1200" dirty="0" smtClean="0"/>
              <a:t>PR288-03 </a:t>
            </a:r>
            <a:r>
              <a:rPr lang="en-US" sz="1200" dirty="0" smtClean="0"/>
              <a:t>ERCOT’s </a:t>
            </a:r>
            <a:r>
              <a:rPr lang="en-US" sz="1200" dirty="0"/>
              <a:t>Registration System </a:t>
            </a:r>
            <a:r>
              <a:rPr lang="en-US" sz="1200" dirty="0" smtClean="0"/>
              <a:t>(Initiated)</a:t>
            </a:r>
          </a:p>
          <a:p>
            <a:r>
              <a:rPr lang="en-US" sz="1200" dirty="0" err="1" smtClean="0"/>
              <a:t>PRxxx</a:t>
            </a:r>
            <a:r>
              <a:rPr lang="en-US" sz="1200" dirty="0" smtClean="0"/>
              <a:t>-xx </a:t>
            </a:r>
            <a:r>
              <a:rPr lang="en-US" sz="1200" dirty="0" err="1" smtClean="0"/>
              <a:t>MarkeTrak</a:t>
            </a:r>
            <a:r>
              <a:rPr lang="en-US" sz="1200" dirty="0" smtClean="0"/>
              <a:t> </a:t>
            </a:r>
            <a:r>
              <a:rPr lang="en-US" sz="1200" dirty="0"/>
              <a:t>Oracle Upgrade (not started</a:t>
            </a:r>
            <a:r>
              <a:rPr lang="en-US" sz="1200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971800"/>
            <a:ext cx="42672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Upgrade </a:t>
            </a:r>
            <a:r>
              <a:rPr lang="en-US" sz="1200" dirty="0"/>
              <a:t>technology to </a:t>
            </a:r>
            <a:r>
              <a:rPr lang="en-US" sz="1200" b="1" dirty="0"/>
              <a:t>CURRENT</a:t>
            </a:r>
            <a:r>
              <a:rPr lang="en-US" sz="1200" dirty="0"/>
              <a:t> support </a:t>
            </a:r>
            <a:r>
              <a:rPr lang="en-US" sz="1200" dirty="0" smtClean="0"/>
              <a:t>levels</a:t>
            </a:r>
          </a:p>
          <a:p>
            <a:r>
              <a:rPr lang="en-US" sz="1200" dirty="0" smtClean="0"/>
              <a:t>Provide </a:t>
            </a:r>
            <a:r>
              <a:rPr lang="en-US" sz="1200" dirty="0"/>
              <a:t>improved </a:t>
            </a:r>
            <a:r>
              <a:rPr lang="en-US" sz="1200" b="1" dirty="0"/>
              <a:t>MONITORING</a:t>
            </a:r>
            <a:r>
              <a:rPr lang="en-US" sz="1200" dirty="0"/>
              <a:t> and </a:t>
            </a:r>
            <a:r>
              <a:rPr lang="en-US" sz="1200" b="1" dirty="0" smtClean="0"/>
              <a:t>ALERTS</a:t>
            </a:r>
          </a:p>
          <a:p>
            <a:r>
              <a:rPr lang="en-US" sz="1200" dirty="0" smtClean="0"/>
              <a:t>Improve </a:t>
            </a:r>
            <a:r>
              <a:rPr lang="en-US" sz="1200" b="1" dirty="0"/>
              <a:t>UPTIME</a:t>
            </a:r>
            <a:r>
              <a:rPr lang="en-US" sz="1200" dirty="0"/>
              <a:t> by reducing Mean Time to Repair (</a:t>
            </a:r>
            <a:r>
              <a:rPr lang="en-US" sz="1200" dirty="0" smtClean="0"/>
              <a:t>MTTR)</a:t>
            </a:r>
          </a:p>
          <a:p>
            <a:r>
              <a:rPr lang="en-US" sz="1200" dirty="0" smtClean="0"/>
              <a:t>Ensure </a:t>
            </a:r>
            <a:r>
              <a:rPr lang="en-US" sz="1200" b="1" dirty="0"/>
              <a:t>RELIABILITY </a:t>
            </a:r>
            <a:r>
              <a:rPr lang="en-US" sz="1200" dirty="0"/>
              <a:t>and support future </a:t>
            </a:r>
            <a:r>
              <a:rPr lang="en-US" sz="1200" b="1" dirty="0" smtClean="0"/>
              <a:t>GROWTH</a:t>
            </a:r>
          </a:p>
          <a:p>
            <a:r>
              <a:rPr lang="en-US" sz="1200" dirty="0" smtClean="0"/>
              <a:t>Reduce </a:t>
            </a:r>
            <a:r>
              <a:rPr lang="en-US" sz="1200" dirty="0"/>
              <a:t>operating and maintenance </a:t>
            </a:r>
            <a:r>
              <a:rPr lang="en-US" sz="1200" b="1" dirty="0" smtClean="0"/>
              <a:t>COST</a:t>
            </a:r>
          </a:p>
          <a:p>
            <a:r>
              <a:rPr lang="en-US" sz="1200" dirty="0" smtClean="0"/>
              <a:t>Mitigate </a:t>
            </a:r>
            <a:r>
              <a:rPr lang="en-US" sz="1200" b="1" dirty="0"/>
              <a:t>SECURITY</a:t>
            </a:r>
            <a:r>
              <a:rPr lang="en-US" sz="1200" dirty="0"/>
              <a:t> </a:t>
            </a:r>
            <a:r>
              <a:rPr lang="en-US" sz="1200" dirty="0" smtClean="0"/>
              <a:t>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PR288-01 EDI Translator Project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3743" y="838200"/>
            <a:ext cx="8305800" cy="1447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While this is an internal application, ERCOT will request some level of market participation</a:t>
            </a:r>
            <a:r>
              <a:rPr lang="en-US" sz="2000" dirty="0"/>
              <a:t> </a:t>
            </a:r>
            <a:r>
              <a:rPr lang="en-US" sz="2000" dirty="0" smtClean="0"/>
              <a:t>for testing transactions through RMTE. </a:t>
            </a:r>
            <a:r>
              <a:rPr lang="en-US" sz="2000" dirty="0"/>
              <a:t>Targeting Q3 (tentatively) for release into RMTE</a:t>
            </a:r>
          </a:p>
          <a:p>
            <a:r>
              <a:rPr lang="en-US" sz="2000" dirty="0" smtClean="0"/>
              <a:t>Standing item at TXSET for feedback on the EDI project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PR288-02 NAESB Application Tech Refresh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305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Project initiated in June. </a:t>
            </a:r>
          </a:p>
          <a:p>
            <a:r>
              <a:rPr lang="en-US" sz="2000" dirty="0" smtClean="0"/>
              <a:t>Changes include NAESB application upgrade (for TLS1.2 support).</a:t>
            </a:r>
          </a:p>
          <a:p>
            <a:r>
              <a:rPr lang="en-US" sz="2000" dirty="0" smtClean="0"/>
              <a:t>We </a:t>
            </a:r>
            <a:r>
              <a:rPr lang="en-US" sz="2000" dirty="0"/>
              <a:t>anticipate TLS 1.2 will be required for NAESB B2B before end of next </a:t>
            </a:r>
            <a:r>
              <a:rPr lang="en-US" sz="2000" dirty="0" smtClean="0"/>
              <a:t>year. Similar changes have been made in other areas such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 and MIS APIs. </a:t>
            </a:r>
          </a:p>
          <a:p>
            <a:r>
              <a:rPr lang="en-US" sz="2000" dirty="0" smtClean="0"/>
              <a:t>We anticipate NAESB Market Testing in RMTE to coincide with EDI testing.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Impacts to the Retail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8534400" cy="4392656"/>
          </a:xfrm>
        </p:spPr>
        <p:txBody>
          <a:bodyPr/>
          <a:lstStyle/>
          <a:p>
            <a:r>
              <a:rPr lang="en-US" sz="2400" dirty="0"/>
              <a:t>TX SET requested cancellation of 2 Extracts generated from the system being replaced (867 RCSO, 997 Report)</a:t>
            </a:r>
          </a:p>
          <a:p>
            <a:r>
              <a:rPr lang="en-US" sz="2400" dirty="0" smtClean="0"/>
              <a:t>ERCOT </a:t>
            </a:r>
            <a:r>
              <a:rPr lang="en-US" sz="2400" dirty="0" smtClean="0"/>
              <a:t>estimates that a joint testing cycle in the Retail Market Test Environment (RMTE) for the EDI translator and NAESB can be achieved during Q3, 2020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Market testing has been discussed with both TX SET and TDTMS.  Will involve each unique NAESB Trading Partner (distinct connection URL) and an exchange of at least 2 files chosen by size.</a:t>
            </a:r>
          </a:p>
          <a:p>
            <a:r>
              <a:rPr lang="en-US" sz="2400" dirty="0" smtClean="0"/>
              <a:t>ERCOT </a:t>
            </a:r>
            <a:r>
              <a:rPr lang="en-US" sz="2400" dirty="0" smtClean="0"/>
              <a:t>will return to RMS </a:t>
            </a:r>
            <a:r>
              <a:rPr lang="en-US" sz="2400" dirty="0" smtClean="0"/>
              <a:t>monthly </a:t>
            </a:r>
            <a:r>
              <a:rPr lang="en-US" sz="2400" dirty="0" smtClean="0"/>
              <a:t>with more information </a:t>
            </a:r>
            <a:r>
              <a:rPr lang="en-US" sz="2400" dirty="0" smtClean="0"/>
              <a:t>as it becomes available</a:t>
            </a:r>
            <a:endParaRPr lang="en-US" sz="24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94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db64cb27-6b28-4b9c-8349-fb9d75ca019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41817</TotalTime>
  <Words>346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Agenda</vt:lpstr>
      <vt:lpstr>Retail Portfolio Refresh (RPR) Program Control PR288-00</vt:lpstr>
      <vt:lpstr>Retail Portfolio Refresh: Overview</vt:lpstr>
      <vt:lpstr>PR288-01 EDI Translator Project</vt:lpstr>
      <vt:lpstr>PR288-02 NAESB Application Tech Refresh</vt:lpstr>
      <vt:lpstr>2020 Impacts to the Retail Market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Jandhyala, Saritha</cp:lastModifiedBy>
  <cp:revision>551</cp:revision>
  <cp:lastPrinted>2019-11-04T17:12:57Z</cp:lastPrinted>
  <dcterms:created xsi:type="dcterms:W3CDTF">2016-01-21T15:20:31Z</dcterms:created>
  <dcterms:modified xsi:type="dcterms:W3CDTF">2019-11-04T18:31:33Z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