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48" r:id="rId2"/>
    <p:sldMasterId id="2147483651" r:id="rId3"/>
  </p:sldMasterIdLst>
  <p:notesMasterIdLst>
    <p:notesMasterId r:id="rId11"/>
  </p:notesMasterIdLst>
  <p:handoutMasterIdLst>
    <p:handoutMasterId r:id="rId12"/>
  </p:handoutMasterIdLst>
  <p:sldIdLst>
    <p:sldId id="368" r:id="rId4"/>
    <p:sldId id="545" r:id="rId5"/>
    <p:sldId id="546" r:id="rId6"/>
    <p:sldId id="548" r:id="rId7"/>
    <p:sldId id="544" r:id="rId8"/>
    <p:sldId id="547" r:id="rId9"/>
    <p:sldId id="380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D100"/>
    <a:srgbClr val="FF8200"/>
    <a:srgbClr val="003865"/>
    <a:srgbClr val="5F8642"/>
    <a:srgbClr val="B8DCF4"/>
    <a:srgbClr val="74B273"/>
    <a:srgbClr val="0076C6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1" autoAdjust="0"/>
    <p:restoredTop sz="95355" autoAdjust="0"/>
  </p:normalViewPr>
  <p:slideViewPr>
    <p:cSldViewPr showGuides="1">
      <p:cViewPr varScale="1">
        <p:scale>
          <a:sx n="135" d="100"/>
          <a:sy n="135" d="100"/>
        </p:scale>
        <p:origin x="892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12"/>
    </p:cViewPr>
  </p:sorterViewPr>
  <p:notesViewPr>
    <p:cSldViewPr showGuides="1">
      <p:cViewPr varScale="1">
        <p:scale>
          <a:sx n="41" d="100"/>
          <a:sy n="41" d="100"/>
        </p:scale>
        <p:origin x="1968" y="-8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D4036-C496-426B-80D9-0599FA8E6410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2205FE-88E4-4228-A0AC-E29F5D2D5575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astaylor.ercot.com/owa/redir.aspx?C=oPhl4_Wz9UCI7oVqJkGdaM-P4-MvhtMIRAMJFZ7-K5eOg6lo6esBMUiebAbXd4c8z8FTPzV8g8A.&amp;URL=http://www.vox.com/2015/6/19/8808545/wind-solar-grid-integration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astaylor.ercot.com/owa/redir.aspx?C=oPhl4_Wz9UCI7oVqJkGdaM-P4-MvhtMIRAMJFZ7-K5eOg6lo6esBMUiebAbXd4c8z8FTPzV8g8A.&amp;URL=http://energy.gov/eere/sunshot/systems-integration" TargetMode="External"/><Relationship Id="rId5" Type="http://schemas.openxmlformats.org/officeDocument/2006/relationships/hyperlink" Target="https://castaylor.ercot.com/owa/redir.aspx?C=oPhl4_Wz9UCI7oVqJkGdaM-P4-MvhtMIRAMJFZ7-K5eOg6lo6esBMUiebAbXd4c8z8FTPzV8g8A.&amp;URL=https://ec.europa.eu/energy/intelligent/projects/en/projects/pv-grid" TargetMode="External"/><Relationship Id="rId4" Type="http://schemas.openxmlformats.org/officeDocument/2006/relationships/hyperlink" Target="https://castaylor.ercot.com/owa/redir.aspx?C=oPhl4_Wz9UCI7oVqJkGdaM-P4-MvhtMIRAMJFZ7-K5eOg6lo6esBMUiebAbXd4c8z8FTPzV8g8A.&amp;URL=http://greeningthegrid.org/quick-reads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88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  <a:hlinkClick r:id="rId3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castaylor.ercot.com/owa/redir.aspx?C=oPhl4_Wz9UCI7oVqJkGdaM-P4-MvhtMIRAMJFZ7-K5eOg6lo6esBMUiebAbXd4c8z8FTPzV8g8A.&amp;URL=https%3a%2f%2ftheconversation.com%2fwhen-will-rooftop-solar-be-cheaper-than-the-grid-heres-a-map-54789%3futm_source%3dtwitter%26utm_medium%3dreferral%26utm_campaign%3dUTAustinNews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  <a:hlinkClick r:id="rId3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http://www.vox.com/2015/6/19/8808545/wind-solar-grid-integration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http://greeningthegrid.org/quick-reads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https://ec.europa.eu/energy/intelligent/projects/en/projects/pv-grid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http://energy.gov/eere/sunshot/systems-integration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30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  <a:lvl2pPr>
              <a:defRPr>
                <a:latin typeface="+mj-lt"/>
                <a:cs typeface="Book Antiqua"/>
              </a:defRPr>
            </a:lvl2pPr>
            <a:lvl3pPr>
              <a:defRPr>
                <a:latin typeface="+mj-lt"/>
                <a:cs typeface="Book Antiqua"/>
              </a:defRPr>
            </a:lvl3pPr>
            <a:lvl4pPr>
              <a:defRPr>
                <a:latin typeface="+mj-lt"/>
                <a:cs typeface="Book Antiqua"/>
              </a:defRPr>
            </a:lvl4pPr>
            <a:lvl5pPr>
              <a:defRPr>
                <a:latin typeface="+mj-lt"/>
                <a:cs typeface="Book Antiqu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62400" y="1828562"/>
            <a:ext cx="4800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Overview of Fixed Cost Components in Fuel Adders</a:t>
            </a:r>
          </a:p>
          <a:p>
            <a:endParaRPr lang="en-US" sz="2800" b="1" i="1" dirty="0">
              <a:solidFill>
                <a:schemeClr val="tx2"/>
              </a:solidFill>
              <a:latin typeface="Book Antiqua"/>
              <a:cs typeface="Book Antiqua"/>
            </a:endParaRPr>
          </a:p>
          <a:p>
            <a:endParaRPr lang="en-US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Ino González</a:t>
            </a:r>
            <a:endPara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WMS</a:t>
            </a:r>
          </a:p>
          <a:p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 6, </a:t>
            </a:r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3967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Fuel Adders (FA)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3340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Purpose</a:t>
            </a:r>
          </a:p>
          <a:p>
            <a:r>
              <a:rPr lang="en-US" dirty="0" smtClean="0"/>
              <a:t>Ensure the fuel price (FIP) used by ERCOT in the various calculations</a:t>
            </a:r>
            <a:r>
              <a:rPr lang="en-US" baseline="30000" dirty="0" smtClean="0"/>
              <a:t>1</a:t>
            </a:r>
            <a:r>
              <a:rPr lang="en-US" dirty="0" smtClean="0"/>
              <a:t> includes the average cost of: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Commodity,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Storing, and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Transporting natural gas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lvl="1" indent="0">
              <a:buNone/>
            </a:pPr>
            <a:r>
              <a:rPr lang="en-US" sz="2200" b="1" u="sng" dirty="0" smtClean="0"/>
              <a:t>Related NPRRs</a:t>
            </a:r>
            <a:endParaRPr lang="en-US" sz="2200" b="1" u="sng" dirty="0"/>
          </a:p>
          <a:p>
            <a:r>
              <a:rPr lang="en-US" dirty="0" smtClean="0"/>
              <a:t>NPRR485 </a:t>
            </a:r>
            <a:r>
              <a:rPr lang="en-US" dirty="0"/>
              <a:t>Clarification for Fuel Adder </a:t>
            </a:r>
            <a:r>
              <a:rPr lang="en-US" dirty="0" smtClean="0"/>
              <a:t>Provisions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FA included in various Offer Caps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NPRR613 </a:t>
            </a:r>
            <a:r>
              <a:rPr lang="en-US" dirty="0"/>
              <a:t>Clarification of Fuel Adder into the Mitigated Offer </a:t>
            </a:r>
            <a:r>
              <a:rPr lang="en-US" dirty="0" smtClean="0"/>
              <a:t>Cap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Clarified how the FAs would be used in Real-Time Mitigation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sz="1600" baseline="30000" dirty="0" smtClean="0"/>
              <a:t>1</a:t>
            </a:r>
            <a:r>
              <a:rPr lang="en-US" sz="1600" dirty="0" smtClean="0"/>
              <a:t>RT Make-Whole Payments, Offer Caps and Mitigation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62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5086"/>
            <a:ext cx="8458200" cy="54333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/>
              <a:t>3.4	Additional Rules for Submitting Fuel Costs </a:t>
            </a: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Paragraph (2)</a:t>
            </a:r>
          </a:p>
          <a:p>
            <a:pPr marL="0" indent="0">
              <a:buNone/>
            </a:pPr>
            <a:r>
              <a:rPr lang="en-US" sz="1800" dirty="0" smtClean="0"/>
              <a:t>Any </a:t>
            </a:r>
            <a:r>
              <a:rPr lang="en-US" sz="1800" dirty="0"/>
              <a:t>Filing Entity that submits an actual fuel adder must provide </a:t>
            </a:r>
            <a:r>
              <a:rPr lang="en-US" sz="1800" dirty="0" smtClean="0"/>
              <a:t>documentation </a:t>
            </a:r>
            <a:r>
              <a:rPr lang="en-US" sz="1800" dirty="0"/>
              <a:t>that establishes the historical costs for fuel, including </a:t>
            </a:r>
            <a:r>
              <a:rPr lang="en-US" sz="1800" dirty="0" smtClean="0"/>
              <a:t>	transportation</a:t>
            </a:r>
            <a:r>
              <a:rPr lang="en-US" sz="1800" dirty="0"/>
              <a:t>, spot fuel, and any additional verifiable cost associated </a:t>
            </a:r>
            <a:r>
              <a:rPr lang="en-US" sz="1800" dirty="0" smtClean="0"/>
              <a:t>	with </a:t>
            </a:r>
            <a:r>
              <a:rPr lang="en-US" sz="1800" dirty="0"/>
              <a:t>fuel contracts that can be easily differentiated from the standard </a:t>
            </a:r>
            <a:r>
              <a:rPr lang="en-US" sz="1800" dirty="0" smtClean="0"/>
              <a:t>commodity </a:t>
            </a:r>
            <a:r>
              <a:rPr lang="en-US" sz="1800" dirty="0"/>
              <a:t>cost of fuel and clearly attributable to the Resource for the </a:t>
            </a:r>
            <a:r>
              <a:rPr lang="en-US" sz="1800" dirty="0" smtClean="0"/>
              <a:t>period</a:t>
            </a:r>
            <a:r>
              <a:rPr lang="en-US" sz="1800" dirty="0"/>
              <a:t>.  The fuel adder for a rolling 12-month period is the difference </a:t>
            </a:r>
            <a:r>
              <a:rPr lang="en-US" sz="1800" dirty="0" smtClean="0"/>
              <a:t>between </a:t>
            </a:r>
            <a:r>
              <a:rPr lang="en-US" sz="1800" dirty="0"/>
              <a:t>the Filing Entity’s average fuel price paid (including all fees) </a:t>
            </a:r>
            <a:r>
              <a:rPr lang="en-US" sz="1800" dirty="0" smtClean="0"/>
              <a:t>during </a:t>
            </a:r>
            <a:r>
              <a:rPr lang="en-US" sz="1800" dirty="0"/>
              <a:t>the period and the fuel price utilized by ERCOT for </a:t>
            </a:r>
            <a:r>
              <a:rPr lang="en-US" sz="1800" dirty="0" smtClean="0"/>
              <a:t>the corresponding </a:t>
            </a:r>
            <a:r>
              <a:rPr lang="en-US" sz="1800" dirty="0"/>
              <a:t>Resource.  The Filing Entity shall provide rolling </a:t>
            </a:r>
            <a:r>
              <a:rPr lang="en-US" sz="1800" dirty="0" smtClean="0"/>
              <a:t>12-month </a:t>
            </a:r>
            <a:r>
              <a:rPr lang="en-US" sz="1800" dirty="0"/>
              <a:t>supporting data to verify total fuel price for all purchased volumes </a:t>
            </a:r>
            <a:r>
              <a:rPr lang="en-US" sz="1800" dirty="0" smtClean="0"/>
              <a:t>to </a:t>
            </a:r>
            <a:r>
              <a:rPr lang="en-US" sz="1800" dirty="0"/>
              <a:t>support the actual Resource fuel consumption.  Data to support these </a:t>
            </a:r>
            <a:r>
              <a:rPr lang="en-US" sz="1800" dirty="0" smtClean="0"/>
              <a:t>costs </a:t>
            </a:r>
            <a:r>
              <a:rPr lang="en-US" sz="1800" dirty="0"/>
              <a:t>should include, but are not limited to, accounting ledger entries, </a:t>
            </a:r>
            <a:r>
              <a:rPr lang="en-US" sz="1800" dirty="0" smtClean="0"/>
              <a:t>invoices</a:t>
            </a:r>
            <a:r>
              <a:rPr lang="en-US" sz="1800" dirty="0"/>
              <a:t>, and copies of fuel contracts.  </a:t>
            </a:r>
            <a:r>
              <a:rPr lang="en-US" sz="1800" b="1" dirty="0"/>
              <a:t>In addition, the actual costs used to calculate the fuel adder may include</a:t>
            </a:r>
            <a:r>
              <a:rPr lang="en-US" sz="1800" dirty="0"/>
              <a:t>, but are not limited to, the following categories: </a:t>
            </a:r>
            <a:r>
              <a:rPr lang="en-US" sz="1800" b="1" dirty="0">
                <a:solidFill>
                  <a:srgbClr val="0066FF"/>
                </a:solidFill>
              </a:rPr>
              <a:t>transportation, deliveries, storage, injection, withdrawal, imbalance</a:t>
            </a:r>
            <a:r>
              <a:rPr lang="en-US" sz="1800" dirty="0"/>
              <a:t>, and </a:t>
            </a:r>
            <a:r>
              <a:rPr lang="en-US" sz="1800" b="1" dirty="0">
                <a:solidFill>
                  <a:srgbClr val="0066FF"/>
                </a:solidFill>
              </a:rPr>
              <a:t>minimum requirements fees</a:t>
            </a:r>
            <a:r>
              <a:rPr lang="en-US" sz="1800" dirty="0"/>
              <a:t>.  </a:t>
            </a:r>
            <a:r>
              <a:rPr lang="en-US" sz="1800" b="1" i="1" dirty="0">
                <a:solidFill>
                  <a:srgbClr val="FF0000"/>
                </a:solidFill>
              </a:rPr>
              <a:t>Other costs not described herein may be included and approved by ERCOT</a:t>
            </a:r>
            <a:r>
              <a:rPr lang="en-US" sz="1800" b="1" i="1" dirty="0"/>
              <a:t>.</a:t>
            </a:r>
          </a:p>
          <a:p>
            <a:pPr marL="0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886700" cy="488515"/>
          </a:xfrm>
        </p:spPr>
        <p:txBody>
          <a:bodyPr>
            <a:normAutofit/>
          </a:bodyPr>
          <a:lstStyle/>
          <a:p>
            <a:r>
              <a:rPr lang="en-US" dirty="0" smtClean="0"/>
              <a:t>Verifiable Cost Manual Language on Fuel Adders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63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086"/>
            <a:ext cx="8610600" cy="5433314"/>
          </a:xfrm>
        </p:spPr>
        <p:txBody>
          <a:bodyPr>
            <a:noAutofit/>
          </a:bodyPr>
          <a:lstStyle/>
          <a:p>
            <a:endParaRPr lang="en-US" sz="1800" dirty="0" smtClean="0"/>
          </a:p>
          <a:p>
            <a:endParaRPr lang="en-US" sz="1800" dirty="0"/>
          </a:p>
          <a:p>
            <a:pPr marL="0" indent="0">
              <a:buNone/>
            </a:pPr>
            <a:r>
              <a:rPr lang="x-none" sz="2000" b="1" i="1" dirty="0" smtClean="0"/>
              <a:t>5.6.1</a:t>
            </a:r>
            <a:r>
              <a:rPr lang="x-none" sz="2000" b="1" i="1" dirty="0"/>
              <a:t>	Verifiable </a:t>
            </a:r>
            <a:r>
              <a:rPr lang="x-none" sz="2000" b="1" i="1" dirty="0" smtClean="0"/>
              <a:t>Costs</a:t>
            </a:r>
            <a:endParaRPr lang="en-US" sz="2000" b="1" i="1" dirty="0" smtClean="0"/>
          </a:p>
          <a:p>
            <a:endParaRPr lang="en-US" sz="2000" b="1" i="1" dirty="0"/>
          </a:p>
          <a:p>
            <a:pPr marL="0" indent="0">
              <a:buNone/>
            </a:pPr>
            <a:r>
              <a:rPr lang="en-US" sz="2000" dirty="0"/>
              <a:t>(</a:t>
            </a:r>
            <a:r>
              <a:rPr lang="en-US" sz="2000" dirty="0" smtClean="0"/>
              <a:t>5)  These </a:t>
            </a:r>
            <a:r>
              <a:rPr lang="en-US" sz="2000" dirty="0"/>
              <a:t>unit-specific verifiable costs may not include: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(a)  </a:t>
            </a:r>
            <a:r>
              <a:rPr lang="en-US" sz="2000" b="1" dirty="0" smtClean="0">
                <a:solidFill>
                  <a:srgbClr val="0066FF"/>
                </a:solidFill>
              </a:rPr>
              <a:t>Fixed </a:t>
            </a:r>
            <a:r>
              <a:rPr lang="en-US" sz="2000" b="1" dirty="0">
                <a:solidFill>
                  <a:srgbClr val="0066FF"/>
                </a:solidFill>
              </a:rPr>
              <a:t>costs</a:t>
            </a:r>
            <a:r>
              <a:rPr lang="en-US" sz="2000" dirty="0"/>
              <a:t>, which are any cost that is incurred regardless of </a:t>
            </a:r>
            <a:r>
              <a:rPr lang="en-US" sz="2000" dirty="0" smtClean="0"/>
              <a:t>	</a:t>
            </a:r>
            <a:r>
              <a:rPr lang="en-US" sz="2000" dirty="0"/>
              <a:t> </a:t>
            </a:r>
            <a:r>
              <a:rPr lang="en-US" sz="2000" dirty="0" smtClean="0"/>
              <a:t>      whether </a:t>
            </a:r>
            <a:r>
              <a:rPr lang="en-US" sz="2000" dirty="0"/>
              <a:t>the unit is deployed or not; and</a:t>
            </a:r>
          </a:p>
          <a:p>
            <a:pPr marL="0" indent="0">
              <a:buNone/>
            </a:pPr>
            <a:r>
              <a:rPr lang="en-US" sz="2000" dirty="0" smtClean="0"/>
              <a:t>	(b)  Costs </a:t>
            </a:r>
            <a:r>
              <a:rPr lang="en-US" sz="2000" dirty="0"/>
              <a:t>for which the QSE or Resource Entity cannot provide </a:t>
            </a:r>
            <a:r>
              <a:rPr lang="en-US" sz="2000" dirty="0" smtClean="0"/>
              <a:t>		       sufficient </a:t>
            </a:r>
            <a:r>
              <a:rPr lang="en-US" sz="2000" dirty="0"/>
              <a:t>documentation for ERCOT to verify the costs.</a:t>
            </a:r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886700" cy="488515"/>
          </a:xfrm>
        </p:spPr>
        <p:txBody>
          <a:bodyPr>
            <a:normAutofit/>
          </a:bodyPr>
          <a:lstStyle/>
          <a:p>
            <a:r>
              <a:rPr lang="en-US" dirty="0" smtClean="0"/>
              <a:t>Protocol Language on Verifiable Costs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7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5086"/>
            <a:ext cx="8458200" cy="5433314"/>
          </a:xfrm>
        </p:spPr>
        <p:txBody>
          <a:bodyPr>
            <a:noAutofit/>
          </a:bodyPr>
          <a:lstStyle/>
          <a:p>
            <a:pPr>
              <a:buFont typeface="+mj-lt"/>
              <a:buAutoNum type="alphaLcParenR"/>
            </a:pPr>
            <a:r>
              <a:rPr lang="en-US" sz="1800" b="1" dirty="0" smtClean="0"/>
              <a:t>Minimum Requirement Fee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Fixed monthly amount ($)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i="1" dirty="0" smtClean="0"/>
              <a:t>Not impacted by quantity of gas transp</a:t>
            </a:r>
            <a:r>
              <a:rPr lang="en-US" sz="1800" dirty="0" smtClean="0"/>
              <a:t>orted</a:t>
            </a:r>
          </a:p>
          <a:p>
            <a:pPr>
              <a:buFont typeface="+mj-lt"/>
              <a:buAutoNum type="alphaLcParenR"/>
            </a:pPr>
            <a:endParaRPr lang="en-US" sz="1800" dirty="0" smtClean="0"/>
          </a:p>
          <a:p>
            <a:pPr>
              <a:buFont typeface="+mj-lt"/>
              <a:buAutoNum type="alphaLcParenR"/>
            </a:pPr>
            <a:r>
              <a:rPr lang="en-US" sz="1800" b="1" dirty="0" smtClean="0"/>
              <a:t>Demand Fee</a:t>
            </a:r>
            <a:endParaRPr lang="en-US" sz="18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Based on a contracted rate ($/MMBtu)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Applied to a pre-defined fixed volume (MMBtus)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i="1" dirty="0" smtClean="0"/>
              <a:t>Not impacted by quantity of gas transported</a:t>
            </a:r>
          </a:p>
          <a:p>
            <a:pPr marL="800100" lvl="1" indent="-342900">
              <a:buFont typeface="+mj-lt"/>
              <a:buAutoNum type="alphaLcParenR"/>
            </a:pPr>
            <a:endParaRPr lang="en-US" sz="1800" dirty="0"/>
          </a:p>
          <a:p>
            <a:pPr>
              <a:buFont typeface="+mj-lt"/>
              <a:buAutoNum type="alphaLcParenR"/>
            </a:pPr>
            <a:r>
              <a:rPr lang="en-US" sz="1800" b="1" dirty="0" smtClean="0"/>
              <a:t>Dispatch Service Fee or Real-Time Fee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Fixed monthly amount ($)</a:t>
            </a:r>
          </a:p>
          <a:p>
            <a:pPr marL="457200" lvl="1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 smtClean="0"/>
              <a:t>d)   Storage </a:t>
            </a:r>
            <a:r>
              <a:rPr lang="en-US" sz="1800" b="1" dirty="0"/>
              <a:t>Fee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Fixed monthly </a:t>
            </a:r>
            <a:r>
              <a:rPr lang="en-US" sz="1600" dirty="0" smtClean="0"/>
              <a:t>amount based on a given storage capacity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 smtClean="0"/>
              <a:t>Not impacted by how much MMBtu volume is used</a:t>
            </a:r>
            <a:endParaRPr lang="en-US" sz="16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886700" cy="488515"/>
          </a:xfrm>
        </p:spPr>
        <p:txBody>
          <a:bodyPr>
            <a:normAutofit/>
          </a:bodyPr>
          <a:lstStyle/>
          <a:p>
            <a:r>
              <a:rPr lang="en-US" dirty="0" smtClean="0"/>
              <a:t>Fixed Fees Included in Fuel Adders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53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458200" cy="5181600"/>
          </a:xfrm>
        </p:spPr>
        <p:txBody>
          <a:bodyPr>
            <a:noAutofit/>
          </a:bodyPr>
          <a:lstStyle/>
          <a:p>
            <a:pPr>
              <a:buFont typeface="+mj-lt"/>
              <a:buAutoNum type="alphaLcParenR"/>
            </a:pPr>
            <a:r>
              <a:rPr lang="en-US" sz="2400" dirty="0" smtClean="0"/>
              <a:t>Should Fuel Adders include Fixed costs?</a:t>
            </a:r>
          </a:p>
          <a:p>
            <a:pPr>
              <a:buFont typeface="+mj-lt"/>
              <a:buAutoNum type="alphaLcParenR"/>
            </a:pPr>
            <a:endParaRPr lang="en-US" sz="2400" dirty="0" smtClean="0"/>
          </a:p>
          <a:p>
            <a:pPr>
              <a:buFont typeface="+mj-lt"/>
              <a:buAutoNum type="alphaLcParenR"/>
            </a:pPr>
            <a:r>
              <a:rPr lang="en-US" sz="2400" dirty="0" smtClean="0"/>
              <a:t>Given that the FAs are calculated by dividing a cost (e.g., fixed cost) over a volume, if the volume is small, the FA can result in a very high number.  In the extreme case, the fuel volume can be close to zero, resulting in an extremely high FA.</a:t>
            </a:r>
          </a:p>
          <a:p>
            <a:pPr>
              <a:buFont typeface="+mj-lt"/>
              <a:buAutoNum type="alphaLcParenR"/>
            </a:pPr>
            <a:endParaRPr lang="en-US" sz="2400" dirty="0"/>
          </a:p>
          <a:p>
            <a:pPr>
              <a:buFont typeface="+mj-lt"/>
              <a:buAutoNum type="alphaLcParenR"/>
            </a:pPr>
            <a:r>
              <a:rPr lang="en-US" sz="2400" dirty="0" smtClean="0"/>
              <a:t>What should be the proper approach to calculate the FA when the fuel quantity (burned) for a Generating Resource is very small?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886700" cy="488515"/>
          </a:xfrm>
        </p:spPr>
        <p:txBody>
          <a:bodyPr>
            <a:normAutofit/>
          </a:bodyPr>
          <a:lstStyle/>
          <a:p>
            <a:r>
              <a:rPr lang="en-US" dirty="0" smtClean="0"/>
              <a:t>Issues with Current FAs 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87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458200" cy="594518"/>
          </a:xfrm>
        </p:spPr>
        <p:txBody>
          <a:bodyPr/>
          <a:lstStyle/>
          <a:p>
            <a:pPr algn="ctr"/>
            <a:r>
              <a:rPr lang="en-US" sz="4800" dirty="0" smtClean="0"/>
              <a:t>Questions?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" y="0"/>
            <a:ext cx="26670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99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17251</TotalTime>
  <Words>286</Words>
  <Application>Microsoft Office PowerPoint</Application>
  <PresentationFormat>On-screen Show (4:3)</PresentationFormat>
  <Paragraphs>94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Book Antiqua</vt:lpstr>
      <vt:lpstr>Calibri</vt:lpstr>
      <vt:lpstr>Wingdings</vt:lpstr>
      <vt:lpstr>1_Custom Design</vt:lpstr>
      <vt:lpstr>Office Theme</vt:lpstr>
      <vt:lpstr>Custom Design</vt:lpstr>
      <vt:lpstr>PowerPoint Presentation</vt:lpstr>
      <vt:lpstr>Fuel Adders (FA)</vt:lpstr>
      <vt:lpstr>Verifiable Cost Manual Language on Fuel Adders</vt:lpstr>
      <vt:lpstr>Protocol Language on Verifiable Costs</vt:lpstr>
      <vt:lpstr>Fixed Fees Included in Fuel Adders</vt:lpstr>
      <vt:lpstr>Issues with Current FAs 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Gonzalez, Ino</cp:lastModifiedBy>
  <cp:revision>476</cp:revision>
  <cp:lastPrinted>2016-05-23T17:34:43Z</cp:lastPrinted>
  <dcterms:created xsi:type="dcterms:W3CDTF">2016-01-21T15:20:31Z</dcterms:created>
  <dcterms:modified xsi:type="dcterms:W3CDTF">2019-10-29T21:24:43Z</dcterms:modified>
</cp:coreProperties>
</file>