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83" r:id="rId4"/>
    <p:sldId id="284" r:id="rId5"/>
    <p:sldId id="274" r:id="rId6"/>
    <p:sldId id="285" r:id="rId7"/>
    <p:sldId id="275" r:id="rId8"/>
    <p:sldId id="276" r:id="rId9"/>
    <p:sldId id="277" r:id="rId10"/>
    <p:sldId id="279" r:id="rId11"/>
    <p:sldId id="28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99" autoAdjust="0"/>
    <p:restoredTop sz="97021" autoAdjust="0"/>
  </p:normalViewPr>
  <p:slideViewPr>
    <p:cSldViewPr>
      <p:cViewPr>
        <p:scale>
          <a:sx n="122" d="100"/>
          <a:sy n="122" d="100"/>
        </p:scale>
        <p:origin x="-1314"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5551AF-8CD8-497C-8229-57D58853C0B0}" type="datetimeFigureOut">
              <a:rPr lang="en-US" smtClean="0"/>
              <a:t>11/1/2019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F923BE-09A6-4E62-B431-38AFC7D8D716}" type="slidenum">
              <a:rPr lang="en-US" smtClean="0"/>
              <a:t>‹#›</a:t>
            </a:fld>
            <a:endParaRPr lang="en-US" dirty="0"/>
          </a:p>
        </p:txBody>
      </p:sp>
    </p:spTree>
    <p:extLst>
      <p:ext uri="{BB962C8B-B14F-4D97-AF65-F5344CB8AC3E}">
        <p14:creationId xmlns:p14="http://schemas.microsoft.com/office/powerpoint/2010/main" val="1855468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A22962B-8953-476D-9E2A-850698B2E256}" type="datetime1">
              <a:rPr lang="en-US" smtClean="0"/>
              <a:t>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4D266F-74CA-4AE2-8527-C8E6ACD37FD0}" type="datetime1">
              <a:rPr lang="en-US" smtClean="0"/>
              <a:t>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F1E059-F9D8-49BF-895D-2A6AAB33C8C2}" type="datetime1">
              <a:rPr lang="en-US" smtClean="0"/>
              <a:t>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94D6B8-0739-41D1-8BCF-1D86B5945B7B}" type="datetime1">
              <a:rPr lang="en-US" smtClean="0"/>
              <a:t>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83FB8D-3742-491E-87CE-54E1DB8CE097}" type="datetime1">
              <a:rPr lang="en-US" smtClean="0"/>
              <a:t>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285475F-F24F-4404-A159-B2E0868CB43E}" type="datetime1">
              <a:rPr lang="en-US" smtClean="0"/>
              <a:t>11/1/2019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EB5F40-1724-45AC-9E8F-3995753F3C41}" type="datetime1">
              <a:rPr lang="en-US" smtClean="0"/>
              <a:t>11/1/2019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122F0C-1B97-4759-8D52-88ECF6F80EA6}" type="datetime1">
              <a:rPr lang="en-US" smtClean="0"/>
              <a:t>11/1/2019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9531ED-07C5-4639-9994-6E2680624364}" type="datetime1">
              <a:rPr lang="en-US" smtClean="0"/>
              <a:t>11/1/2019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CC82AF-1224-4BBE-8389-7110B741EE02}" type="datetime1">
              <a:rPr lang="en-US" smtClean="0"/>
              <a:t>11/1/2019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C63AAD-494F-4935-9B32-6C017EC59661}" type="datetime1">
              <a:rPr lang="en-US" smtClean="0"/>
              <a:t>11/1/2019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D6EC76-C7BB-4B64-AB2C-4CA666B08B18}" type="datetime1">
              <a:rPr lang="en-US" smtClean="0"/>
              <a:t>11/1/2019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676400"/>
          </a:xfrm>
        </p:spPr>
        <p:txBody>
          <a:bodyPr>
            <a:noAutofit/>
          </a:bodyPr>
          <a:lstStyle/>
          <a:p>
            <a:r>
              <a:rPr lang="en-US" sz="3600" b="1" dirty="0" smtClean="0">
                <a:latin typeface="+mn-lt"/>
              </a:rPr>
              <a:t>Market Credit Working Group update to the Wholesale Market Subcommittee</a:t>
            </a:r>
            <a:endParaRPr lang="en-US" sz="3600" b="1" dirty="0">
              <a:latin typeface="+mn-lt"/>
            </a:endParaRPr>
          </a:p>
        </p:txBody>
      </p:sp>
      <p:sp>
        <p:nvSpPr>
          <p:cNvPr id="3" name="Subtitle 2"/>
          <p:cNvSpPr>
            <a:spLocks noGrp="1"/>
          </p:cNvSpPr>
          <p:nvPr>
            <p:ph type="subTitle" idx="1"/>
          </p:nvPr>
        </p:nvSpPr>
        <p:spPr>
          <a:xfrm>
            <a:off x="1585404" y="5181600"/>
            <a:ext cx="6400800" cy="685800"/>
          </a:xfrm>
        </p:spPr>
        <p:txBody>
          <a:bodyPr>
            <a:normAutofit/>
          </a:bodyPr>
          <a:lstStyle/>
          <a:p>
            <a:r>
              <a:rPr lang="en-US" sz="2400" dirty="0" smtClean="0"/>
              <a:t>11/06/2019</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dirty="0"/>
          </a:p>
        </p:txBody>
      </p:sp>
      <p:sp>
        <p:nvSpPr>
          <p:cNvPr id="5" name="TextBox 4"/>
          <p:cNvSpPr txBox="1"/>
          <p:nvPr/>
        </p:nvSpPr>
        <p:spPr>
          <a:xfrm>
            <a:off x="2042604" y="3962400"/>
            <a:ext cx="5486400" cy="646331"/>
          </a:xfrm>
          <a:prstGeom prst="rect">
            <a:avLst/>
          </a:prstGeom>
          <a:noFill/>
        </p:spPr>
        <p:txBody>
          <a:bodyPr wrap="square" rtlCol="0">
            <a:spAutoFit/>
          </a:bodyPr>
          <a:lstStyle/>
          <a:p>
            <a:pPr algn="ctr"/>
            <a:r>
              <a:rPr lang="en-US" dirty="0" smtClean="0"/>
              <a:t> </a:t>
            </a:r>
            <a:r>
              <a:rPr lang="en-US" b="1" dirty="0" smtClean="0"/>
              <a:t>Bill Barnes NRG, Chair</a:t>
            </a:r>
          </a:p>
          <a:p>
            <a:pPr algn="ctr"/>
            <a:r>
              <a:rPr lang="en-US" b="1" dirty="0" smtClean="0"/>
              <a:t>Josephine Wan Austin Energy, Vice Chair</a:t>
            </a:r>
            <a:endParaRPr lang="en-US" b="1" dirty="0"/>
          </a:p>
        </p:txBody>
      </p:sp>
    </p:spTree>
    <p:extLst>
      <p:ext uri="{BB962C8B-B14F-4D97-AF65-F5344CB8AC3E}">
        <p14:creationId xmlns:p14="http://schemas.microsoft.com/office/powerpoint/2010/main" val="33294299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441325"/>
          </a:xfrm>
        </p:spPr>
        <p:txBody>
          <a:bodyPr>
            <a:normAutofit fontScale="90000"/>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533400" y="1143000"/>
            <a:ext cx="8229600" cy="5257800"/>
          </a:xfrm>
        </p:spPr>
        <p:txBody>
          <a:bodyPr>
            <a:normAutofit fontScale="25000" lnSpcReduction="20000"/>
          </a:bodyPr>
          <a:lstStyle/>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7200" b="1" dirty="0" smtClean="0"/>
          </a:p>
          <a:p>
            <a:pPr marL="0" indent="0">
              <a:buNone/>
            </a:pPr>
            <a:endParaRPr lang="en-US" sz="7200" dirty="0" smtClean="0"/>
          </a:p>
          <a:p>
            <a:pPr marL="0" indent="0">
              <a:buNone/>
            </a:pPr>
            <a:endParaRPr lang="en-US" sz="7200"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dirty="0" smtClean="0"/>
          </a:p>
          <a:p>
            <a:pPr marL="0" indent="0">
              <a:buNone/>
            </a:pPr>
            <a:endParaRPr lang="en-US" sz="2400" dirty="0"/>
          </a:p>
          <a:p>
            <a:pPr marL="0" indent="0">
              <a:buNone/>
            </a:pPr>
            <a:endParaRPr lang="en-US" sz="2400" dirty="0" smtClean="0"/>
          </a:p>
          <a:p>
            <a:pPr marL="0" indent="0">
              <a:buNone/>
            </a:pPr>
            <a:endParaRPr lang="en-US" sz="2400" dirty="0"/>
          </a:p>
          <a:p>
            <a:pPr marL="0" indent="0">
              <a:buNone/>
            </a:pPr>
            <a:endParaRPr lang="en-US" sz="3300" dirty="0" smtClean="0"/>
          </a:p>
          <a:p>
            <a:pPr marL="0" indent="0">
              <a:buNone/>
            </a:pPr>
            <a:endParaRPr lang="en-US" sz="3300" dirty="0" smtClean="0"/>
          </a:p>
          <a:p>
            <a:pPr marL="0" indent="0">
              <a:buNone/>
            </a:pPr>
            <a:endParaRPr lang="en-US" sz="3300" dirty="0"/>
          </a:p>
          <a:p>
            <a:pPr marL="0" indent="0">
              <a:buNone/>
            </a:pPr>
            <a:endParaRPr lang="en-US" sz="3300" dirty="0" smtClean="0"/>
          </a:p>
          <a:p>
            <a:pPr marL="0" indent="0">
              <a:buNone/>
            </a:pPr>
            <a:endParaRPr lang="en-US" sz="2400" b="1" dirty="0"/>
          </a:p>
          <a:p>
            <a:pPr marL="0" indent="0">
              <a:buNone/>
            </a:pPr>
            <a:r>
              <a:rPr lang="en-US" sz="2400" b="1" dirty="0"/>
              <a:t> </a:t>
            </a:r>
            <a:endParaRPr lang="en-US" sz="2000" dirty="0"/>
          </a:p>
          <a:p>
            <a:pPr marL="914400" lvl="2" indent="0">
              <a:spcBef>
                <a:spcPts val="0"/>
              </a:spcBef>
              <a:buNone/>
              <a:defRPr/>
            </a:pPr>
            <a:endParaRPr lang="en-US"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dirty="0"/>
          </a:p>
        </p:txBody>
      </p:sp>
      <p:pic>
        <p:nvPicPr>
          <p:cNvPr id="7" name="Picture 6"/>
          <p:cNvPicPr>
            <a:picLocks noChangeAspect="1"/>
          </p:cNvPicPr>
          <p:nvPr/>
        </p:nvPicPr>
        <p:blipFill>
          <a:blip r:embed="rId2"/>
          <a:stretch>
            <a:fillRect/>
          </a:stretch>
        </p:blipFill>
        <p:spPr>
          <a:xfrm>
            <a:off x="533400" y="1398658"/>
            <a:ext cx="8077200" cy="4316342"/>
          </a:xfrm>
          <a:prstGeom prst="rect">
            <a:avLst/>
          </a:prstGeom>
        </p:spPr>
      </p:pic>
    </p:spTree>
    <p:extLst>
      <p:ext uri="{BB962C8B-B14F-4D97-AF65-F5344CB8AC3E}">
        <p14:creationId xmlns:p14="http://schemas.microsoft.com/office/powerpoint/2010/main" val="14974370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441325"/>
          </a:xfrm>
        </p:spPr>
        <p:txBody>
          <a:bodyPr>
            <a:normAutofit fontScale="90000"/>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533400" y="1143000"/>
            <a:ext cx="8229600" cy="5257800"/>
          </a:xfrm>
        </p:spPr>
        <p:txBody>
          <a:bodyPr>
            <a:normAutofit fontScale="25000" lnSpcReduction="20000"/>
          </a:bodyPr>
          <a:lstStyle/>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7200" b="1" dirty="0" smtClean="0"/>
          </a:p>
          <a:p>
            <a:pPr marL="0" indent="0">
              <a:buNone/>
            </a:pPr>
            <a:endParaRPr lang="en-US" sz="7200" dirty="0" smtClean="0"/>
          </a:p>
          <a:p>
            <a:pPr marL="0" indent="0">
              <a:buNone/>
            </a:pPr>
            <a:endParaRPr lang="en-US" sz="7200"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dirty="0" smtClean="0"/>
          </a:p>
          <a:p>
            <a:pPr marL="0" indent="0">
              <a:buNone/>
            </a:pPr>
            <a:endParaRPr lang="en-US" sz="2400" dirty="0"/>
          </a:p>
          <a:p>
            <a:pPr marL="0" indent="0">
              <a:buNone/>
            </a:pPr>
            <a:endParaRPr lang="en-US" sz="2400" dirty="0" smtClean="0"/>
          </a:p>
          <a:p>
            <a:pPr marL="0" indent="0">
              <a:buNone/>
            </a:pPr>
            <a:endParaRPr lang="en-US" sz="2400" dirty="0"/>
          </a:p>
          <a:p>
            <a:pPr marL="0" indent="0">
              <a:buNone/>
            </a:pPr>
            <a:endParaRPr lang="en-US" sz="3300" dirty="0" smtClean="0"/>
          </a:p>
          <a:p>
            <a:pPr marL="0" indent="0">
              <a:buNone/>
            </a:pPr>
            <a:endParaRPr lang="en-US" sz="3300" dirty="0" smtClean="0"/>
          </a:p>
          <a:p>
            <a:pPr marL="0" indent="0">
              <a:buNone/>
            </a:pPr>
            <a:endParaRPr lang="en-US" sz="3300" dirty="0"/>
          </a:p>
          <a:p>
            <a:pPr marL="0" indent="0">
              <a:buNone/>
            </a:pPr>
            <a:endParaRPr lang="en-US" sz="3300" dirty="0" smtClean="0"/>
          </a:p>
          <a:p>
            <a:pPr marL="0" indent="0">
              <a:buNone/>
            </a:pPr>
            <a:endParaRPr lang="en-US" sz="2400" b="1" dirty="0"/>
          </a:p>
          <a:p>
            <a:pPr marL="0" indent="0">
              <a:buNone/>
            </a:pPr>
            <a:r>
              <a:rPr lang="en-US" sz="2400" b="1" dirty="0"/>
              <a:t> </a:t>
            </a:r>
            <a:endParaRPr lang="en-US" sz="2000" dirty="0"/>
          </a:p>
          <a:p>
            <a:pPr marL="914400" lvl="2" indent="0">
              <a:spcBef>
                <a:spcPts val="0"/>
              </a:spcBef>
              <a:buNone/>
              <a:defRPr/>
            </a:pPr>
            <a:endParaRPr lang="en-US"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2590800"/>
            <a:ext cx="5724525" cy="2781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1295400" y="1447800"/>
            <a:ext cx="6029325" cy="923330"/>
          </a:xfrm>
          <a:prstGeom prst="rect">
            <a:avLst/>
          </a:prstGeom>
          <a:noFill/>
        </p:spPr>
        <p:txBody>
          <a:bodyPr wrap="square" rtlCol="0">
            <a:spAutoFit/>
          </a:bodyPr>
          <a:lstStyle/>
          <a:p>
            <a:r>
              <a:rPr lang="en-US" b="1" u="sng" dirty="0" smtClean="0"/>
              <a:t>Letter of Credit Issuer Limits</a:t>
            </a:r>
          </a:p>
          <a:p>
            <a:r>
              <a:rPr lang="en-US" dirty="0" smtClean="0"/>
              <a:t>ERCOT </a:t>
            </a:r>
            <a:r>
              <a:rPr lang="en-US" dirty="0"/>
              <a:t>computed the issuer limits and reviewed outstanding LCs for the six months ending August 31, </a:t>
            </a:r>
            <a:r>
              <a:rPr lang="en-US" dirty="0" smtClean="0"/>
              <a:t>2019</a:t>
            </a:r>
            <a:endParaRPr lang="en-US" dirty="0"/>
          </a:p>
        </p:txBody>
      </p:sp>
    </p:spTree>
    <p:extLst>
      <p:ext uri="{BB962C8B-B14F-4D97-AF65-F5344CB8AC3E}">
        <p14:creationId xmlns:p14="http://schemas.microsoft.com/office/powerpoint/2010/main" val="6614718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533400" y="1600200"/>
            <a:ext cx="8229600" cy="4800600"/>
          </a:xfrm>
        </p:spPr>
        <p:txBody>
          <a:bodyPr>
            <a:normAutofit fontScale="92500" lnSpcReduction="10000"/>
          </a:bodyPr>
          <a:lstStyle/>
          <a:p>
            <a:pPr>
              <a:defRPr/>
            </a:pPr>
            <a:r>
              <a:rPr lang="en-US" sz="2400" b="1" dirty="0"/>
              <a:t>General Update</a:t>
            </a:r>
          </a:p>
          <a:p>
            <a:pPr marL="457200" lvl="1" indent="0">
              <a:spcBef>
                <a:spcPts val="0"/>
              </a:spcBef>
              <a:buNone/>
              <a:defRPr/>
            </a:pPr>
            <a:endParaRPr lang="en-US" sz="2000" dirty="0"/>
          </a:p>
          <a:p>
            <a:pPr lvl="1">
              <a:spcBef>
                <a:spcPts val="0"/>
              </a:spcBef>
              <a:defRPr/>
            </a:pPr>
            <a:r>
              <a:rPr lang="en-US" sz="1800" dirty="0" smtClean="0"/>
              <a:t>Octo</a:t>
            </a:r>
            <a:r>
              <a:rPr lang="en-US" sz="1800" dirty="0" smtClean="0"/>
              <a:t>ber 17</a:t>
            </a:r>
            <a:r>
              <a:rPr lang="en-US" sz="1800" baseline="30000" dirty="0" smtClean="0"/>
              <a:t>th</a:t>
            </a:r>
            <a:r>
              <a:rPr lang="en-US" sz="1800" dirty="0" smtClean="0"/>
              <a:t> </a:t>
            </a:r>
            <a:r>
              <a:rPr lang="en-US" sz="1800" dirty="0" smtClean="0"/>
              <a:t>Joint </a:t>
            </a:r>
            <a:r>
              <a:rPr lang="en-US" sz="1800" dirty="0"/>
              <a:t>MCWG/CWG </a:t>
            </a:r>
            <a:r>
              <a:rPr lang="en-US" sz="1800" dirty="0" smtClean="0"/>
              <a:t>Meeting</a:t>
            </a:r>
          </a:p>
          <a:p>
            <a:pPr marL="457200" lvl="1" indent="0">
              <a:spcBef>
                <a:spcPts val="0"/>
              </a:spcBef>
              <a:buNone/>
              <a:defRPr/>
            </a:pPr>
            <a:endParaRPr lang="en-US" sz="1800" dirty="0">
              <a:cs typeface="Arial" panose="020B0604020202020204" pitchFamily="34" charset="0"/>
            </a:endParaRPr>
          </a:p>
          <a:p>
            <a:pPr lvl="1">
              <a:spcBef>
                <a:spcPts val="0"/>
              </a:spcBef>
              <a:defRPr/>
            </a:pPr>
            <a:r>
              <a:rPr lang="en-US" sz="1800" dirty="0">
                <a:cs typeface="Arial" panose="020B0604020202020204" pitchFamily="34" charset="0"/>
              </a:rPr>
              <a:t>2</a:t>
            </a:r>
            <a:r>
              <a:rPr lang="en-US" sz="1800" dirty="0" smtClean="0">
                <a:cs typeface="Arial" panose="020B0604020202020204" pitchFamily="34" charset="0"/>
              </a:rPr>
              <a:t> </a:t>
            </a:r>
            <a:r>
              <a:rPr lang="en-US" sz="1800" dirty="0">
                <a:cs typeface="Arial" panose="020B0604020202020204" pitchFamily="34" charset="0"/>
              </a:rPr>
              <a:t>NPRRS reviewed for their credit </a:t>
            </a:r>
            <a:r>
              <a:rPr lang="en-US" sz="1800" dirty="0" smtClean="0">
                <a:cs typeface="Arial" panose="020B0604020202020204" pitchFamily="34" charset="0"/>
              </a:rPr>
              <a:t>impacts</a:t>
            </a:r>
          </a:p>
          <a:p>
            <a:pPr marL="457200" lvl="1" indent="0">
              <a:spcBef>
                <a:spcPts val="0"/>
              </a:spcBef>
              <a:buNone/>
              <a:defRPr/>
            </a:pPr>
            <a:endParaRPr lang="en-US" sz="1800" dirty="0" smtClean="0">
              <a:cs typeface="Arial" panose="020B0604020202020204" pitchFamily="34" charset="0"/>
            </a:endParaRPr>
          </a:p>
          <a:p>
            <a:pPr lvl="1">
              <a:spcBef>
                <a:spcPts val="0"/>
              </a:spcBef>
              <a:buFont typeface="Courier New" panose="02070309020205020404" pitchFamily="49" charset="0"/>
              <a:buChar char="o"/>
              <a:defRPr/>
            </a:pPr>
            <a:r>
              <a:rPr lang="en-US" sz="1800" dirty="0">
                <a:cs typeface="Arial" panose="020B0604020202020204" pitchFamily="34" charset="0"/>
              </a:rPr>
              <a:t>928NPRR  Cybersecurity Incident Notification.  This Nodal Protocol Revision Request (NPRR) establishes Market Participant notification responsibilities with respect to Cybersecurity Incidents.  </a:t>
            </a:r>
          </a:p>
          <a:p>
            <a:pPr lvl="1">
              <a:spcBef>
                <a:spcPts val="0"/>
              </a:spcBef>
              <a:buFont typeface="Courier New" panose="02070309020205020404" pitchFamily="49" charset="0"/>
              <a:buChar char="o"/>
              <a:defRPr/>
            </a:pPr>
            <a:endParaRPr lang="en-US" sz="1800" dirty="0">
              <a:cs typeface="Arial" panose="020B0604020202020204" pitchFamily="34" charset="0"/>
            </a:endParaRPr>
          </a:p>
          <a:p>
            <a:pPr lvl="1">
              <a:spcBef>
                <a:spcPts val="0"/>
              </a:spcBef>
              <a:buFont typeface="Courier New" panose="02070309020205020404" pitchFamily="49" charset="0"/>
              <a:buChar char="o"/>
              <a:defRPr/>
            </a:pPr>
            <a:r>
              <a:rPr lang="en-US" sz="1800" dirty="0">
                <a:cs typeface="Arial" panose="020B0604020202020204" pitchFamily="34" charset="0"/>
              </a:rPr>
              <a:t>972NPRR  Enhancing Existing CRR Transaction Limit Process.  This Nodal Protocol Revision Request (NPRR) provides ERCOT with authority to not open a transaction adjustment period for a CRR Auction, even if the total number of transactions submitted exceeds the transaction limit announced prior to the auction, as long as the total number of transactions submitted does not exceed the number of transactions that can be processed by ERCOT’s systems.  </a:t>
            </a:r>
          </a:p>
          <a:p>
            <a:pPr marL="457200" lvl="1" indent="0">
              <a:spcBef>
                <a:spcPts val="0"/>
              </a:spcBef>
              <a:buNone/>
              <a:defRPr/>
            </a:pPr>
            <a:endParaRPr lang="en-US" sz="1800" dirty="0">
              <a:cs typeface="Arial" panose="020B0604020202020204" pitchFamily="34" charset="0"/>
            </a:endParaRPr>
          </a:p>
          <a:p>
            <a:pPr marL="457200" lvl="1" indent="0">
              <a:spcBef>
                <a:spcPts val="0"/>
              </a:spcBef>
              <a:buNone/>
              <a:defRPr/>
            </a:pPr>
            <a:r>
              <a:rPr lang="en-US" sz="1800" dirty="0" smtClean="0">
                <a:cs typeface="Arial" panose="020B0604020202020204" pitchFamily="34" charset="0"/>
              </a:rPr>
              <a:t>All were </a:t>
            </a:r>
            <a:r>
              <a:rPr lang="en-US" sz="1800" dirty="0">
                <a:cs typeface="Arial" panose="020B0604020202020204" pitchFamily="34" charset="0"/>
              </a:rPr>
              <a:t>operational without any credit </a:t>
            </a:r>
            <a:r>
              <a:rPr lang="en-US" sz="1800" dirty="0" smtClean="0">
                <a:cs typeface="Arial" panose="020B0604020202020204" pitchFamily="34" charset="0"/>
              </a:rPr>
              <a:t>impact. </a:t>
            </a:r>
            <a:endParaRPr lang="en-US" sz="1800" dirty="0" smtClean="0">
              <a:solidFill>
                <a:srgbClr val="FF0000"/>
              </a:solidFill>
              <a:cs typeface="Arial" panose="020B0604020202020204"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4120811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533400" y="1219200"/>
            <a:ext cx="8229600" cy="4800600"/>
          </a:xfrm>
        </p:spPr>
        <p:txBody>
          <a:bodyPr>
            <a:normAutofit/>
          </a:bodyPr>
          <a:lstStyle/>
          <a:p>
            <a:pPr>
              <a:defRPr/>
            </a:pPr>
            <a:r>
              <a:rPr lang="en-US" sz="2400" b="1" dirty="0" smtClean="0"/>
              <a:t>Late Payments</a:t>
            </a:r>
            <a:endParaRPr lang="en-US" sz="24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2450" y="1676400"/>
            <a:ext cx="7981950" cy="46315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754428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533400" y="1219200"/>
            <a:ext cx="8229600" cy="4800600"/>
          </a:xfrm>
        </p:spPr>
        <p:txBody>
          <a:bodyPr>
            <a:normAutofit/>
          </a:bodyPr>
          <a:lstStyle/>
          <a:p>
            <a:pPr>
              <a:defRPr/>
            </a:pPr>
            <a:r>
              <a:rPr lang="en-US" sz="2400" b="1" dirty="0" smtClean="0"/>
              <a:t>Late Payments</a:t>
            </a:r>
            <a:endParaRPr lang="en-US" sz="24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3847" y="1676400"/>
            <a:ext cx="8026753" cy="37690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3847" y="5410200"/>
            <a:ext cx="8026753" cy="1312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112732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0396" y="228600"/>
            <a:ext cx="8229600" cy="381000"/>
          </a:xfrm>
        </p:spPr>
        <p:txBody>
          <a:bodyPr>
            <a:normAutofit fontScale="90000"/>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533400" y="838200"/>
            <a:ext cx="8229600" cy="5562600"/>
          </a:xfrm>
        </p:spPr>
        <p:txBody>
          <a:bodyPr>
            <a:normAutofit/>
          </a:bodyPr>
          <a:lstStyle/>
          <a:p>
            <a:pPr marL="0" indent="0">
              <a:buNone/>
            </a:pPr>
            <a:endParaRPr lang="en-US" sz="2000" b="1" dirty="0" smtClean="0"/>
          </a:p>
          <a:p>
            <a:pPr marL="0" indent="0">
              <a:buNone/>
            </a:pPr>
            <a:r>
              <a:rPr lang="en-US" sz="2400" b="1" u="sng" dirty="0"/>
              <a:t>Section 16.11.4.3.3 Forward Adjustment Factors </a:t>
            </a:r>
          </a:p>
          <a:p>
            <a:pPr marL="0" indent="0">
              <a:buNone/>
            </a:pPr>
            <a:r>
              <a:rPr lang="en-US" sz="2400" b="1" dirty="0" smtClean="0"/>
              <a:t>The </a:t>
            </a:r>
            <a:r>
              <a:rPr lang="en-US" sz="2400" b="1" dirty="0"/>
              <a:t>current FRAF/DFAF calculation uses the ICE prices </a:t>
            </a:r>
            <a:r>
              <a:rPr lang="en-US" sz="2400" b="1" dirty="0">
                <a:solidFill>
                  <a:srgbClr val="FF0000"/>
                </a:solidFill>
              </a:rPr>
              <a:t>following</a:t>
            </a:r>
            <a:r>
              <a:rPr lang="en-US" sz="2400" b="1" dirty="0"/>
              <a:t> </a:t>
            </a:r>
            <a:r>
              <a:rPr lang="en-US" sz="2400" b="1" dirty="0" smtClean="0"/>
              <a:t>the </a:t>
            </a:r>
            <a:r>
              <a:rPr lang="en-US" sz="2400" b="1" dirty="0"/>
              <a:t>current operating. </a:t>
            </a:r>
          </a:p>
          <a:p>
            <a:pPr marL="0" indent="0">
              <a:buNone/>
            </a:pPr>
            <a:r>
              <a:rPr lang="en-US" sz="2400" b="1" dirty="0"/>
              <a:t>Proposal: Use ICE prices for the </a:t>
            </a:r>
            <a:r>
              <a:rPr lang="en-US" sz="2400" b="1" dirty="0">
                <a:solidFill>
                  <a:srgbClr val="FF0000"/>
                </a:solidFill>
              </a:rPr>
              <a:t>current operating day</a:t>
            </a:r>
            <a:r>
              <a:rPr lang="en-US" sz="2400" b="1" dirty="0" smtClean="0"/>
              <a:t>.</a:t>
            </a:r>
            <a:endParaRPr lang="en-US" sz="1200" dirty="0"/>
          </a:p>
          <a:p>
            <a:pPr lvl="2">
              <a:spcAft>
                <a:spcPts val="800"/>
              </a:spcAft>
            </a:pPr>
            <a:endParaRPr lang="en-US" sz="1200" dirty="0"/>
          </a:p>
          <a:p>
            <a:pPr lvl="2">
              <a:spcAft>
                <a:spcPts val="800"/>
              </a:spcAft>
            </a:pPr>
            <a:endParaRPr lang="en-US" sz="1200" dirty="0"/>
          </a:p>
          <a:p>
            <a:pPr marL="457200" lvl="1" indent="0">
              <a:spcAft>
                <a:spcPts val="800"/>
              </a:spcAft>
              <a:buNone/>
            </a:pPr>
            <a:endParaRPr lang="en-US" sz="1800" dirty="0"/>
          </a:p>
          <a:p>
            <a:endParaRPr lang="en-US" sz="2000" dirty="0" smtClean="0"/>
          </a:p>
          <a:p>
            <a:endParaRPr lang="en-US" sz="2000" dirty="0"/>
          </a:p>
          <a:p>
            <a:endParaRPr lang="en-US" sz="2000" dirty="0" smtClean="0"/>
          </a:p>
          <a:p>
            <a:endParaRPr lang="en-US" sz="2000" dirty="0"/>
          </a:p>
          <a:p>
            <a:r>
              <a:rPr lang="en-US" sz="2800" b="1" dirty="0" smtClean="0">
                <a:solidFill>
                  <a:srgbClr val="FF0000"/>
                </a:solidFill>
              </a:rPr>
              <a:t>NPRR to be filed soon</a:t>
            </a:r>
            <a:endParaRPr lang="en-US" sz="2800" dirty="0" smtClean="0">
              <a:solidFill>
                <a:srgbClr val="FF00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dirty="0"/>
          </a:p>
        </p:txBody>
      </p:sp>
      <p:pic>
        <p:nvPicPr>
          <p:cNvPr id="5" name="Picture 4"/>
          <p:cNvPicPr>
            <a:picLocks noChangeAspect="1"/>
          </p:cNvPicPr>
          <p:nvPr/>
        </p:nvPicPr>
        <p:blipFill>
          <a:blip r:embed="rId2"/>
          <a:stretch>
            <a:fillRect/>
          </a:stretch>
        </p:blipFill>
        <p:spPr>
          <a:xfrm>
            <a:off x="2628899" y="3340852"/>
            <a:ext cx="3590925" cy="752475"/>
          </a:xfrm>
          <a:prstGeom prst="rect">
            <a:avLst/>
          </a:prstGeom>
        </p:spPr>
      </p:pic>
      <p:pic>
        <p:nvPicPr>
          <p:cNvPr id="6" name="Picture 5"/>
          <p:cNvPicPr>
            <a:picLocks noChangeAspect="1"/>
          </p:cNvPicPr>
          <p:nvPr/>
        </p:nvPicPr>
        <p:blipFill>
          <a:blip r:embed="rId3"/>
          <a:stretch>
            <a:fillRect/>
          </a:stretch>
        </p:blipFill>
        <p:spPr>
          <a:xfrm>
            <a:off x="1447800" y="4733925"/>
            <a:ext cx="5953125" cy="219075"/>
          </a:xfrm>
          <a:prstGeom prst="rect">
            <a:avLst/>
          </a:prstGeom>
        </p:spPr>
      </p:pic>
    </p:spTree>
    <p:extLst>
      <p:ext uri="{BB962C8B-B14F-4D97-AF65-F5344CB8AC3E}">
        <p14:creationId xmlns:p14="http://schemas.microsoft.com/office/powerpoint/2010/main" val="9672438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0396" y="228600"/>
            <a:ext cx="8229600" cy="381000"/>
          </a:xfrm>
        </p:spPr>
        <p:txBody>
          <a:bodyPr>
            <a:normAutofit fontScale="90000"/>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533400" y="838200"/>
            <a:ext cx="8229600" cy="5562600"/>
          </a:xfrm>
        </p:spPr>
        <p:txBody>
          <a:bodyPr>
            <a:normAutofit/>
          </a:bodyPr>
          <a:lstStyle/>
          <a:p>
            <a:pPr marL="0" indent="0">
              <a:buNone/>
            </a:pPr>
            <a:endParaRPr lang="en-US" sz="2000" b="1" dirty="0" smtClean="0"/>
          </a:p>
          <a:p>
            <a:pPr marL="0" indent="0">
              <a:buNone/>
            </a:pPr>
            <a:r>
              <a:rPr lang="en-US" sz="2400" b="1" u="sng" dirty="0" smtClean="0"/>
              <a:t>Draft NPRR - Change </a:t>
            </a:r>
            <a:r>
              <a:rPr lang="en-US" sz="2400" b="1" u="sng" dirty="0"/>
              <a:t>to CRR Repossession </a:t>
            </a:r>
            <a:r>
              <a:rPr lang="en-US" sz="2400" b="1" u="sng" dirty="0" smtClean="0"/>
              <a:t>Process</a:t>
            </a:r>
          </a:p>
          <a:p>
            <a:r>
              <a:rPr lang="en-US" sz="2400" b="1" dirty="0" smtClean="0"/>
              <a:t>NPRR </a:t>
            </a:r>
            <a:r>
              <a:rPr lang="en-US" sz="2400" b="1" dirty="0"/>
              <a:t>provides ERCOT with options for handling the repossession of a Congestion Revenue Right (CRR) portfolio resulting from a Market Participant Payment Breach or other Default. </a:t>
            </a:r>
            <a:endParaRPr lang="en-US" sz="2400" b="1" dirty="0" smtClean="0"/>
          </a:p>
          <a:p>
            <a:r>
              <a:rPr lang="en-US" sz="2400" b="1" dirty="0" smtClean="0"/>
              <a:t>The </a:t>
            </a:r>
            <a:r>
              <a:rPr lang="en-US" sz="2400" b="1" dirty="0"/>
              <a:t>current process of offering the repossessed CRRs in a one-time auction, regardless of portfolio size or value, is limited and may not always be in the best interest of the market. </a:t>
            </a:r>
            <a:endParaRPr lang="en-US" sz="2400" b="1" dirty="0" smtClean="0"/>
          </a:p>
          <a:p>
            <a:r>
              <a:rPr lang="en-US" sz="2400" b="1" dirty="0" smtClean="0"/>
              <a:t>This </a:t>
            </a:r>
            <a:r>
              <a:rPr lang="en-US" sz="2400" b="1" dirty="0"/>
              <a:t>NPRR will establish more options for ERCOT to void or liquidate the CRRs to be repossessed, based on the characteristics of the portfolio. </a:t>
            </a:r>
            <a:endParaRPr lang="en-US" sz="2800" dirty="0" smtClean="0">
              <a:solidFill>
                <a:srgbClr val="FF00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dirty="0"/>
          </a:p>
        </p:txBody>
      </p:sp>
    </p:spTree>
    <p:extLst>
      <p:ext uri="{BB962C8B-B14F-4D97-AF65-F5344CB8AC3E}">
        <p14:creationId xmlns:p14="http://schemas.microsoft.com/office/powerpoint/2010/main" val="40770832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457200"/>
          </a:xfrm>
        </p:spPr>
        <p:txBody>
          <a:bodyPr>
            <a:normAutofit fontScale="90000"/>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533400" y="1219200"/>
            <a:ext cx="8229600" cy="5181600"/>
          </a:xfrm>
        </p:spPr>
        <p:txBody>
          <a:bodyPr>
            <a:normAutofit/>
          </a:bodyPr>
          <a:lstStyle/>
          <a:p>
            <a:pPr marL="0" indent="0">
              <a:buNone/>
            </a:pPr>
            <a:r>
              <a:rPr lang="en-US" sz="2400" b="1" dirty="0" smtClean="0"/>
              <a:t>ERCOT Credit Exposure Updates</a:t>
            </a:r>
          </a:p>
          <a:p>
            <a:pPr marL="0" indent="0">
              <a:buNone/>
            </a:pPr>
            <a:endParaRPr lang="en-US" sz="1600" dirty="0"/>
          </a:p>
          <a:p>
            <a:pPr>
              <a:spcAft>
                <a:spcPts val="600"/>
              </a:spcAft>
            </a:pPr>
            <a:r>
              <a:rPr lang="en-US" sz="1600" dirty="0">
                <a:cs typeface="Times New Roman" panose="02020603050405020304" pitchFamily="18" charset="0"/>
              </a:rPr>
              <a:t>Market-wide average TPE increased from  $ 1,020.1 million to $ 1,441.1 million</a:t>
            </a:r>
          </a:p>
          <a:p>
            <a:pPr lvl="1">
              <a:spcAft>
                <a:spcPts val="600"/>
              </a:spcAft>
            </a:pPr>
            <a:r>
              <a:rPr lang="en-US" sz="1200" dirty="0">
                <a:cs typeface="Times New Roman" panose="02020603050405020304" pitchFamily="18" charset="0"/>
              </a:rPr>
              <a:t>The increase in TPE is due to relatively high ERCOT Real Time and Day Ahead prices during August 2019</a:t>
            </a:r>
          </a:p>
          <a:p>
            <a:pPr>
              <a:spcAft>
                <a:spcPts val="600"/>
              </a:spcAft>
            </a:pPr>
            <a:r>
              <a:rPr lang="en-US" sz="1600" dirty="0">
                <a:cs typeface="Times New Roman" panose="02020603050405020304" pitchFamily="18" charset="0"/>
              </a:rPr>
              <a:t>Discretionary Collateral is defined as Secured Collateral in excess of TPE,CRR Locked ACL and DAM Exposure.</a:t>
            </a:r>
          </a:p>
          <a:p>
            <a:pPr lvl="1">
              <a:spcAft>
                <a:spcPts val="600"/>
              </a:spcAft>
            </a:pPr>
            <a:r>
              <a:rPr lang="en-US" sz="1200" dirty="0">
                <a:cs typeface="Times New Roman" panose="02020603050405020304" pitchFamily="18" charset="0"/>
              </a:rPr>
              <a:t>Average Discretionary Collateral decreased from $ 1,730.5  million to $1,627.8 million </a:t>
            </a:r>
          </a:p>
          <a:p>
            <a:pPr lvl="1">
              <a:spcAft>
                <a:spcPts val="600"/>
              </a:spcAft>
            </a:pPr>
            <a:r>
              <a:rPr lang="en-US" sz="1200" dirty="0">
                <a:cs typeface="Times New Roman" panose="02020603050405020304" pitchFamily="18" charset="0"/>
              </a:rPr>
              <a:t>The decrease in Discretionary Collateral is largely due to increase in TPE</a:t>
            </a:r>
          </a:p>
          <a:p>
            <a:pPr>
              <a:spcAft>
                <a:spcPts val="600"/>
              </a:spcAft>
            </a:pPr>
            <a:r>
              <a:rPr lang="en-US" sz="1600" dirty="0">
                <a:cs typeface="Times New Roman" panose="02020603050405020304" pitchFamily="18" charset="0"/>
              </a:rPr>
              <a:t>Number of active Counter-Parties increased from 241 to 242</a:t>
            </a:r>
          </a:p>
          <a:p>
            <a:pPr>
              <a:spcAft>
                <a:spcPts val="600"/>
              </a:spcAft>
            </a:pPr>
            <a:r>
              <a:rPr lang="en-US" sz="1600" dirty="0">
                <a:cs typeface="Times New Roman" panose="02020603050405020304" pitchFamily="18" charset="0"/>
              </a:rPr>
              <a:t>21 collateral calls on September 5th, 2019 </a:t>
            </a:r>
          </a:p>
          <a:p>
            <a:pPr marL="0" indent="0">
              <a:buNone/>
            </a:pPr>
            <a:endParaRPr lang="en-US" sz="2000" dirty="0"/>
          </a:p>
          <a:p>
            <a:pPr marL="914400" lvl="2" indent="0">
              <a:spcBef>
                <a:spcPts val="0"/>
              </a:spcBef>
              <a:buNone/>
              <a:defRPr/>
            </a:pPr>
            <a:endParaRPr lang="en-US"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dirty="0"/>
          </a:p>
        </p:txBody>
      </p:sp>
    </p:spTree>
    <p:extLst>
      <p:ext uri="{BB962C8B-B14F-4D97-AF65-F5344CB8AC3E}">
        <p14:creationId xmlns:p14="http://schemas.microsoft.com/office/powerpoint/2010/main" val="32081343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a:t>MCWG update to WMS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dirty="0"/>
          </a:p>
        </p:txBody>
      </p:sp>
      <p:pic>
        <p:nvPicPr>
          <p:cNvPr id="5" name="Picture 4"/>
          <p:cNvPicPr>
            <a:picLocks noChangeAspect="1"/>
          </p:cNvPicPr>
          <p:nvPr/>
        </p:nvPicPr>
        <p:blipFill>
          <a:blip r:embed="rId2"/>
          <a:stretch>
            <a:fillRect/>
          </a:stretch>
        </p:blipFill>
        <p:spPr>
          <a:xfrm>
            <a:off x="762000" y="1295400"/>
            <a:ext cx="7543800" cy="4038600"/>
          </a:xfrm>
          <a:prstGeom prst="rect">
            <a:avLst/>
          </a:prstGeom>
        </p:spPr>
      </p:pic>
    </p:spTree>
    <p:extLst>
      <p:ext uri="{BB962C8B-B14F-4D97-AF65-F5344CB8AC3E}">
        <p14:creationId xmlns:p14="http://schemas.microsoft.com/office/powerpoint/2010/main" val="2758105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6843" y="477328"/>
            <a:ext cx="8229600" cy="441325"/>
          </a:xfrm>
        </p:spPr>
        <p:txBody>
          <a:bodyPr>
            <a:normAutofit fontScale="90000"/>
          </a:bodyPr>
          <a:lstStyle/>
          <a:p>
            <a:r>
              <a:rPr lang="en-US" dirty="0" smtClean="0"/>
              <a:t>MCWG </a:t>
            </a:r>
            <a:r>
              <a:rPr lang="en-US" dirty="0" smtClean="0">
                <a:latin typeface="+mn-lt"/>
              </a:rPr>
              <a:t>update</a:t>
            </a:r>
            <a:r>
              <a:rPr lang="en-US" dirty="0" smtClean="0"/>
              <a:t> to WMS</a:t>
            </a:r>
            <a:endParaRPr lang="en-US" dirty="0"/>
          </a:p>
        </p:txBody>
      </p:sp>
      <p:sp>
        <p:nvSpPr>
          <p:cNvPr id="3" name="Content Placeholder 2"/>
          <p:cNvSpPr>
            <a:spLocks noGrp="1"/>
          </p:cNvSpPr>
          <p:nvPr>
            <p:ph idx="1"/>
          </p:nvPr>
        </p:nvSpPr>
        <p:spPr>
          <a:xfrm>
            <a:off x="533400" y="1143000"/>
            <a:ext cx="8229600" cy="5257800"/>
          </a:xfrm>
        </p:spPr>
        <p:txBody>
          <a:bodyPr>
            <a:normAutofit fontScale="47500" lnSpcReduction="20000"/>
          </a:bodyPr>
          <a:lstStyle/>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dirty="0" smtClean="0"/>
          </a:p>
          <a:p>
            <a:pPr marL="0" indent="0">
              <a:buNone/>
            </a:pPr>
            <a:endParaRPr lang="en-US" sz="2400" dirty="0"/>
          </a:p>
          <a:p>
            <a:pPr marL="0" indent="0">
              <a:buNone/>
            </a:pPr>
            <a:endParaRPr lang="en-US" sz="2400" dirty="0" smtClean="0"/>
          </a:p>
          <a:p>
            <a:pPr marL="0" indent="0">
              <a:buNone/>
            </a:pPr>
            <a:endParaRPr lang="en-US" sz="2400" dirty="0"/>
          </a:p>
          <a:p>
            <a:pPr marL="0" indent="0">
              <a:buNone/>
            </a:pPr>
            <a:endParaRPr lang="en-US" sz="3300" dirty="0" smtClean="0"/>
          </a:p>
          <a:p>
            <a:pPr marL="0" indent="0">
              <a:buNone/>
            </a:pPr>
            <a:endParaRPr lang="en-US" sz="3300" dirty="0" smtClean="0"/>
          </a:p>
          <a:p>
            <a:pPr marL="0" indent="0">
              <a:buNone/>
            </a:pPr>
            <a:endParaRPr lang="en-US" sz="3300" dirty="0"/>
          </a:p>
          <a:p>
            <a:pPr marL="0" indent="0">
              <a:buNone/>
            </a:pPr>
            <a:endParaRPr lang="en-US" sz="3300" dirty="0" smtClean="0"/>
          </a:p>
          <a:p>
            <a:pPr marL="0" indent="0">
              <a:buNone/>
            </a:pPr>
            <a:endParaRPr lang="en-US" sz="3300" dirty="0"/>
          </a:p>
          <a:p>
            <a:pPr marL="0" indent="0">
              <a:buNone/>
            </a:pPr>
            <a:endParaRPr lang="en-US" sz="2400" b="1" dirty="0"/>
          </a:p>
          <a:p>
            <a:pPr marL="0" indent="0">
              <a:buNone/>
            </a:pPr>
            <a:r>
              <a:rPr lang="en-US" sz="2400" b="1" dirty="0"/>
              <a:t> </a:t>
            </a:r>
            <a:endParaRPr lang="en-US" sz="2000" dirty="0"/>
          </a:p>
          <a:p>
            <a:pPr marL="914400" lvl="2" indent="0">
              <a:spcBef>
                <a:spcPts val="0"/>
              </a:spcBef>
              <a:buNone/>
              <a:defRPr/>
            </a:pPr>
            <a:endParaRPr lang="en-US"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dirty="0"/>
          </a:p>
        </p:txBody>
      </p:sp>
      <p:pic>
        <p:nvPicPr>
          <p:cNvPr id="6" name="Picture 5"/>
          <p:cNvPicPr>
            <a:picLocks noChangeAspect="1"/>
          </p:cNvPicPr>
          <p:nvPr/>
        </p:nvPicPr>
        <p:blipFill>
          <a:blip r:embed="rId2"/>
          <a:stretch>
            <a:fillRect/>
          </a:stretch>
        </p:blipFill>
        <p:spPr>
          <a:xfrm>
            <a:off x="351971" y="1447800"/>
            <a:ext cx="8382000" cy="3581400"/>
          </a:xfrm>
          <a:prstGeom prst="rect">
            <a:avLst/>
          </a:prstGeom>
        </p:spPr>
      </p:pic>
    </p:spTree>
    <p:extLst>
      <p:ext uri="{BB962C8B-B14F-4D97-AF65-F5344CB8AC3E}">
        <p14:creationId xmlns:p14="http://schemas.microsoft.com/office/powerpoint/2010/main" val="12314901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7845</TotalTime>
  <Words>346</Words>
  <Application>Microsoft Office PowerPoint</Application>
  <PresentationFormat>On-screen Show (4:3)</PresentationFormat>
  <Paragraphs>229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Market Credit Working Group update to the Wholesale Market Subcommittee</vt:lpstr>
      <vt:lpstr>MCWG update to WMS</vt:lpstr>
      <vt:lpstr>MCWG update to WMS</vt:lpstr>
      <vt:lpstr>MCWG update to WMS</vt:lpstr>
      <vt:lpstr>MCWG update to WMS</vt:lpstr>
      <vt:lpstr>MCWG update to WMS</vt:lpstr>
      <vt:lpstr>MCWG update to WMS</vt:lpstr>
      <vt:lpstr>MCWG update to WMS</vt:lpstr>
      <vt:lpstr>MCWG update to WMS</vt:lpstr>
      <vt:lpstr>MCWG update to WMS</vt:lpstr>
      <vt:lpstr>MCWG update to WMS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 Credit Working Group update to the Wholesale Market Subcommittee</dc:title>
  <dc:creator>Barnes, Bill</dc:creator>
  <cp:lastModifiedBy>Bill Barnes (NRG)</cp:lastModifiedBy>
  <cp:revision>295</cp:revision>
  <dcterms:created xsi:type="dcterms:W3CDTF">2006-08-16T00:00:00Z</dcterms:created>
  <dcterms:modified xsi:type="dcterms:W3CDTF">2019-11-01T16:04:25Z</dcterms:modified>
</cp:coreProperties>
</file>