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282B2-AA0F-4B12-90C5-4B6628685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C3572-7AF2-4D58-BCA6-21D74707BC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2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AF3C0-3000-4EF8-85DF-4B0869E34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7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DADF9-5A1F-4250-B9DC-B1BE733EF5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40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5F308-6D9E-413C-AE8D-06C670A23E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16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F79C1-6920-4E06-B25A-636C72BB0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17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6A625-BCD7-482F-A83F-49981102A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20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696E5-6B94-4CEE-8092-2D0AA7329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68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34225-752E-4D4E-8706-D3C879B9B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11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468E3-F505-49EA-9413-57841C7C5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97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D8D38-3F93-4949-8428-C74A67AA9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26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CB28F-6221-47D3-91B0-AA2DFC63D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8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69D6A6F-7709-433F-BC03-3A677C56BF3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76200"/>
            <a:ext cx="23368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6"/>
            <a:ext cx="12192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611718" y="6248400"/>
            <a:ext cx="10968567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05159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905000" y="304801"/>
            <a:ext cx="652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b="1" kern="0" dirty="0">
                <a:solidFill>
                  <a:srgbClr val="3C8C93"/>
                </a:solidFill>
              </a:rPr>
              <a:t>2020 PWG Goals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4068F850-E5FA-4C2E-9FFE-48DBD9B39AF9}" type="slidenum">
              <a:rPr lang="en-US" altLang="en-US" sz="1400" ker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None/>
              </a:pPr>
              <a:t>1</a:t>
            </a:fld>
            <a:endParaRPr lang="en-US" altLang="en-US" sz="1400" ker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299110"/>
              </p:ext>
            </p:extLst>
          </p:nvPr>
        </p:nvGraphicFramePr>
        <p:xfrm>
          <a:off x="1884363" y="1066801"/>
          <a:ext cx="8153400" cy="4868800"/>
        </p:xfrm>
        <a:graphic>
          <a:graphicData uri="http://schemas.openxmlformats.org/drawingml/2006/table">
            <a:tbl>
              <a:tblPr firstRow="1" firstCol="1" bandRow="1"/>
              <a:tblGrid>
                <a:gridCol w="52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8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</a:t>
                      </a:r>
                      <a:endParaRPr lang="en-US" sz="16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CC"/>
                          </a:solidFill>
                          <a:effectLst/>
                        </a:rPr>
                        <a:t>Target Date</a:t>
                      </a:r>
                      <a:endParaRPr lang="en-US" sz="18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7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Address issues and facilitate improvement</a:t>
                      </a:r>
                      <a:r>
                        <a:rPr lang="en-US" baseline="0" dirty="0"/>
                        <a:t>s to market rules pertaining to load profiling specifically addressing: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/>
                        <a:t>18.6.1 Interval Data Recorder Meter Mandatory Installation Requirements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/>
                        <a:t>Lubbock addition to ERCOT market impacts </a:t>
                      </a:r>
                      <a:endParaRPr lang="en-US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Dec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2020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2019 Profile ID Annual Validation - Business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 2020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Review UFE report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for 2018 (Protocol Requirement) ??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May</a:t>
                      </a:r>
                      <a:r>
                        <a:rPr lang="en-US" sz="1800" baseline="0" dirty="0">
                          <a:effectLst/>
                        </a:rPr>
                        <a:t> 2020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2019 Weather</a:t>
                      </a:r>
                      <a:r>
                        <a:rPr lang="en-US" baseline="0" dirty="0"/>
                        <a:t> Sensitivity Change Report</a:t>
                      </a:r>
                      <a:endParaRPr lang="en-US" dirty="0"/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Dec 2020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75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2_Default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Wiegand, Sheri</cp:lastModifiedBy>
  <cp:revision>16</cp:revision>
  <dcterms:created xsi:type="dcterms:W3CDTF">2016-11-08T23:33:06Z</dcterms:created>
  <dcterms:modified xsi:type="dcterms:W3CDTF">2019-10-29T14:02:23Z</dcterms:modified>
</cp:coreProperties>
</file>