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2" autoAdjust="0"/>
    <p:restoredTop sz="94660"/>
  </p:normalViewPr>
  <p:slideViewPr>
    <p:cSldViewPr snapToGrid="0">
      <p:cViewPr varScale="1">
        <p:scale>
          <a:sx n="88" d="100"/>
          <a:sy n="88" d="100"/>
        </p:scale>
        <p:origin x="12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D48DDB-69FA-4F84-A5C5-7B18C2E8B8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022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07B8DA-4F9A-479A-88BD-F149C1D597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5774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74CAEE-EBC8-4432-9FF4-DB92B2704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44175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F69451-147B-4B9B-8C18-4E65B0143B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6673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CDA090-A16E-4F4C-B67D-36BFAB4ED4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420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B6618B-5197-4A5D-A2C5-5764362C59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3199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A38C3D-D2B9-49FB-B59B-5450B74432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4097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4F3EC8-24C1-47CD-85AF-4D9FA61C73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8595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47A15A-1436-4413-AD2C-F44CB09DFF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0876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97DF30-2E77-401A-8789-57EE0E4C10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2979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302C64-8499-4C2C-B85F-E8FA05CDDB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4831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AC6F39-8A95-4B92-96EE-630FC57D7D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969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174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fld id="{807E4B12-824F-486D-9D9A-F72A6EA7B638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3079" name="Picture 7" descr="Copy of Ercot Logo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3600" y="76200"/>
            <a:ext cx="2336800" cy="941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0" name="Line 8"/>
          <p:cNvSpPr>
            <a:spLocks noChangeShapeType="1"/>
          </p:cNvSpPr>
          <p:nvPr userDrawn="1">
            <p:custDataLst>
              <p:tags r:id="rId14"/>
            </p:custDataLst>
          </p:nvPr>
        </p:nvSpPr>
        <p:spPr bwMode="auto">
          <a:xfrm flipV="1">
            <a:off x="0" y="981076"/>
            <a:ext cx="12192000" cy="9525"/>
          </a:xfrm>
          <a:prstGeom prst="line">
            <a:avLst/>
          </a:prstGeom>
          <a:noFill/>
          <a:ln w="31750">
            <a:solidFill>
              <a:srgbClr val="0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081" name="Line 9"/>
          <p:cNvSpPr>
            <a:spLocks noChangeShapeType="1"/>
          </p:cNvSpPr>
          <p:nvPr userDrawn="1">
            <p:custDataLst>
              <p:tags r:id="rId15"/>
            </p:custDataLst>
          </p:nvPr>
        </p:nvSpPr>
        <p:spPr bwMode="auto">
          <a:xfrm>
            <a:off x="611718" y="6248400"/>
            <a:ext cx="10968567" cy="0"/>
          </a:xfrm>
          <a:prstGeom prst="line">
            <a:avLst/>
          </a:prstGeom>
          <a:noFill/>
          <a:ln w="12700">
            <a:solidFill>
              <a:srgbClr val="00279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4282360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ChangeArrowheads="1"/>
          </p:cNvSpPr>
          <p:nvPr/>
        </p:nvSpPr>
        <p:spPr bwMode="auto">
          <a:xfrm>
            <a:off x="1905000" y="304801"/>
            <a:ext cx="65293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800" b="1" kern="0" dirty="0">
                <a:solidFill>
                  <a:srgbClr val="3C8C93"/>
                </a:solidFill>
              </a:rPr>
              <a:t>2019 PWG Accomplishments</a:t>
            </a:r>
          </a:p>
        </p:txBody>
      </p:sp>
      <p:sp>
        <p:nvSpPr>
          <p:cNvPr id="717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fld id="{5D914BEE-8213-4506-B06A-8CDBF72F2F71}" type="slidenum">
              <a:rPr lang="en-US" altLang="en-US" sz="1400" kern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  <a:buNone/>
              </a:pPr>
              <a:t>1</a:t>
            </a:fld>
            <a:endParaRPr lang="en-US" altLang="en-US" sz="1400" kern="0">
              <a:solidFill>
                <a:srgbClr val="00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1081921"/>
              </p:ext>
            </p:extLst>
          </p:nvPr>
        </p:nvGraphicFramePr>
        <p:xfrm>
          <a:off x="943337" y="1066800"/>
          <a:ext cx="9473878" cy="4820327"/>
        </p:xfrm>
        <a:graphic>
          <a:graphicData uri="http://schemas.openxmlformats.org/drawingml/2006/table">
            <a:tbl>
              <a:tblPr firstRow="1" firstCol="1" bandRow="1"/>
              <a:tblGrid>
                <a:gridCol w="615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587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07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0000CC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Accomplishments</a:t>
                      </a:r>
                      <a:endParaRPr lang="en-US" sz="2800" dirty="0">
                        <a:solidFill>
                          <a:srgbClr val="0000C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7544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CC"/>
                          </a:solidFill>
                          <a:effectLst/>
                          <a:latin typeface="+mj-lt"/>
                        </a:rPr>
                        <a:t>1.</a:t>
                      </a:r>
                      <a:endParaRPr lang="en-US" sz="1800" b="1" dirty="0">
                        <a:solidFill>
                          <a:srgbClr val="0000CC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NPRR923,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="1" i="1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Weather Responsiveness Determination Process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Aligns weather responsiveness responsibilities with Annual Validation process to be considered complete with 99% of the requests being submitted and also allowing TDSPs another 30 days to complete investigation and submit required revisions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i="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998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CC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2.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Reviewed compliance reporting for the </a:t>
                      </a:r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2019 Annual Business Validation and Weather Responsiveness 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report to ensure all revisions were completed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4161173"/>
                  </a:ext>
                </a:extLst>
              </a:tr>
              <a:tr h="66211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CC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3.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</a:rPr>
                        <a:t>Reviewed Unaccounted For Energy </a:t>
                      </a:r>
                      <a:r>
                        <a:rPr lang="en-US" sz="1600" b="1" dirty="0">
                          <a:effectLst/>
                        </a:rPr>
                        <a:t>(UFE) Analysis for 2018 </a:t>
                      </a:r>
                      <a:r>
                        <a:rPr lang="en-US" sz="1600" dirty="0">
                          <a:effectLst/>
                        </a:rPr>
                        <a:t>(Protocol Requirement) – discussed if report should fall under the purview of MSWG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3094304"/>
                  </a:ext>
                </a:extLst>
              </a:tr>
              <a:tr h="66211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CC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4.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Reviewed grey box language for </a:t>
                      </a:r>
                      <a:r>
                        <a:rPr lang="en-US" sz="16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18.6.1</a:t>
                      </a:r>
                      <a:r>
                        <a:rPr lang="en-US" sz="16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Interval Data Recorder Meter Mandatory Installation Requirements </a:t>
                      </a:r>
                      <a:r>
                        <a:rPr lang="en-US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from NPRR877, on required actions of PWG.</a:t>
                      </a:r>
                      <a:endParaRPr lang="en-US" sz="1600" b="1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7549923"/>
                  </a:ext>
                </a:extLst>
              </a:tr>
              <a:tr h="66211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CC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5.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Discussed the impact of Lubbock’s entry to ERCOT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31959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08257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35.625"/>
  <p:tag name="LTOP" val=" 85.62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27.625"/>
  <p:tag name="LTOP" val=" 523.5"/>
</p:tagLst>
</file>

<file path=ppt/theme/theme1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129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1_Default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Wiegand, Sheri</dc:creator>
  <cp:lastModifiedBy>Wiegand, Sheri</cp:lastModifiedBy>
  <cp:revision>28</cp:revision>
  <dcterms:created xsi:type="dcterms:W3CDTF">2016-11-08T23:33:06Z</dcterms:created>
  <dcterms:modified xsi:type="dcterms:W3CDTF">2019-10-29T14:22:43Z</dcterms:modified>
</cp:coreProperties>
</file>