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  <p:sldMasterId id="2147483648" r:id="rId5"/>
    <p:sldMasterId id="214748366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66" r:id="rId8"/>
    <p:sldId id="267" r:id="rId9"/>
    <p:sldId id="268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033" autoAdjust="0"/>
  </p:normalViewPr>
  <p:slideViewPr>
    <p:cSldViewPr showGuides="1">
      <p:cViewPr varScale="1">
        <p:scale>
          <a:sx n="86" d="100"/>
          <a:sy n="86" d="100"/>
        </p:scale>
        <p:origin x="89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682"/>
            <a:ext cx="8382000" cy="518318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5257800" cy="571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1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675" y="6527884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9075"/>
            <a:ext cx="228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0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Excel_Worksheet2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590800"/>
            <a:ext cx="54102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2019 Annual Validation	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PWG Meeting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11.08.2019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6019800" cy="442118"/>
          </a:xfrm>
        </p:spPr>
        <p:txBody>
          <a:bodyPr/>
          <a:lstStyle/>
          <a:p>
            <a:r>
              <a:rPr lang="en-US" dirty="0" smtClean="0"/>
              <a:t>2019 Annual Validation Task List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901639"/>
              </p:ext>
            </p:extLst>
          </p:nvPr>
        </p:nvGraphicFramePr>
        <p:xfrm>
          <a:off x="628649" y="1219200"/>
          <a:ext cx="7886702" cy="4114801"/>
        </p:xfrm>
        <a:graphic>
          <a:graphicData uri="http://schemas.openxmlformats.org/drawingml/2006/table">
            <a:tbl>
              <a:tblPr/>
              <a:tblGrid>
                <a:gridCol w="651655"/>
                <a:gridCol w="3358531"/>
                <a:gridCol w="646086"/>
                <a:gridCol w="646086"/>
                <a:gridCol w="646086"/>
                <a:gridCol w="646086"/>
                <a:gridCol w="646086"/>
                <a:gridCol w="646086"/>
              </a:tblGrid>
              <a:tr h="37586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ERCOT &amp; TDSP Task List Progress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80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Due Date*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2019 Business Annual Validation Task List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ERCOT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AEP</a:t>
                      </a:r>
                    </a:p>
                  </a:txBody>
                  <a:tcPr marL="5570" marR="5570" marT="5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CNP</a:t>
                      </a:r>
                    </a:p>
                  </a:txBody>
                  <a:tcPr marL="5570" marR="5570" marT="5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Nueces</a:t>
                      </a:r>
                    </a:p>
                  </a:txBody>
                  <a:tcPr marL="5570" marR="5570" marT="5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ONCOR</a:t>
                      </a:r>
                    </a:p>
                  </a:txBody>
                  <a:tcPr marL="5570" marR="5570" marT="5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TNMP</a:t>
                      </a:r>
                    </a:p>
                  </a:txBody>
                  <a:tcPr marL="5570" marR="5570" marT="5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218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03/30/2019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ERCOT to provide list of </a:t>
                      </a:r>
                      <a:r>
                        <a:rPr lang="en-US" sz="8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AV</a:t>
                      </a: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 ESI IDs to TDSPs</a:t>
                      </a:r>
                    </a:p>
                  </a:txBody>
                  <a:tcPr marL="5570" marR="5570" marT="5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3/18/2019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2984598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2984601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2984604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2984607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2984609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2218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03/30/2019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ERCOT Provides Additional Validation Lists to TDSPs</a:t>
                      </a:r>
                    </a:p>
                  </a:txBody>
                  <a:tcPr marL="5570" marR="5570" marT="5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3/19/2019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2984938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2984950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2984956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2984964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2984975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2218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04/10/2019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TDSPs to provide finalized list of ESI IDs to ERCOT</a:t>
                      </a:r>
                    </a:p>
                  </a:txBody>
                  <a:tcPr marL="5570" marR="5570" marT="5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4/12/2019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4/8/2019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3/27/2019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4/5/2019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4/5/2019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2822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04/15/2019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Market Notice announcing lists are available to CR of record</a:t>
                      </a:r>
                    </a:p>
                  </a:txBody>
                  <a:tcPr marL="5570" marR="5570" marT="5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4/12/2019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R-A041219-01 Retail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570" marR="5570" marT="55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570" marR="5570" marT="55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570" marR="5570" marT="557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2218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04/15/2019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TDSPs to begin submitting 814_20 transactions</a:t>
                      </a:r>
                    </a:p>
                  </a:txBody>
                  <a:tcPr marL="5570" marR="5570" marT="5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2218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09/30/2019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Complete Annual and Additional Validations</a:t>
                      </a:r>
                    </a:p>
                  </a:txBody>
                  <a:tcPr marL="5570" marR="5570" marT="5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9/25/2019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7/9/2019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9/30/2019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8/19/2019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7/31/2019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2218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10/02/2019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ERCOT to review database for expected changes</a:t>
                      </a:r>
                    </a:p>
                  </a:txBody>
                  <a:tcPr marL="5570" marR="5570" marT="5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10/1/2019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79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10/02/2019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TDSPs have submitted at least 99% of changes</a:t>
                      </a:r>
                    </a:p>
                  </a:txBody>
                  <a:tcPr marL="5570" marR="5570" marT="5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10/1/2019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10/1/2019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10/2/2019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10/1/2019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10/1/2019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3080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Due Date*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 Weather Responsiveness Report Task List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ERCOT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AEP</a:t>
                      </a:r>
                    </a:p>
                  </a:txBody>
                  <a:tcPr marL="5570" marR="5570" marT="5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CNP</a:t>
                      </a:r>
                    </a:p>
                  </a:txBody>
                  <a:tcPr marL="5570" marR="5570" marT="5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Nueces</a:t>
                      </a:r>
                    </a:p>
                  </a:txBody>
                  <a:tcPr marL="5570" marR="5570" marT="5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ONCOR</a:t>
                      </a:r>
                    </a:p>
                  </a:txBody>
                  <a:tcPr marL="5570" marR="5570" marT="5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TNMP</a:t>
                      </a:r>
                    </a:p>
                  </a:txBody>
                  <a:tcPr marL="5570" marR="5570" marT="5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943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11/02/2019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ERCOT provide list of ESI IDs to TDSPs requiring changes to Weather Sensitivity (Initial Weather Responsiveness Report)</a:t>
                      </a:r>
                    </a:p>
                  </a:txBody>
                  <a:tcPr marL="5570" marR="5570" marT="5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MT#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MT#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MT#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MT#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MT#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2526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Monthly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Month</a:t>
                      </a:r>
                      <a:r>
                        <a:rPr lang="en-US" sz="8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l</a:t>
                      </a: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y Weather Responsiveness Report Produced by ERCOT</a:t>
                      </a:r>
                    </a:p>
                  </a:txBody>
                  <a:tcPr marL="5570" marR="5570" marT="5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03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02/02/2020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TDSPs have submitted at least 99% of changes</a:t>
                      </a:r>
                    </a:p>
                  </a:txBody>
                  <a:tcPr marL="5570" marR="5570" marT="5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394351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sz="800" b="1" i="1" u="none" strike="noStrike">
                          <a:effectLst/>
                          <a:latin typeface="Arial" panose="020B0604020202020204" pitchFamily="34" charset="0"/>
                        </a:rPr>
                        <a:t>* If the due date falls on a weekend or holiday, please use the next business day as the deadline.</a:t>
                      </a:r>
                    </a:p>
                  </a:txBody>
                  <a:tcPr marL="5570" marR="5570" marT="557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MS Sans Serif"/>
                      </a:endParaRPr>
                    </a:p>
                  </a:txBody>
                  <a:tcPr marL="5570" marR="5570" marT="55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MS Sans Serif"/>
                      </a:endParaRPr>
                    </a:p>
                  </a:txBody>
                  <a:tcPr marL="5570" marR="5570" marT="55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MS Sans Serif"/>
                      </a:endParaRPr>
                    </a:p>
                  </a:txBody>
                  <a:tcPr marL="5570" marR="5570" marT="55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 dirty="0">
                          <a:effectLst/>
                          <a:latin typeface="MS Sans Serif"/>
                        </a:rPr>
                        <a:t>Update: '10/02/2019</a:t>
                      </a:r>
                    </a:p>
                  </a:txBody>
                  <a:tcPr marL="5570" marR="5570" marT="557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23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664493" y="228600"/>
            <a:ext cx="5574507" cy="367155"/>
          </a:xfrm>
        </p:spPr>
        <p:txBody>
          <a:bodyPr/>
          <a:lstStyle/>
          <a:p>
            <a:r>
              <a:rPr lang="en-US" dirty="0" smtClean="0"/>
              <a:t>Compare of BUS Changes by Profile Type</a:t>
            </a:r>
            <a: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8913423"/>
              </p:ext>
            </p:extLst>
          </p:nvPr>
        </p:nvGraphicFramePr>
        <p:xfrm>
          <a:off x="1752600" y="877186"/>
          <a:ext cx="5715000" cy="57665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Worksheet" r:id="rId4" imgW="6143603" imgH="6429375" progId="Excel.Sheet.12">
                  <p:embed/>
                </p:oleObj>
              </mc:Choice>
              <mc:Fallback>
                <p:oleObj name="Worksheet" r:id="rId4" imgW="6143603" imgH="642937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52600" y="877186"/>
                        <a:ext cx="5715000" cy="57665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466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4267200" cy="451247"/>
          </a:xfrm>
        </p:spPr>
        <p:txBody>
          <a:bodyPr/>
          <a:lstStyle/>
          <a:p>
            <a:r>
              <a:rPr lang="en-US" dirty="0" smtClean="0"/>
              <a:t>BUS Changes </a:t>
            </a:r>
            <a:r>
              <a:rPr lang="en-US" dirty="0"/>
              <a:t>by TDSP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4906680"/>
              </p:ext>
            </p:extLst>
          </p:nvPr>
        </p:nvGraphicFramePr>
        <p:xfrm>
          <a:off x="1066800" y="1600200"/>
          <a:ext cx="7579087" cy="327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Worksheet" r:id="rId4" imgW="7057915" imgH="2838450" progId="Excel.Sheet.12">
                  <p:embed/>
                </p:oleObj>
              </mc:Choice>
              <mc:Fallback>
                <p:oleObj name="Worksheet" r:id="rId4" imgW="7057915" imgH="283845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66800" y="1600200"/>
                        <a:ext cx="7579087" cy="327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806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FA625DC4-75AC-4019-A9C6-4DC532EFDC2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215A72-787F-41D3-8B2A-EB6708CB3E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E7D44DB-2AE0-4249-B147-A7557EC862F7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940</TotalTime>
  <Words>255</Words>
  <Application>Microsoft Office PowerPoint</Application>
  <PresentationFormat>On-screen Show (4:3)</PresentationFormat>
  <Paragraphs>111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MS Sans Serif</vt:lpstr>
      <vt:lpstr>1_Custom Design</vt:lpstr>
      <vt:lpstr>Office Theme</vt:lpstr>
      <vt:lpstr>Custom Design</vt:lpstr>
      <vt:lpstr>Worksheet</vt:lpstr>
      <vt:lpstr>PowerPoint Presentation</vt:lpstr>
      <vt:lpstr>2019 Annual Validation Task List</vt:lpstr>
      <vt:lpstr>Compare of BUS Changes by Profile Type </vt:lpstr>
      <vt:lpstr>BUS Changes by TDSP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Boswell, Bill</cp:lastModifiedBy>
  <cp:revision>76</cp:revision>
  <cp:lastPrinted>2016-01-21T20:53:15Z</cp:lastPrinted>
  <dcterms:created xsi:type="dcterms:W3CDTF">2016-01-21T15:20:31Z</dcterms:created>
  <dcterms:modified xsi:type="dcterms:W3CDTF">2019-10-31T18:28:50Z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