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0"/>
  </p:notesMasterIdLst>
  <p:sldIdLst>
    <p:sldId id="258" r:id="rId5"/>
    <p:sldId id="574" r:id="rId6"/>
    <p:sldId id="277" r:id="rId7"/>
    <p:sldId id="575" r:id="rId8"/>
    <p:sldId id="282" r:id="rId9"/>
  </p:sldIdLst>
  <p:sldSz cx="9144000" cy="6858000" type="screen4x3"/>
  <p:notesSz cx="7010400" cy="92233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18" autoAdjust="0"/>
    <p:restoredTop sz="93883" autoAdjust="0"/>
  </p:normalViewPr>
  <p:slideViewPr>
    <p:cSldViewPr snapToGrid="0" showGuides="1">
      <p:cViewPr varScale="1">
        <p:scale>
          <a:sx n="63" d="100"/>
          <a:sy n="63" d="100"/>
        </p:scale>
        <p:origin x="1152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277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277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9163E861-E2DE-4649-A657-0CDE01747A55}" type="datetimeFigureOut">
              <a:rPr lang="en-US" smtClean="0"/>
              <a:t>10/31/2019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0338" y="1152525"/>
            <a:ext cx="4149725" cy="3113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38750"/>
            <a:ext cx="5608320" cy="3631704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6"/>
            <a:ext cx="3037840" cy="462769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6"/>
            <a:ext cx="3037840" cy="462769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B2EE4DEB-747A-49EA-8766-8752335A86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29579">
              <a:defRPr/>
            </a:pPr>
            <a:fld id="{40AA757A-9938-49CB-A041-148D7B38474B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29579">
                <a:defRPr/>
              </a:pPr>
              <a:t>1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52966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an esiid has a switch pending for 2 weeks, out,  will not be in the final converted list,   it remain in current system and work complete.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E4DEB-747A-49EA-8766-8752335A86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697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Response -  next business day,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E4DEB-747A-49EA-8766-8752335A86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905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Response -  next business day,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E4DEB-747A-49EA-8766-8752335A86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256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A1351E6-91D8-4DD7-8691-12474E3E49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96D5F1-D521-4A4E-83F1-00E09C5219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1551" y="2123527"/>
            <a:ext cx="5669280" cy="1645920"/>
          </a:xfrm>
        </p:spPr>
        <p:txBody>
          <a:bodyPr anchor="t"/>
          <a:lstStyle>
            <a:lvl1pPr algn="l">
              <a:lnSpc>
                <a:spcPct val="87000"/>
              </a:lnSpc>
              <a:defRPr sz="400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20693B-7108-4552-8DAF-9992144BDE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1551" y="3824360"/>
            <a:ext cx="5120640" cy="457200"/>
          </a:xfrm>
        </p:spPr>
        <p:txBody>
          <a:bodyPr/>
          <a:lstStyle>
            <a:lvl1pPr marL="0" indent="0" algn="l">
              <a:buNone/>
              <a:defRPr sz="1400" cap="all" spc="0" baseline="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BA37A89-A9A0-4C3B-AD66-407639FAD263}"/>
              </a:ext>
            </a:extLst>
          </p:cNvPr>
          <p:cNvCxnSpPr>
            <a:cxnSpLocks/>
          </p:cNvCxnSpPr>
          <p:nvPr userDrawn="1"/>
        </p:nvCxnSpPr>
        <p:spPr>
          <a:xfrm>
            <a:off x="1002792" y="2096541"/>
            <a:ext cx="5486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E29C5908-A1DF-4412-8ED5-4ACCE25BAB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10" y="1439654"/>
            <a:ext cx="1500374" cy="51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662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ACA067-4BBB-45B7-B0AB-C082C9DCB0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629F6-44F8-4846-A950-A9CDCD95B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46EC64-CE97-435C-A420-3DF58A52E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256" y="2120050"/>
            <a:ext cx="5669280" cy="1645920"/>
          </a:xfrm>
        </p:spPr>
        <p:txBody>
          <a:bodyPr anchor="t"/>
          <a:lstStyle>
            <a:lvl1pPr>
              <a:lnSpc>
                <a:spcPct val="87000"/>
              </a:lnSpc>
              <a:defRPr sz="400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BFC02C-1A02-4953-962A-09AEE360483B}"/>
              </a:ext>
            </a:extLst>
          </p:cNvPr>
          <p:cNvCxnSpPr>
            <a:cxnSpLocks/>
          </p:cNvCxnSpPr>
          <p:nvPr userDrawn="1"/>
        </p:nvCxnSpPr>
        <p:spPr>
          <a:xfrm>
            <a:off x="1002791" y="2096541"/>
            <a:ext cx="5486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4CA6D0A-E4D5-4A0F-B1C8-33DBDF3132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10" y="1439654"/>
            <a:ext cx="1500374" cy="51984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D4A471C-2A00-4456-ABFD-5F0096047F5D}"/>
              </a:ext>
            </a:extLst>
          </p:cNvPr>
          <p:cNvSpPr/>
          <p:nvPr userDrawn="1"/>
        </p:nvSpPr>
        <p:spPr>
          <a:xfrm>
            <a:off x="6002688" y="6411227"/>
            <a:ext cx="2626040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</p:spTree>
    <p:extLst>
      <p:ext uri="{BB962C8B-B14F-4D97-AF65-F5344CB8AC3E}">
        <p14:creationId xmlns:p14="http://schemas.microsoft.com/office/powerpoint/2010/main" val="274610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A8F6D-1544-48C4-838A-256AE6FA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3F93-F0CB-4E2E-A769-B6EAA1856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D3E68-3F3F-4987-AAB2-711BB566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746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circl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A84938C-5767-465A-B332-5A9A6E8E15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/>
          <a:stretch/>
        </p:blipFill>
        <p:spPr>
          <a:xfrm>
            <a:off x="0" y="1371600"/>
            <a:ext cx="9144000" cy="54863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EA8F6D-1544-48C4-838A-256AE6FA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3F93-F0CB-4E2E-A769-B6EAA1856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D3E68-3F3F-4987-AAB2-711BB566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1D1541-EEC6-4BD5-9AFC-0C5AE2774553}"/>
              </a:ext>
            </a:extLst>
          </p:cNvPr>
          <p:cNvSpPr/>
          <p:nvPr userDrawn="1"/>
        </p:nvSpPr>
        <p:spPr>
          <a:xfrm>
            <a:off x="6002688" y="6411227"/>
            <a:ext cx="2626040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</p:spTree>
    <p:extLst>
      <p:ext uri="{BB962C8B-B14F-4D97-AF65-F5344CB8AC3E}">
        <p14:creationId xmlns:p14="http://schemas.microsoft.com/office/powerpoint/2010/main" val="4221216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circl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4DACA80-AB76-4420-AAC5-BC90E715E3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72" r="33333"/>
          <a:stretch/>
        </p:blipFill>
        <p:spPr>
          <a:xfrm>
            <a:off x="0" y="2706986"/>
            <a:ext cx="6096000" cy="41510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EA8F6D-1544-48C4-838A-256AE6FA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3F93-F0CB-4E2E-A769-B6EAA1856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D3E68-3F3F-4987-AAB2-711BB566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88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circle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ED6428-974E-4E95-95F7-1A99A8FD581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1" b="22773"/>
          <a:stretch/>
        </p:blipFill>
        <p:spPr>
          <a:xfrm>
            <a:off x="3929204" y="0"/>
            <a:ext cx="5214796" cy="52962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EA8F6D-1544-48C4-838A-256AE6FA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3F93-F0CB-4E2E-A769-B6EAA1856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D3E68-3F3F-4987-AAB2-711BB566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39EB1A-49BD-4B32-9FD0-8F0D821BCDCD}"/>
              </a:ext>
            </a:extLst>
          </p:cNvPr>
          <p:cNvCxnSpPr/>
          <p:nvPr userDrawn="1"/>
        </p:nvCxnSpPr>
        <p:spPr>
          <a:xfrm>
            <a:off x="457200" y="1027759"/>
            <a:ext cx="82296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FEFA7F31-9DD7-4729-A482-A3BD58C76C3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33" y="451458"/>
            <a:ext cx="1324667" cy="45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083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F4186-E037-4F55-8520-E3885E729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7E109-42F4-4F67-8863-E8EC90C9B0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1950" y="1289304"/>
            <a:ext cx="4208384" cy="488289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E28A0E-3A90-492A-8C39-FE7F453C05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1289304"/>
            <a:ext cx="4206240" cy="488289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16C6AD-7B11-4433-9090-A78CA2B7A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116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DCB19-D5DC-4009-AE80-821F7E6E6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2B2857-7E8D-4D43-A4DF-ADFE4986B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68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735294-A9FB-4A10-BB9F-338733FF2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828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827D93-14E7-4E36-A8BF-9E19BB9EB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50" y="307817"/>
            <a:ext cx="6858000" cy="76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EB59B3-4EE4-410F-A907-B6EF0DE85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950" y="1285592"/>
            <a:ext cx="8420100" cy="4886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12401-216F-40FB-8C30-F103EE39E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2374" y="6411228"/>
            <a:ext cx="330529" cy="2077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fld id="{D6D4E9A9-2513-406F-9ECE-1B36BCB06E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8391B4A-46FE-40E8-A944-AEC9F0FC180F}"/>
              </a:ext>
            </a:extLst>
          </p:cNvPr>
          <p:cNvCxnSpPr/>
          <p:nvPr userDrawn="1"/>
        </p:nvCxnSpPr>
        <p:spPr>
          <a:xfrm>
            <a:off x="457200" y="1027759"/>
            <a:ext cx="82296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DAFADB31-70B9-4F3B-AF1E-C031A49C3B96}"/>
              </a:ext>
            </a:extLst>
          </p:cNvPr>
          <p:cNvSpPr/>
          <p:nvPr userDrawn="1"/>
        </p:nvSpPr>
        <p:spPr>
          <a:xfrm>
            <a:off x="6002688" y="6411227"/>
            <a:ext cx="2626040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3BB7AC-BE8E-4B1E-AD56-3FCD008A46E1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33" y="451458"/>
            <a:ext cx="1324667" cy="45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45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6858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indent="-182880" algn="l" defTabSz="6858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82880" algn="l" defTabSz="6858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82880" algn="l" defTabSz="6858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82880" algn="l" defTabSz="685800" rtl="0" eaLnBrk="1" latinLnBrk="0" hangingPunct="1">
        <a:lnSpc>
          <a:spcPct val="100000"/>
        </a:lnSpc>
        <a:spcBef>
          <a:spcPts val="2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3888">
          <p15:clr>
            <a:srgbClr val="F26B43"/>
          </p15:clr>
        </p15:guide>
        <p15:guide id="5" pos="228" userDrawn="1">
          <p15:clr>
            <a:srgbClr val="F26B43"/>
          </p15:clr>
        </p15:guide>
        <p15:guide id="7" pos="5472" userDrawn="1">
          <p15:clr>
            <a:srgbClr val="F26B43"/>
          </p15:clr>
        </p15:guide>
        <p15:guide id="8" pos="5532" userDrawn="1">
          <p15:clr>
            <a:srgbClr val="F26B43"/>
          </p15:clr>
        </p15:guide>
        <p15:guide id="9" pos="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terpointenergy.com/en-us/Services/Pages/System-Conversion-Information.aspx?sa=ho&amp;au=bu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CISConversionGroup@CenterpointEnergy.co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uskyillusions.com/niche-niche-question/man-with-question-04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01550" y="2123526"/>
            <a:ext cx="7997901" cy="1995467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800"/>
              </a:spcBef>
            </a:pPr>
            <a:r>
              <a:rPr lang="en-US" sz="3600" dirty="0"/>
              <a:t>Cis Conversion Project </a:t>
            </a:r>
            <a:br>
              <a:rPr lang="en-US" sz="3600" dirty="0"/>
            </a:br>
            <a:r>
              <a:rPr lang="en-US" sz="3600" dirty="0"/>
              <a:t>Market </a:t>
            </a:r>
            <a:br>
              <a:rPr lang="en-US" sz="3600" dirty="0"/>
            </a:br>
            <a:r>
              <a:rPr lang="en-US" sz="3600" dirty="0"/>
              <a:t>Communication Plan 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01551" y="4118994"/>
            <a:ext cx="6286058" cy="436228"/>
          </a:xfrm>
        </p:spPr>
        <p:txBody>
          <a:bodyPr/>
          <a:lstStyle/>
          <a:p>
            <a:r>
              <a:rPr lang="en-US" b="1" i="1" dirty="0"/>
              <a:t>CNP CIS Conversion Project Update to RMS</a:t>
            </a:r>
          </a:p>
          <a:p>
            <a:r>
              <a:rPr lang="en-US" b="1" i="1" dirty="0"/>
              <a:t>November 5, 2019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8483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5C9A4-E8D1-439C-A39D-A35A52807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231" y="307817"/>
            <a:ext cx="7079530" cy="767235"/>
          </a:xfrm>
        </p:spPr>
        <p:txBody>
          <a:bodyPr/>
          <a:lstStyle/>
          <a:p>
            <a:pPr lvl="1"/>
            <a:r>
              <a:rPr lang="en-US" sz="2400" b="1" dirty="0">
                <a:solidFill>
                  <a:srgbClr val="00B0F0"/>
                </a:solidFill>
                <a:latin typeface="+mn-lt"/>
              </a:rPr>
              <a:t>MARKET COMMUNICATION PLAN (REMINDER)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86B50-FCD4-4BF5-8826-1B21EC3A71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50" y="1285592"/>
            <a:ext cx="8025694" cy="4886608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dirty="0"/>
              <a:t>A </a:t>
            </a:r>
            <a:r>
              <a:rPr lang="en-US" b="1" dirty="0"/>
              <a:t>Preliminary</a:t>
            </a:r>
            <a:r>
              <a:rPr lang="en-US" dirty="0"/>
              <a:t> list of ESIIDs scheduled to be converted to SAP will be provided to Rep of Record(s) and ERCOT </a:t>
            </a:r>
            <a:r>
              <a:rPr lang="en-US" b="1" dirty="0"/>
              <a:t>a week prior to the scheduled Release date </a:t>
            </a:r>
            <a:r>
              <a:rPr lang="en-US" dirty="0"/>
              <a:t>via email.  </a:t>
            </a:r>
          </a:p>
          <a:p>
            <a:pPr lvl="1"/>
            <a:r>
              <a:rPr lang="en-US" sz="2000" b="1" i="1" dirty="0"/>
              <a:t>Please remember these lists will be a snap-shot in time.  </a:t>
            </a:r>
          </a:p>
          <a:p>
            <a:pPr marL="0" indent="0">
              <a:spcBef>
                <a:spcPts val="800"/>
              </a:spcBef>
              <a:buNone/>
            </a:pPr>
            <a:endParaRPr lang="en-US" dirty="0"/>
          </a:p>
          <a:p>
            <a:pPr>
              <a:spcBef>
                <a:spcPts val="800"/>
              </a:spcBef>
            </a:pPr>
            <a:r>
              <a:rPr lang="en-US" dirty="0"/>
              <a:t>A </a:t>
            </a:r>
            <a:r>
              <a:rPr lang="en-US" b="1" dirty="0"/>
              <a:t>Final</a:t>
            </a:r>
            <a:r>
              <a:rPr lang="en-US" dirty="0"/>
              <a:t> list of ESIIDs scheduled to be converted to SAP will be provided to Rep of Record(s) and ERCOT </a:t>
            </a:r>
            <a:r>
              <a:rPr lang="en-US" b="1" dirty="0"/>
              <a:t>on that Monday, which is the scheduled Release migration date </a:t>
            </a:r>
            <a:r>
              <a:rPr lang="en-US" dirty="0"/>
              <a:t>via email.</a:t>
            </a:r>
          </a:p>
          <a:p>
            <a:pPr marL="0" indent="0">
              <a:spcBef>
                <a:spcPts val="800"/>
              </a:spcBef>
              <a:buNone/>
            </a:pPr>
            <a:endParaRPr lang="en-US" dirty="0"/>
          </a:p>
          <a:p>
            <a:pPr>
              <a:spcBef>
                <a:spcPts val="800"/>
              </a:spcBef>
            </a:pPr>
            <a:r>
              <a:rPr lang="en-US" dirty="0"/>
              <a:t>Stakeholders, which includes ERCOT and PUCT Staff, will be kept informed throughout the cutover and initial stabilization through  Market Notices, Market Calls and where necessary, individual engagement. </a:t>
            </a:r>
          </a:p>
          <a:p>
            <a:pPr marL="0" indent="0">
              <a:spcBef>
                <a:spcPts val="800"/>
              </a:spcBef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D25172-833D-4B39-9398-1FA4F1105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D191B-EC79-44DF-9A66-5B2CE6AC23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33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4D99-59B3-4393-BAB4-AE2C1EBDC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49" y="307817"/>
            <a:ext cx="7371891" cy="767235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MARKET COMMUNICATION PLAN (Reminder)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573C4-C7F3-4F98-AE2A-567BC0DDE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49" y="1075052"/>
            <a:ext cx="8561713" cy="5336176"/>
          </a:xfrm>
        </p:spPr>
        <p:txBody>
          <a:bodyPr/>
          <a:lstStyle/>
          <a:p>
            <a:r>
              <a:rPr lang="en-US" sz="2400" b="1" dirty="0"/>
              <a:t>Market Notices Will Include:</a:t>
            </a:r>
          </a:p>
          <a:p>
            <a:pPr lvl="1"/>
            <a:r>
              <a:rPr lang="en-US" sz="2200" dirty="0"/>
              <a:t>Market Call Information, Schedules, Status Report of migration(s) and Key Documents   </a:t>
            </a:r>
          </a:p>
          <a:p>
            <a:pPr lvl="1"/>
            <a:endParaRPr lang="en-US" sz="2200" dirty="0"/>
          </a:p>
          <a:p>
            <a:r>
              <a:rPr lang="en-US" sz="2400" b="1" dirty="0"/>
              <a:t>Market Call Schedule for Status Reports and Q&amp;A:  </a:t>
            </a:r>
          </a:p>
          <a:p>
            <a:pPr lvl="2"/>
            <a:r>
              <a:rPr lang="en-US" sz="2000" b="1" dirty="0"/>
              <a:t>Release 3 Weekend:  </a:t>
            </a:r>
          </a:p>
          <a:p>
            <a:pPr lvl="3"/>
            <a:r>
              <a:rPr lang="en-US" sz="1800" dirty="0"/>
              <a:t>Saturday, January 11, 2020 @ 10:00 AM </a:t>
            </a:r>
          </a:p>
          <a:p>
            <a:pPr lvl="3"/>
            <a:r>
              <a:rPr lang="en-US" sz="1800" dirty="0"/>
              <a:t>Monday, January 13, 2020 @ 10:00 AM </a:t>
            </a:r>
          </a:p>
          <a:p>
            <a:pPr lvl="3"/>
            <a:endParaRPr lang="en-US" sz="1800" dirty="0"/>
          </a:p>
          <a:p>
            <a:pPr lvl="2"/>
            <a:r>
              <a:rPr lang="en-US" sz="2000" b="1" dirty="0"/>
              <a:t>Release 4 Weekend:</a:t>
            </a:r>
          </a:p>
          <a:p>
            <a:pPr lvl="3"/>
            <a:r>
              <a:rPr lang="en-US" sz="1800" dirty="0"/>
              <a:t>Saturday, January 18, 2020 @ 10:00 AM </a:t>
            </a:r>
          </a:p>
          <a:p>
            <a:pPr lvl="3"/>
            <a:r>
              <a:rPr lang="en-US" sz="1800" dirty="0"/>
              <a:t>Monday, January 20, 2020 @ 10:00 AM </a:t>
            </a:r>
          </a:p>
          <a:p>
            <a:pPr marL="365760" lvl="2" indent="0">
              <a:buNone/>
            </a:pPr>
            <a:endParaRPr lang="en-US" sz="1800" dirty="0"/>
          </a:p>
          <a:p>
            <a:pPr lvl="3"/>
            <a:endParaRPr lang="en-US" sz="1800" dirty="0"/>
          </a:p>
          <a:p>
            <a:pPr lvl="3"/>
            <a:endParaRPr lang="en-US" sz="1800" dirty="0"/>
          </a:p>
          <a:p>
            <a:pPr marL="0" indent="0">
              <a:buNone/>
            </a:pPr>
            <a:endParaRPr lang="en-US" sz="2200" dirty="0"/>
          </a:p>
          <a:p>
            <a:pPr marL="182880" lvl="1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D1E9B-6AE5-45A1-8B4D-2B2BEC318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D191B-EC79-44DF-9A66-5B2CE6AC23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013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4D99-59B3-4393-BAB4-AE2C1EBDC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50" y="307817"/>
            <a:ext cx="7305790" cy="767235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MARKET COMMUNICATION PLAN (Reminder)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573C4-C7F3-4F98-AE2A-567BC0DDE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Designated CIS Conversion Information webpage on CNP.com: </a:t>
            </a:r>
          </a:p>
          <a:p>
            <a:pPr lvl="1"/>
            <a:r>
              <a:rPr lang="en-US" sz="2200" b="1" u="sng" dirty="0">
                <a:hlinkClick r:id="rId3"/>
              </a:rPr>
              <a:t>CIS Conversion Information </a:t>
            </a:r>
            <a:endParaRPr lang="en-US" sz="2200" b="1" u="sng" dirty="0"/>
          </a:p>
          <a:p>
            <a:pPr lvl="3"/>
            <a:r>
              <a:rPr lang="en-US" sz="1800" dirty="0"/>
              <a:t>Some of the documents currently posted to this webpage includes: </a:t>
            </a:r>
          </a:p>
          <a:p>
            <a:pPr lvl="4"/>
            <a:r>
              <a:rPr lang="en-US" sz="1600" dirty="0"/>
              <a:t>List of CNP’s New Rate Descriptions </a:t>
            </a:r>
          </a:p>
          <a:p>
            <a:pPr lvl="4"/>
            <a:r>
              <a:rPr lang="en-US" sz="1600" dirty="0"/>
              <a:t>CNP System Conversion Transaction Procedures </a:t>
            </a:r>
          </a:p>
          <a:p>
            <a:pPr lvl="4"/>
            <a:r>
              <a:rPr lang="en-US" sz="1600" dirty="0"/>
              <a:t>CNP CIS Conversion Project Updates</a:t>
            </a:r>
          </a:p>
          <a:p>
            <a:pPr lvl="4"/>
            <a:r>
              <a:rPr lang="en-US" sz="1600" dirty="0"/>
              <a:t>CIS Conversion FAQs</a:t>
            </a:r>
          </a:p>
          <a:p>
            <a:endParaRPr lang="en-US" sz="2400" b="1" dirty="0"/>
          </a:p>
          <a:p>
            <a:r>
              <a:rPr lang="en-US" sz="2400" b="1" dirty="0"/>
              <a:t>Designated Mailbox:</a:t>
            </a:r>
            <a:r>
              <a:rPr lang="en-US" sz="2400" dirty="0"/>
              <a:t> </a:t>
            </a:r>
          </a:p>
          <a:p>
            <a:pPr lvl="1"/>
            <a:r>
              <a:rPr lang="en-US" sz="2200" dirty="0"/>
              <a:t>Continue to direct questions, issues and/or concerns to:</a:t>
            </a:r>
            <a:r>
              <a:rPr lang="en-US" sz="2200" b="1" dirty="0"/>
              <a:t> </a:t>
            </a:r>
          </a:p>
          <a:p>
            <a:pPr lvl="2"/>
            <a:r>
              <a:rPr lang="en-US" sz="1800" dirty="0"/>
              <a:t> </a:t>
            </a:r>
            <a:r>
              <a:rPr lang="en-US" sz="2000" b="1" dirty="0">
                <a:hlinkClick r:id="rId4"/>
              </a:rPr>
              <a:t>CISConversionGroup@CenterpointEnergy.com</a:t>
            </a:r>
            <a:endParaRPr lang="en-US" sz="2000" b="1" dirty="0"/>
          </a:p>
          <a:p>
            <a:pPr marL="365760" lvl="2" indent="0">
              <a:buNone/>
            </a:pPr>
            <a:endParaRPr lang="en-US" sz="2000" dirty="0"/>
          </a:p>
          <a:p>
            <a:pPr marL="182880" lvl="1" indent="0">
              <a:buNone/>
            </a:pPr>
            <a:endParaRPr lang="en-US" sz="2200" dirty="0"/>
          </a:p>
          <a:p>
            <a:pPr lvl="3"/>
            <a:endParaRPr lang="en-US" sz="1800" dirty="0"/>
          </a:p>
          <a:p>
            <a:pPr marL="365760" lvl="2" indent="0">
              <a:buNone/>
            </a:pPr>
            <a:endParaRPr lang="en-US" sz="2000" dirty="0"/>
          </a:p>
          <a:p>
            <a:pPr marL="365760" lvl="2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D1E9B-6AE5-45A1-8B4D-2B2BEC318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D191B-EC79-44DF-9A66-5B2CE6AC23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834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510168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7BBC4C-9218-4172-ABCC-98D482392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988" y="2269820"/>
            <a:ext cx="2318360" cy="231836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en-US" sz="1800" dirty="0">
                <a:solidFill>
                  <a:srgbClr val="FFFFFF"/>
                </a:solidFill>
              </a:rPr>
              <a:t>Questions</a:t>
            </a:r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8C8CE97E-E939-4B20-9F8C-013BB2BEB5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765234" y="1035586"/>
            <a:ext cx="5343180" cy="510080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4709E-4590-4832-86D4-04D35BE08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00174" y="6365972"/>
            <a:ext cx="1101616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FAD191B-EC79-44DF-9A66-5B2CE6AC23F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858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CNP 2019">
  <a:themeElements>
    <a:clrScheme name="CNP 2019 template">
      <a:dk1>
        <a:srgbClr val="231F20"/>
      </a:dk1>
      <a:lt1>
        <a:sysClr val="window" lastClr="FFFFFF"/>
      </a:lt1>
      <a:dk2>
        <a:srgbClr val="00ADEE"/>
      </a:dk2>
      <a:lt2>
        <a:srgbClr val="EAEAEA"/>
      </a:lt2>
      <a:accent1>
        <a:srgbClr val="009BD3"/>
      </a:accent1>
      <a:accent2>
        <a:srgbClr val="4FC9E9"/>
      </a:accent2>
      <a:accent3>
        <a:srgbClr val="C1D52F"/>
      </a:accent3>
      <a:accent4>
        <a:srgbClr val="F05222"/>
      </a:accent4>
      <a:accent5>
        <a:srgbClr val="EA1E2E"/>
      </a:accent5>
      <a:accent6>
        <a:srgbClr val="AAAAAA"/>
      </a:accent6>
      <a:hlink>
        <a:srgbClr val="009BD3"/>
      </a:hlink>
      <a:folHlink>
        <a:srgbClr val="AAAAA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E9B44A2FB1914EB355C1B73EEB1241" ma:contentTypeVersion="4" ma:contentTypeDescription="Create a new document." ma:contentTypeScope="" ma:versionID="83b39f160be0fa3ac1ec6d657d6ffdf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E43B6D-06BE-450F-816A-39131A50E2A6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9F76EB4-19F2-4D88-8BDB-55E56FDE9D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78D25B7-9171-4CCD-9901-BA39143BC6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3357</TotalTime>
  <Words>339</Words>
  <Application>Microsoft Office PowerPoint</Application>
  <PresentationFormat>On-screen Show (4:3)</PresentationFormat>
  <Paragraphs>59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CNP 2019</vt:lpstr>
      <vt:lpstr>Cis Conversion Project  Market  Communication Plan </vt:lpstr>
      <vt:lpstr>MARKET COMMUNICATION PLAN (REMINDER)</vt:lpstr>
      <vt:lpstr>MARKET COMMUNICATION PLAN (Reminder)</vt:lpstr>
      <vt:lpstr>MARKET COMMUNICATION PLAN (Reminder)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GOES HERE MAX OF THREE LINES</dc:title>
  <dc:creator>Lynn Butler Bradford</dc:creator>
  <cp:lastModifiedBy>Scott, Kathy D.</cp:lastModifiedBy>
  <cp:revision>172</cp:revision>
  <cp:lastPrinted>2019-07-22T12:58:00Z</cp:lastPrinted>
  <dcterms:created xsi:type="dcterms:W3CDTF">2019-01-16T14:48:19Z</dcterms:created>
  <dcterms:modified xsi:type="dcterms:W3CDTF">2019-10-31T20:47:59Z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3414FAF7-C12F-4703-A53F-B819D863A989</vt:lpwstr>
  </property>
  <property fmtid="{D5CDD505-2E9C-101B-9397-08002B2CF9AE}" pid="3" name="ArticulatePath">
    <vt:lpwstr>Presentation3</vt:lpwstr>
  </property>
  <property fmtid="{D5CDD505-2E9C-101B-9397-08002B2CF9AE}" pid="4" name="ContentTypeId">
    <vt:lpwstr>0x0101007EE9B44A2FB1914EB355C1B73EEB1241</vt:lpwstr>
  </property>
  <property fmtid="{D5CDD505-2E9C-101B-9397-08002B2CF9AE}" pid="5" name="Order">
    <vt:r8>295000</vt:r8>
  </property>
  <property fmtid="{D5CDD505-2E9C-101B-9397-08002B2CF9AE}" pid="6" name="xd_Signature">
    <vt:bool>false</vt:bool>
  </property>
  <property fmtid="{D5CDD505-2E9C-101B-9397-08002B2CF9AE}" pid="7" name="xd_ProgID">
    <vt:lpwstr/>
  </property>
  <property fmtid="{D5CDD505-2E9C-101B-9397-08002B2CF9AE}" pid="8" name="TaxCatchAll">
    <vt:lpwstr/>
  </property>
  <property fmtid="{D5CDD505-2E9C-101B-9397-08002B2CF9AE}" pid="9" name="TemplateUrl">
    <vt:lpwstr/>
  </property>
</Properties>
</file>