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2"/>
  </p:notesMasterIdLst>
  <p:sldIdLst>
    <p:sldId id="256" r:id="rId2"/>
    <p:sldId id="269" r:id="rId3"/>
    <p:sldId id="268" r:id="rId4"/>
    <p:sldId id="259" r:id="rId5"/>
    <p:sldId id="267" r:id="rId6"/>
    <p:sldId id="263" r:id="rId7"/>
    <p:sldId id="270" r:id="rId8"/>
    <p:sldId id="271" r:id="rId9"/>
    <p:sldId id="266"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56" autoAdjust="0"/>
    <p:restoredTop sz="94660"/>
  </p:normalViewPr>
  <p:slideViewPr>
    <p:cSldViewPr snapToGrid="0">
      <p:cViewPr varScale="1">
        <p:scale>
          <a:sx n="66" d="100"/>
          <a:sy n="66" d="100"/>
        </p:scale>
        <p:origin x="63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DD1227-DC6E-0A4F-8FAD-7D6BD84C38EC}" type="datetimeFigureOut">
              <a:rPr lang="en-US" smtClean="0"/>
              <a:t>9/24/2019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58DD1-652E-5246-A55D-149085299C69}" type="slidenum">
              <a:rPr lang="en-US" smtClean="0"/>
              <a:t>‹#›</a:t>
            </a:fld>
            <a:endParaRPr lang="en-US"/>
          </a:p>
        </p:txBody>
      </p:sp>
    </p:spTree>
    <p:extLst>
      <p:ext uri="{BB962C8B-B14F-4D97-AF65-F5344CB8AC3E}">
        <p14:creationId xmlns:p14="http://schemas.microsoft.com/office/powerpoint/2010/main" val="4127054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E58DD1-652E-5246-A55D-149085299C69}" type="slidenum">
              <a:rPr lang="en-US" smtClean="0"/>
              <a:t>6</a:t>
            </a:fld>
            <a:endParaRPr lang="en-US"/>
          </a:p>
        </p:txBody>
      </p:sp>
    </p:spTree>
    <p:extLst>
      <p:ext uri="{BB962C8B-B14F-4D97-AF65-F5344CB8AC3E}">
        <p14:creationId xmlns:p14="http://schemas.microsoft.com/office/powerpoint/2010/main" val="1892992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84D3AE16-2159-4F26-A7D3-0D10B3039774}" type="datetimeFigureOut">
              <a:rPr lang="en-US" smtClean="0"/>
              <a:t>9/24/2019</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12A88F9-5F70-472B-AA8B-6FC0E2CE4514}" type="slidenum">
              <a:rPr lang="en-US" smtClean="0"/>
              <a:t>‹#›</a:t>
            </a:fld>
            <a:endParaRPr 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4094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50190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816971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40085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302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D3AE16-2159-4F26-A7D3-0D10B3039774}"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494532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986407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D3AE16-2159-4F26-A7D3-0D10B3039774}"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532042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AE16-2159-4F26-A7D3-0D10B3039774}"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906813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84D3AE16-2159-4F26-A7D3-0D10B3039774}"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576368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84D3AE16-2159-4F26-A7D3-0D10B3039774}"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93139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84D3AE16-2159-4F26-A7D3-0D10B3039774}" type="datetimeFigureOut">
              <a:rPr lang="en-US" smtClean="0"/>
              <a:t>9/24/2019</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A12A88F9-5F70-472B-AA8B-6FC0E2CE4514}" type="slidenum">
              <a:rPr lang="en-US" smtClean="0"/>
              <a:t>‹#›</a:t>
            </a:fld>
            <a:endParaRPr lang="en-US"/>
          </a:p>
        </p:txBody>
      </p:sp>
    </p:spTree>
    <p:extLst>
      <p:ext uri="{BB962C8B-B14F-4D97-AF65-F5344CB8AC3E}">
        <p14:creationId xmlns:p14="http://schemas.microsoft.com/office/powerpoint/2010/main" val="3611056792"/>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Wholesale Market Working Group Report to WMS</a:t>
            </a:r>
          </a:p>
        </p:txBody>
      </p:sp>
      <p:sp>
        <p:nvSpPr>
          <p:cNvPr id="3" name="Subtitle 2"/>
          <p:cNvSpPr>
            <a:spLocks noGrp="1"/>
          </p:cNvSpPr>
          <p:nvPr>
            <p:ph type="subTitle" idx="1"/>
          </p:nvPr>
        </p:nvSpPr>
        <p:spPr/>
        <p:txBody>
          <a:bodyPr>
            <a:normAutofit lnSpcReduction="10000"/>
          </a:bodyPr>
          <a:lstStyle/>
          <a:p>
            <a:r>
              <a:rPr lang="en-US" dirty="0"/>
              <a:t>David Detelich</a:t>
            </a:r>
          </a:p>
          <a:p>
            <a:r>
              <a:rPr lang="en-US" dirty="0"/>
              <a:t>Julia Harvey</a:t>
            </a:r>
          </a:p>
          <a:p>
            <a:r>
              <a:rPr lang="en-US" dirty="0"/>
              <a:t>October 2, 2019</a:t>
            </a:r>
          </a:p>
          <a:p>
            <a:r>
              <a:rPr lang="en-US" dirty="0"/>
              <a:t>From September 16 WMWG Meeting</a:t>
            </a:r>
          </a:p>
        </p:txBody>
      </p:sp>
    </p:spTree>
    <p:extLst>
      <p:ext uri="{BB962C8B-B14F-4D97-AF65-F5344CB8AC3E}">
        <p14:creationId xmlns:p14="http://schemas.microsoft.com/office/powerpoint/2010/main" val="3003136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meeting</a:t>
            </a:r>
          </a:p>
        </p:txBody>
      </p:sp>
      <p:sp>
        <p:nvSpPr>
          <p:cNvPr id="3" name="Content Placeholder 2"/>
          <p:cNvSpPr>
            <a:spLocks noGrp="1"/>
          </p:cNvSpPr>
          <p:nvPr>
            <p:ph idx="1"/>
          </p:nvPr>
        </p:nvSpPr>
        <p:spPr/>
        <p:txBody>
          <a:bodyPr/>
          <a:lstStyle/>
          <a:p>
            <a:r>
              <a:rPr lang="en-US" dirty="0"/>
              <a:t>Other business 	</a:t>
            </a:r>
          </a:p>
          <a:p>
            <a:pPr lvl="1"/>
            <a:r>
              <a:rPr lang="en-US" dirty="0"/>
              <a:t>ERCOT proposes the Intra-Hour Wind Forecast Accuracy reports do not need to be presented</a:t>
            </a:r>
          </a:p>
          <a:p>
            <a:pPr lvl="1"/>
            <a:r>
              <a:rPr lang="en-US" dirty="0"/>
              <a:t>WMWG members prefer to keep the meeting dates on the third Monday of each month (except holidays)</a:t>
            </a:r>
          </a:p>
          <a:p>
            <a:r>
              <a:rPr lang="en-US" dirty="0"/>
              <a:t>WMWG meets October 21</a:t>
            </a:r>
          </a:p>
          <a:p>
            <a:r>
              <a:rPr lang="en-US" dirty="0"/>
              <a:t>Any questions?</a:t>
            </a:r>
          </a:p>
          <a:p>
            <a:endParaRPr lang="en-US" dirty="0"/>
          </a:p>
        </p:txBody>
      </p:sp>
    </p:spTree>
    <p:extLst>
      <p:ext uri="{BB962C8B-B14F-4D97-AF65-F5344CB8AC3E}">
        <p14:creationId xmlns:p14="http://schemas.microsoft.com/office/powerpoint/2010/main" val="427247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NPRR967 Allow Limited Duration Resource Energy Offer Curve Updates Near Real-Time and Remove the 10 MW Limit</a:t>
            </a:r>
          </a:p>
        </p:txBody>
      </p:sp>
      <p:sp>
        <p:nvSpPr>
          <p:cNvPr id="3" name="Content Placeholder 2"/>
          <p:cNvSpPr>
            <a:spLocks noGrp="1"/>
          </p:cNvSpPr>
          <p:nvPr>
            <p:ph idx="1"/>
          </p:nvPr>
        </p:nvSpPr>
        <p:spPr>
          <a:xfrm>
            <a:off x="857251" y="2337758"/>
            <a:ext cx="7404653" cy="3758242"/>
          </a:xfrm>
        </p:spPr>
        <p:txBody>
          <a:bodyPr>
            <a:normAutofit/>
          </a:bodyPr>
          <a:lstStyle/>
          <a:p>
            <a:r>
              <a:rPr lang="en-US" dirty="0"/>
              <a:t>ERCOT discussed developing an NPRR to improve settlement equations concerning average incremental energy costs</a:t>
            </a:r>
          </a:p>
          <a:p>
            <a:pPr lvl="1"/>
            <a:r>
              <a:rPr lang="en-US" dirty="0"/>
              <a:t>This would reduce the impact of NPRR967</a:t>
            </a:r>
          </a:p>
          <a:p>
            <a:pPr lvl="1"/>
            <a:r>
              <a:rPr lang="en-US" dirty="0"/>
              <a:t>WMWG recommends NPRR967 remain tabled until this new NPRR is processed </a:t>
            </a:r>
          </a:p>
          <a:p>
            <a:r>
              <a:rPr lang="en-US" dirty="0"/>
              <a:t>NPRR967 author may issue new NPRR to separate the 10 MW limit issue so that it can move forward</a:t>
            </a:r>
          </a:p>
          <a:p>
            <a:r>
              <a:rPr lang="en-US" dirty="0"/>
              <a:t>Future NPRRs may be filed by Market Participants that allow all resource types to update offer curves near real-time</a:t>
            </a:r>
          </a:p>
        </p:txBody>
      </p:sp>
    </p:spTree>
    <p:extLst>
      <p:ext uri="{BB962C8B-B14F-4D97-AF65-F5344CB8AC3E}">
        <p14:creationId xmlns:p14="http://schemas.microsoft.com/office/powerpoint/2010/main" val="3468921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RUC of Energy Storage</a:t>
            </a:r>
            <a:endParaRPr lang="en-US" dirty="0"/>
          </a:p>
        </p:txBody>
      </p:sp>
      <p:sp>
        <p:nvSpPr>
          <p:cNvPr id="3" name="Content Placeholder 2"/>
          <p:cNvSpPr>
            <a:spLocks noGrp="1"/>
          </p:cNvSpPr>
          <p:nvPr>
            <p:ph idx="1"/>
          </p:nvPr>
        </p:nvSpPr>
        <p:spPr/>
        <p:txBody>
          <a:bodyPr>
            <a:normAutofit/>
          </a:bodyPr>
          <a:lstStyle/>
          <a:p>
            <a:r>
              <a:rPr lang="en-US" dirty="0"/>
              <a:t>Existing RUC process should count Energy Storage as on-line</a:t>
            </a:r>
          </a:p>
          <a:p>
            <a:pPr lvl="1"/>
            <a:r>
              <a:rPr lang="en-US" dirty="0"/>
              <a:t>Energy storage resources should not receive RUC commitments</a:t>
            </a:r>
          </a:p>
          <a:p>
            <a:pPr lvl="1"/>
            <a:r>
              <a:rPr lang="en-US" dirty="0"/>
              <a:t>Could they receive a RUC </a:t>
            </a:r>
            <a:r>
              <a:rPr lang="en-US" dirty="0" err="1"/>
              <a:t>decommitment</a:t>
            </a:r>
            <a:r>
              <a:rPr lang="en-US" dirty="0"/>
              <a:t> to preserve the charge?</a:t>
            </a:r>
          </a:p>
          <a:p>
            <a:r>
              <a:rPr lang="en-US" dirty="0"/>
              <a:t>Does ERCOT need the ability to take operational control of Energy Storage</a:t>
            </a:r>
          </a:p>
          <a:p>
            <a:pPr lvl="1"/>
            <a:r>
              <a:rPr lang="en-US" dirty="0"/>
              <a:t>Utilizing the state of charge to ensure sufficient charge is available for peak load or congestion</a:t>
            </a:r>
          </a:p>
          <a:p>
            <a:pPr lvl="1"/>
            <a:r>
              <a:rPr lang="en-US" dirty="0"/>
              <a:t>This is a different process than RUN</a:t>
            </a:r>
          </a:p>
          <a:p>
            <a:r>
              <a:rPr lang="en-US" dirty="0"/>
              <a:t>ERCOT should present their ideas on this topic if needed</a:t>
            </a:r>
          </a:p>
          <a:p>
            <a:r>
              <a:rPr lang="en-US" dirty="0"/>
              <a:t>ERCOT will present at a future meeting how Energy Storage is currently considered in the RUC process and in transmission planning</a:t>
            </a:r>
          </a:p>
        </p:txBody>
      </p:sp>
    </p:spTree>
    <p:extLst>
      <p:ext uri="{BB962C8B-B14F-4D97-AF65-F5344CB8AC3E}">
        <p14:creationId xmlns:p14="http://schemas.microsoft.com/office/powerpoint/2010/main" val="249268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Storage Presentations by ERCOT</a:t>
            </a:r>
          </a:p>
        </p:txBody>
      </p:sp>
      <p:sp>
        <p:nvSpPr>
          <p:cNvPr id="3" name="Content Placeholder 2"/>
          <p:cNvSpPr>
            <a:spLocks noGrp="1"/>
          </p:cNvSpPr>
          <p:nvPr>
            <p:ph idx="1"/>
          </p:nvPr>
        </p:nvSpPr>
        <p:spPr/>
        <p:txBody>
          <a:bodyPr/>
          <a:lstStyle/>
          <a:p>
            <a:r>
              <a:rPr lang="en-US" dirty="0"/>
              <a:t>Mitigation process overview and how it applies to Storage</a:t>
            </a:r>
          </a:p>
          <a:p>
            <a:pPr lvl="1"/>
            <a:r>
              <a:rPr lang="en-US" dirty="0"/>
              <a:t>ERCOT provided an overview of the process</a:t>
            </a:r>
          </a:p>
          <a:p>
            <a:pPr lvl="1"/>
            <a:r>
              <a:rPr lang="en-US" dirty="0"/>
              <a:t>Caps and Floors for Energy Storage Resources approved in NPRR560 to be in the verifiable cost manual</a:t>
            </a:r>
          </a:p>
          <a:p>
            <a:pPr lvl="1"/>
            <a:r>
              <a:rPr lang="en-US" dirty="0"/>
              <a:t>Could limit the effectiveness of changing offers in real time</a:t>
            </a:r>
          </a:p>
          <a:p>
            <a:pPr lvl="1"/>
            <a:r>
              <a:rPr lang="en-US" dirty="0"/>
              <a:t>Issue may need review by CMWG and RCWG</a:t>
            </a:r>
          </a:p>
          <a:p>
            <a:r>
              <a:rPr lang="en-US" dirty="0"/>
              <a:t>SCED dispatch of storage CLRs</a:t>
            </a:r>
          </a:p>
          <a:p>
            <a:pPr lvl="1"/>
            <a:r>
              <a:rPr lang="en-US" dirty="0"/>
              <a:t>Wholesale storage load and price for a battery that is charging</a:t>
            </a:r>
          </a:p>
          <a:p>
            <a:pPr lvl="1"/>
            <a:r>
              <a:rPr lang="en-US" dirty="0"/>
              <a:t>Potential with batteries collocated with load and PUC rules</a:t>
            </a:r>
          </a:p>
          <a:p>
            <a:pPr lvl="1"/>
            <a:r>
              <a:rPr lang="en-US" dirty="0"/>
              <a:t>ERCOT will develop NPRR’s</a:t>
            </a:r>
          </a:p>
        </p:txBody>
      </p:sp>
    </p:spTree>
    <p:extLst>
      <p:ext uri="{BB962C8B-B14F-4D97-AF65-F5344CB8AC3E}">
        <p14:creationId xmlns:p14="http://schemas.microsoft.com/office/powerpoint/2010/main" val="3780484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NPRR963 Creation of Generation and Controllable Load Resource Group (GCLR Group)</a:t>
            </a:r>
          </a:p>
        </p:txBody>
      </p:sp>
      <p:sp>
        <p:nvSpPr>
          <p:cNvPr id="3" name="Content Placeholder 2"/>
          <p:cNvSpPr>
            <a:spLocks noGrp="1"/>
          </p:cNvSpPr>
          <p:nvPr>
            <p:ph idx="1"/>
          </p:nvPr>
        </p:nvSpPr>
        <p:spPr/>
        <p:txBody>
          <a:bodyPr/>
          <a:lstStyle/>
          <a:p>
            <a:r>
              <a:rPr lang="en-US" dirty="0"/>
              <a:t>WMWG in agreement with the concepts in the NPRR of establishing the GCLR group for scoring batteries</a:t>
            </a:r>
          </a:p>
          <a:p>
            <a:r>
              <a:rPr lang="en-US" dirty="0"/>
              <a:t>ERCOT and author are working on language additions to the NPRR</a:t>
            </a:r>
          </a:p>
          <a:p>
            <a:r>
              <a:rPr lang="en-US" dirty="0"/>
              <a:t>WMWG will have opportunity to review the final language and make recommendation to WMS</a:t>
            </a:r>
          </a:p>
        </p:txBody>
      </p:sp>
    </p:spTree>
    <p:extLst>
      <p:ext uri="{BB962C8B-B14F-4D97-AF65-F5344CB8AC3E}">
        <p14:creationId xmlns:p14="http://schemas.microsoft.com/office/powerpoint/2010/main" val="1003729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Review of 2020 Ancillary Service Methodology</a:t>
            </a:r>
          </a:p>
        </p:txBody>
      </p:sp>
      <p:sp>
        <p:nvSpPr>
          <p:cNvPr id="3" name="Content Placeholder 2"/>
          <p:cNvSpPr>
            <a:spLocks noGrp="1"/>
          </p:cNvSpPr>
          <p:nvPr>
            <p:ph idx="1"/>
          </p:nvPr>
        </p:nvSpPr>
        <p:spPr/>
        <p:txBody>
          <a:bodyPr>
            <a:normAutofit/>
          </a:bodyPr>
          <a:lstStyle/>
          <a:p>
            <a:r>
              <a:rPr lang="en-US" dirty="0"/>
              <a:t>ERCOT presented the methodology including an alternate proposal to change regulation to 4 hour block values</a:t>
            </a:r>
          </a:p>
          <a:p>
            <a:pPr lvl="1"/>
            <a:r>
              <a:rPr lang="en-US" dirty="0"/>
              <a:t>Feedback from WMWG on the 4 hour blocks was negative</a:t>
            </a:r>
          </a:p>
          <a:p>
            <a:pPr lvl="1"/>
            <a:r>
              <a:rPr lang="en-US" dirty="0"/>
              <a:t>Did not understand why this was recommended in the IMM SOM report</a:t>
            </a:r>
          </a:p>
          <a:p>
            <a:pPr lvl="2"/>
            <a:r>
              <a:rPr lang="en-US" dirty="0"/>
              <a:t>It could smooth the DA prices for ancillary services</a:t>
            </a:r>
          </a:p>
          <a:p>
            <a:pPr lvl="2"/>
            <a:r>
              <a:rPr lang="en-US" dirty="0"/>
              <a:t>However, it could cause price spikes in real time due to exhaustion of regulation</a:t>
            </a:r>
          </a:p>
          <a:p>
            <a:r>
              <a:rPr lang="en-US" dirty="0"/>
              <a:t>Responsive reserve quantities are increasing</a:t>
            </a:r>
          </a:p>
          <a:p>
            <a:r>
              <a:rPr lang="en-US" dirty="0"/>
              <a:t>ERCOT presented its proposed change to the Resource Contingency Criteria and asked whether they should implement this change now or wait until they get direction from NERC.</a:t>
            </a:r>
          </a:p>
          <a:p>
            <a:pPr lvl="1"/>
            <a:r>
              <a:rPr lang="en-US" sz="2000" dirty="0"/>
              <a:t>Feedback was that ERCOT should implement the change now.</a:t>
            </a:r>
          </a:p>
          <a:p>
            <a:r>
              <a:rPr lang="en-US" dirty="0"/>
              <a:t>ERCOT will present to  WMWG again on October 21</a:t>
            </a:r>
          </a:p>
          <a:p>
            <a:pPr lvl="1"/>
            <a:endParaRPr lang="en-US" dirty="0"/>
          </a:p>
          <a:p>
            <a:endParaRPr lang="en-US" dirty="0"/>
          </a:p>
        </p:txBody>
      </p:sp>
    </p:spTree>
    <p:extLst>
      <p:ext uri="{BB962C8B-B14F-4D97-AF65-F5344CB8AC3E}">
        <p14:creationId xmlns:p14="http://schemas.microsoft.com/office/powerpoint/2010/main" val="3722881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Examination of ERCOT telemetry validation rules</a:t>
            </a:r>
          </a:p>
        </p:txBody>
      </p:sp>
      <p:sp>
        <p:nvSpPr>
          <p:cNvPr id="3" name="Content Placeholder 2"/>
          <p:cNvSpPr>
            <a:spLocks noGrp="1"/>
          </p:cNvSpPr>
          <p:nvPr>
            <p:ph idx="1"/>
          </p:nvPr>
        </p:nvSpPr>
        <p:spPr/>
        <p:txBody>
          <a:bodyPr/>
          <a:lstStyle/>
          <a:p>
            <a:r>
              <a:rPr lang="en-US" dirty="0"/>
              <a:t>ERCOT presented proposed changes to the RLC telemetry validation</a:t>
            </a:r>
          </a:p>
          <a:p>
            <a:r>
              <a:rPr lang="en-US" dirty="0"/>
              <a:t>Changes do not required SCR</a:t>
            </a:r>
          </a:p>
          <a:p>
            <a:r>
              <a:rPr lang="en-US" dirty="0"/>
              <a:t>ERCOT will inform WMWG on the status of the changes</a:t>
            </a:r>
          </a:p>
        </p:txBody>
      </p:sp>
    </p:spTree>
    <p:extLst>
      <p:ext uri="{BB962C8B-B14F-4D97-AF65-F5344CB8AC3E}">
        <p14:creationId xmlns:p14="http://schemas.microsoft.com/office/powerpoint/2010/main" val="1780704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NPRR947 Clarification to Ancillary Service Supply Responsibility Definition and Improvements to Determining and Charging for Ancillary Service Failed Quantities</a:t>
            </a:r>
          </a:p>
        </p:txBody>
      </p:sp>
      <p:sp>
        <p:nvSpPr>
          <p:cNvPr id="3" name="Content Placeholder 2"/>
          <p:cNvSpPr>
            <a:spLocks noGrp="1"/>
          </p:cNvSpPr>
          <p:nvPr>
            <p:ph idx="1"/>
          </p:nvPr>
        </p:nvSpPr>
        <p:spPr>
          <a:xfrm>
            <a:off x="857251" y="2260122"/>
            <a:ext cx="7404653" cy="3835878"/>
          </a:xfrm>
        </p:spPr>
        <p:txBody>
          <a:bodyPr/>
          <a:lstStyle/>
          <a:p>
            <a:r>
              <a:rPr lang="en-US" dirty="0"/>
              <a:t>ERCOT provided additional data in support of this NPRR</a:t>
            </a:r>
          </a:p>
          <a:p>
            <a:pPr lvl="1"/>
            <a:r>
              <a:rPr lang="en-US" dirty="0"/>
              <a:t>WMWG in general agreement that QSE’s should not get paid for services that were not provided</a:t>
            </a:r>
          </a:p>
          <a:p>
            <a:pPr lvl="1"/>
            <a:r>
              <a:rPr lang="en-US" dirty="0"/>
              <a:t>WMWG in general agreement that the business case for the NPRR justifies the cost impact</a:t>
            </a:r>
          </a:p>
          <a:p>
            <a:pPr lvl="1"/>
            <a:r>
              <a:rPr lang="en-US" dirty="0"/>
              <a:t>This issue will not exist when RTC is implemented</a:t>
            </a:r>
          </a:p>
          <a:p>
            <a:r>
              <a:rPr lang="en-US" dirty="0"/>
              <a:t>ERCOT also presented that additional changes were needed in the language</a:t>
            </a:r>
          </a:p>
          <a:p>
            <a:pPr lvl="1"/>
            <a:r>
              <a:rPr lang="en-US" dirty="0"/>
              <a:t>Language provides an opportunity for a QSE to go “short” on its Ancillary Service Responsibility to capture the positive difference between the online ORDC+ Reliability price adders and DAM/SASM prices via the Ancillary Service Imbalance Payment</a:t>
            </a:r>
          </a:p>
          <a:p>
            <a:pPr lvl="1"/>
            <a:r>
              <a:rPr lang="en-US" dirty="0"/>
              <a:t>Comments issued on 9/23</a:t>
            </a:r>
          </a:p>
        </p:txBody>
      </p:sp>
    </p:spTree>
    <p:extLst>
      <p:ext uri="{BB962C8B-B14F-4D97-AF65-F5344CB8AC3E}">
        <p14:creationId xmlns:p14="http://schemas.microsoft.com/office/powerpoint/2010/main" val="196885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Draft NPRR on Mitigated Offer for RUC Resources</a:t>
            </a:r>
          </a:p>
        </p:txBody>
      </p:sp>
      <p:sp>
        <p:nvSpPr>
          <p:cNvPr id="5" name="Content Placeholder 4"/>
          <p:cNvSpPr>
            <a:spLocks noGrp="1"/>
          </p:cNvSpPr>
          <p:nvPr>
            <p:ph idx="1"/>
          </p:nvPr>
        </p:nvSpPr>
        <p:spPr/>
        <p:txBody>
          <a:bodyPr>
            <a:normAutofit/>
          </a:bodyPr>
          <a:lstStyle/>
          <a:p>
            <a:r>
              <a:rPr lang="en-US" dirty="0"/>
              <a:t>ERCOT presented on their analysis of the proposal</a:t>
            </a:r>
          </a:p>
          <a:p>
            <a:pPr lvl="1"/>
            <a:r>
              <a:rPr lang="en-US" dirty="0"/>
              <a:t>Some of the MOCs from the proposed method would create offers that could not be dispatched on active constraints and could affect the ability of the Resource to get dispatched to help manage the constraint for which the Resource was committed through a RUC</a:t>
            </a:r>
          </a:p>
          <a:p>
            <a:r>
              <a:rPr lang="en-US" dirty="0"/>
              <a:t>Two options for ceiling offers to address this limitation were reviewed</a:t>
            </a:r>
          </a:p>
          <a:p>
            <a:r>
              <a:rPr lang="en-US" dirty="0"/>
              <a:t>WMWG preferred top follow the NPRR826 methodology</a:t>
            </a:r>
          </a:p>
          <a:p>
            <a:r>
              <a:rPr lang="en-US" dirty="0"/>
              <a:t>This NPRR will be issued after NPRR826 moves forward</a:t>
            </a:r>
          </a:p>
        </p:txBody>
      </p:sp>
    </p:spTree>
    <p:extLst>
      <p:ext uri="{BB962C8B-B14F-4D97-AF65-F5344CB8AC3E}">
        <p14:creationId xmlns:p14="http://schemas.microsoft.com/office/powerpoint/2010/main" val="1904096280"/>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1115</TotalTime>
  <Words>709</Words>
  <Application>Microsoft Office PowerPoint</Application>
  <PresentationFormat>On-screen Show (4:3)</PresentationFormat>
  <Paragraphs>69</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Corbel</vt:lpstr>
      <vt:lpstr>Basis</vt:lpstr>
      <vt:lpstr>Wholesale Market Working Group Report to WMS</vt:lpstr>
      <vt:lpstr>NPRR967 Allow Limited Duration Resource Energy Offer Curve Updates Near Real-Time and Remove the 10 MW Limit</vt:lpstr>
      <vt:lpstr>RUC of Energy Storage</vt:lpstr>
      <vt:lpstr>Energy Storage Presentations by ERCOT</vt:lpstr>
      <vt:lpstr>NPRR963 Creation of Generation and Controllable Load Resource Group (GCLR Group)</vt:lpstr>
      <vt:lpstr>Review of 2020 Ancillary Service Methodology</vt:lpstr>
      <vt:lpstr>Examination of ERCOT telemetry validation rules</vt:lpstr>
      <vt:lpstr>NPRR947 Clarification to Ancillary Service Supply Responsibility Definition and Improvements to Determining and Charging for Ancillary Service Failed Quantities</vt:lpstr>
      <vt:lpstr>Draft NPRR on Mitigated Offer for RUC Resources</vt:lpstr>
      <vt:lpstr>Next meeting</vt:lpstr>
    </vt:vector>
  </TitlesOfParts>
  <Company>CPS Energy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Action Items Review</dc:title>
  <dc:creator>Detelich, David J.</dc:creator>
  <cp:lastModifiedBy>David Detelich</cp:lastModifiedBy>
  <cp:revision>114</cp:revision>
  <dcterms:created xsi:type="dcterms:W3CDTF">2019-02-22T15:15:24Z</dcterms:created>
  <dcterms:modified xsi:type="dcterms:W3CDTF">2019-09-24T21:26:13Z</dcterms:modified>
</cp:coreProperties>
</file>