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60" r:id="rId3"/>
    <p:sldId id="269" r:id="rId4"/>
    <p:sldId id="293" r:id="rId5"/>
    <p:sldId id="296" r:id="rId6"/>
    <p:sldId id="298" r:id="rId7"/>
    <p:sldId id="297" r:id="rId8"/>
    <p:sldId id="29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732" autoAdjust="0"/>
  </p:normalViewPr>
  <p:slideViewPr>
    <p:cSldViewPr showGuides="1">
      <p:cViewPr varScale="1">
        <p:scale>
          <a:sx n="110" d="100"/>
          <a:sy n="110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38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comm/mkt_notices/archives/429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rcot.com/services/comm/mkt_notices/archives/430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828562"/>
            <a:ext cx="5486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Potential Price Correction for DAM: </a:t>
            </a:r>
            <a:r>
              <a:rPr lang="en-US" sz="2400" b="1" dirty="0">
                <a:solidFill>
                  <a:schemeClr val="tx2"/>
                </a:solidFill>
              </a:rPr>
              <a:t>Operating Days Sept. 16-23, 2019</a:t>
            </a:r>
          </a:p>
          <a:p>
            <a:endParaRPr lang="en-US" sz="24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WMS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November 6,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269" y="833460"/>
            <a:ext cx="8534400" cy="5682343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en-US" sz="1600" b="1" dirty="0" smtClean="0"/>
              <a:t>May 30, 2019 </a:t>
            </a:r>
            <a:r>
              <a:rPr lang="en-US" sz="1600" dirty="0"/>
              <a:t>– </a:t>
            </a:r>
            <a:r>
              <a:rPr lang="en-US" sz="1600" dirty="0" smtClean="0"/>
              <a:t>Market Management System (MMS) system enhancement for modeling Outages in the Day-Ahead Market (DAM) and Reliability Unit Commitment (RUC)</a:t>
            </a:r>
          </a:p>
          <a:p>
            <a:pPr lvl="1" algn="just">
              <a:spcBef>
                <a:spcPts val="600"/>
              </a:spcBef>
              <a:spcAft>
                <a:spcPts val="300"/>
              </a:spcAft>
            </a:pPr>
            <a:r>
              <a:rPr lang="en-US" sz="1400" dirty="0" smtClean="0"/>
              <a:t>Enhancement intended </a:t>
            </a:r>
            <a:r>
              <a:rPr lang="en-US" sz="1400" dirty="0"/>
              <a:t>to only model withdrawn Outages in DAM and RUC </a:t>
            </a:r>
            <a:r>
              <a:rPr lang="en-US" sz="1400" dirty="0" smtClean="0"/>
              <a:t>where </a:t>
            </a:r>
            <a:r>
              <a:rPr lang="en-US" sz="1400" dirty="0"/>
              <a:t>out-of-service equipment was </a:t>
            </a:r>
            <a:r>
              <a:rPr lang="en-US" sz="1400" dirty="0" smtClean="0"/>
              <a:t>under restoration</a:t>
            </a:r>
          </a:p>
          <a:p>
            <a:pPr lvl="1" algn="just">
              <a:spcBef>
                <a:spcPts val="600"/>
              </a:spcBef>
              <a:spcAft>
                <a:spcPts val="300"/>
              </a:spcAft>
            </a:pPr>
            <a:r>
              <a:rPr lang="en-US" sz="1400" dirty="0" smtClean="0"/>
              <a:t>Software Implementation Error - MMS inadvertently </a:t>
            </a:r>
            <a:r>
              <a:rPr lang="en-US" sz="1400" dirty="0"/>
              <a:t>modeled all withdrawn Outages for DAM and </a:t>
            </a:r>
            <a:r>
              <a:rPr lang="en-US" sz="1400" dirty="0" smtClean="0"/>
              <a:t>RUC; not </a:t>
            </a:r>
            <a:r>
              <a:rPr lang="en-US" sz="1400" dirty="0"/>
              <a:t>just those undergoing </a:t>
            </a:r>
            <a:r>
              <a:rPr lang="en-US" sz="1400" dirty="0" smtClean="0"/>
              <a:t>restoration.</a:t>
            </a:r>
          </a:p>
          <a:p>
            <a:pPr lvl="2" algn="just">
              <a:spcBef>
                <a:spcPts val="600"/>
              </a:spcBef>
              <a:spcAft>
                <a:spcPts val="300"/>
              </a:spcAft>
            </a:pPr>
            <a:r>
              <a:rPr lang="en-US" sz="1400" dirty="0" smtClean="0"/>
              <a:t>Outages withdrawn before their planned outage start date were erroneously modeled in the DAM as out-of-service—i.e., some in-service Transmission Elements were identified as out-of-service in ERCOT’s network model when clearing the DAM.</a:t>
            </a:r>
          </a:p>
          <a:p>
            <a:pPr lvl="1" algn="just">
              <a:spcBef>
                <a:spcPts val="600"/>
              </a:spcBef>
              <a:spcAft>
                <a:spcPts val="300"/>
              </a:spcAft>
            </a:pPr>
            <a:r>
              <a:rPr lang="en-US" sz="1400" dirty="0" smtClean="0"/>
              <a:t>Prior </a:t>
            </a:r>
            <a:r>
              <a:rPr lang="en-US" sz="1400" dirty="0"/>
              <a:t>to </a:t>
            </a:r>
            <a:r>
              <a:rPr lang="en-US" sz="1400" dirty="0" smtClean="0"/>
              <a:t>this system enhancement/software implementation error, when a </a:t>
            </a:r>
            <a:r>
              <a:rPr lang="en-US" sz="1400" dirty="0"/>
              <a:t>transmission </a:t>
            </a:r>
            <a:r>
              <a:rPr lang="en-US" sz="1400" dirty="0" smtClean="0"/>
              <a:t>Outage </a:t>
            </a:r>
            <a:r>
              <a:rPr lang="en-US" sz="1400" dirty="0"/>
              <a:t>status </a:t>
            </a:r>
            <a:r>
              <a:rPr lang="en-US" sz="1400" dirty="0" smtClean="0"/>
              <a:t>was withdrawn, the Outage </a:t>
            </a:r>
            <a:r>
              <a:rPr lang="en-US" sz="1400" dirty="0"/>
              <a:t>would </a:t>
            </a:r>
            <a:r>
              <a:rPr lang="en-US" sz="1400" dirty="0" smtClean="0"/>
              <a:t>not be </a:t>
            </a:r>
            <a:r>
              <a:rPr lang="en-US" sz="1400" dirty="0"/>
              <a:t>included in DAM and RUC </a:t>
            </a:r>
            <a:r>
              <a:rPr lang="en-US" sz="1400" dirty="0" smtClean="0"/>
              <a:t>models; DAM </a:t>
            </a:r>
            <a:r>
              <a:rPr lang="en-US" sz="1400" dirty="0"/>
              <a:t>and RUC </a:t>
            </a:r>
            <a:r>
              <a:rPr lang="en-US" sz="1400" dirty="0" smtClean="0"/>
              <a:t>would not see the Outage.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en-US" sz="1600" b="1" dirty="0"/>
              <a:t>September 24, 2019 </a:t>
            </a:r>
            <a:r>
              <a:rPr lang="en-US" sz="1600" dirty="0"/>
              <a:t>– </a:t>
            </a:r>
            <a:r>
              <a:rPr lang="en-US" sz="1600" dirty="0" smtClean="0"/>
              <a:t>ERCOT </a:t>
            </a:r>
            <a:r>
              <a:rPr lang="en-US" sz="1600" dirty="0"/>
              <a:t>became aware of the </a:t>
            </a:r>
            <a:r>
              <a:rPr lang="en-US" sz="1600" dirty="0" smtClean="0"/>
              <a:t>software implementation error </a:t>
            </a:r>
            <a:r>
              <a:rPr lang="en-US" sz="1600" dirty="0"/>
              <a:t>and began investigating prices </a:t>
            </a:r>
            <a:r>
              <a:rPr lang="en-US" sz="1600" dirty="0" smtClean="0"/>
              <a:t>for Operating </a:t>
            </a:r>
            <a:r>
              <a:rPr lang="en-US" sz="1600" dirty="0"/>
              <a:t>Days (ODs) </a:t>
            </a:r>
            <a:r>
              <a:rPr lang="en-US" sz="1600" dirty="0" smtClean="0"/>
              <a:t>May 30, 2019 through </a:t>
            </a:r>
            <a:r>
              <a:rPr lang="en-US" sz="1600" dirty="0"/>
              <a:t>September </a:t>
            </a:r>
            <a:r>
              <a:rPr lang="en-US" sz="1600" dirty="0" smtClean="0"/>
              <a:t>25</a:t>
            </a:r>
            <a:r>
              <a:rPr lang="en-US" sz="1600" dirty="0"/>
              <a:t>, 2019</a:t>
            </a:r>
            <a:r>
              <a:rPr lang="en-US" sz="1600" dirty="0" smtClean="0"/>
              <a:t>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en-US" sz="1600" b="1" dirty="0" smtClean="0"/>
              <a:t>September 25, 2019 </a:t>
            </a:r>
            <a:r>
              <a:rPr lang="en-US" sz="1600" dirty="0" smtClean="0"/>
              <a:t>– Emergency patch placed into production for OD September 26, 2019</a:t>
            </a:r>
            <a:endParaRPr lang="en-US" sz="1600" dirty="0"/>
          </a:p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en-US" sz="1600" b="1" dirty="0"/>
              <a:t>October 3, 2019 </a:t>
            </a:r>
            <a:r>
              <a:rPr lang="en-US" sz="1600" dirty="0"/>
              <a:t>– ERCOT issued </a:t>
            </a:r>
            <a:r>
              <a:rPr lang="en-US" sz="1600" dirty="0">
                <a:hlinkClick r:id="rId3"/>
              </a:rPr>
              <a:t>Market Notice M-A100319-01</a:t>
            </a:r>
            <a:r>
              <a:rPr lang="en-US" sz="1600" dirty="0"/>
              <a:t> 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en-US" sz="1600" b="1" dirty="0"/>
              <a:t>October 9, 2019</a:t>
            </a:r>
            <a:r>
              <a:rPr lang="en-US" sz="1600" dirty="0"/>
              <a:t> – ERCOT issued </a:t>
            </a:r>
            <a:r>
              <a:rPr lang="en-US" sz="1600" dirty="0">
                <a:hlinkClick r:id="rId4"/>
              </a:rPr>
              <a:t>Market Notice </a:t>
            </a:r>
            <a:r>
              <a:rPr lang="en-US" sz="1600" dirty="0" smtClean="0">
                <a:hlinkClick r:id="rId4"/>
              </a:rPr>
              <a:t>M-A100319-02</a:t>
            </a:r>
            <a:endParaRPr lang="en-US" sz="16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8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303"/>
            <a:ext cx="8458200" cy="518318"/>
          </a:xfrm>
        </p:spPr>
        <p:txBody>
          <a:bodyPr/>
          <a:lstStyle/>
          <a:p>
            <a:r>
              <a:rPr lang="en-US" dirty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977" y="784621"/>
            <a:ext cx="8534400" cy="54102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en-US" sz="2000" dirty="0"/>
              <a:t>The ERCOT Board of Directors (Board) will review prices for the ODs at issue to determine whether prices were significantly affected by the software implementation error. 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en-US" sz="2000" dirty="0" smtClean="0"/>
              <a:t>At the October TAC meeting, it was requested that ERCOT:</a:t>
            </a:r>
          </a:p>
          <a:p>
            <a:pPr lvl="1" algn="just">
              <a:spcBef>
                <a:spcPts val="600"/>
              </a:spcBef>
              <a:spcAft>
                <a:spcPts val="300"/>
              </a:spcAft>
            </a:pPr>
            <a:r>
              <a:rPr lang="en-US" sz="1800" dirty="0"/>
              <a:t>Provide additional information regarding the potential pricing impacts to </a:t>
            </a:r>
            <a:r>
              <a:rPr lang="en-US" sz="1800" dirty="0" smtClean="0"/>
              <a:t>WMS at its November meeting.</a:t>
            </a:r>
          </a:p>
          <a:p>
            <a:pPr lvl="2" algn="just">
              <a:spcBef>
                <a:spcPts val="600"/>
              </a:spcBef>
              <a:spcAft>
                <a:spcPts val="300"/>
              </a:spcAft>
            </a:pPr>
            <a:r>
              <a:rPr lang="en-US" sz="1600" dirty="0" smtClean="0"/>
              <a:t>Specifically, price changes themselves do not necessarily provide a sense of the </a:t>
            </a:r>
            <a:r>
              <a:rPr lang="en-US" sz="1600" dirty="0"/>
              <a:t>impact—e.g., small price changes </a:t>
            </a:r>
            <a:r>
              <a:rPr lang="en-US" sz="1600" dirty="0" smtClean="0"/>
              <a:t>at HB_NORTH may move more dollars than large price changes at lightly traded nodes.</a:t>
            </a:r>
          </a:p>
          <a:p>
            <a:pPr lvl="1" algn="just">
              <a:spcBef>
                <a:spcPts val="600"/>
              </a:spcBef>
              <a:spcAft>
                <a:spcPts val="300"/>
              </a:spcAft>
            </a:pPr>
            <a:r>
              <a:rPr lang="en-US" sz="1800" dirty="0"/>
              <a:t>P</a:t>
            </a:r>
            <a:r>
              <a:rPr lang="en-US" sz="1800" dirty="0"/>
              <a:t>rovide information regarding line outages for the ODs at issue, as related to this potential price correction.</a:t>
            </a:r>
          </a:p>
          <a:p>
            <a:pPr marL="457200" lvl="1" indent="0" algn="just">
              <a:spcBef>
                <a:spcPts val="600"/>
              </a:spcBef>
              <a:spcAft>
                <a:spcPts val="300"/>
              </a:spcAft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31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303"/>
            <a:ext cx="8458200" cy="518318"/>
          </a:xfrm>
        </p:spPr>
        <p:txBody>
          <a:bodyPr/>
          <a:lstStyle/>
          <a:p>
            <a:r>
              <a:rPr lang="en-US" dirty="0" smtClean="0"/>
              <a:t>Settlement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977" y="784621"/>
            <a:ext cx="8534400" cy="54102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en-US" sz="2000" dirty="0"/>
              <a:t>ERCOT’s a</a:t>
            </a:r>
            <a:r>
              <a:rPr lang="en-US" sz="2000" dirty="0" smtClean="0"/>
              <a:t>nalysis </a:t>
            </a:r>
            <a:r>
              <a:rPr lang="en-US" sz="2000" dirty="0"/>
              <a:t>used</a:t>
            </a:r>
            <a:r>
              <a:rPr lang="en-US" sz="2000" dirty="0" smtClean="0"/>
              <a:t> original settled quantities </a:t>
            </a:r>
            <a:r>
              <a:rPr lang="en-US" sz="2000" dirty="0" smtClean="0"/>
              <a:t>with </a:t>
            </a:r>
            <a:r>
              <a:rPr lang="en-US" sz="2000" dirty="0" smtClean="0"/>
              <a:t>corrected prices based on </a:t>
            </a:r>
            <a:r>
              <a:rPr lang="en-US" sz="2000" dirty="0" smtClean="0"/>
              <a:t>DAM </a:t>
            </a:r>
            <a:r>
              <a:rPr lang="en-US" sz="2000" dirty="0" smtClean="0"/>
              <a:t>reruns, with </a:t>
            </a:r>
            <a:r>
              <a:rPr lang="en-US" sz="2000" dirty="0" smtClean="0"/>
              <a:t>erroneous </a:t>
            </a:r>
            <a:r>
              <a:rPr lang="en-US" sz="2000" dirty="0" smtClean="0"/>
              <a:t>outages removed.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en-US" sz="2000" dirty="0"/>
              <a:t>Note: The Settlement data provided herein is an estimate; final Settlement </a:t>
            </a:r>
            <a:r>
              <a:rPr lang="en-US" sz="2000" dirty="0" smtClean="0"/>
              <a:t>amounts may </a:t>
            </a:r>
            <a:r>
              <a:rPr lang="en-US" sz="2000" dirty="0" smtClean="0"/>
              <a:t>differ.</a:t>
            </a:r>
            <a:endParaRPr lang="en-US" sz="2000" dirty="0" smtClean="0"/>
          </a:p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en-US" sz="2000" dirty="0" smtClean="0"/>
              <a:t>All Settlement amounts </a:t>
            </a:r>
            <a:r>
              <a:rPr lang="en-US" sz="2000" dirty="0" smtClean="0"/>
              <a:t>are </a:t>
            </a:r>
            <a:r>
              <a:rPr lang="en-US" sz="2000" dirty="0" smtClean="0"/>
              <a:t>net amounts due to/from ERCOT </a:t>
            </a:r>
            <a:r>
              <a:rPr lang="en-US" sz="2000" dirty="0" smtClean="0"/>
              <a:t>in </a:t>
            </a:r>
            <a:r>
              <a:rPr lang="en-US" sz="2000" u="sng" dirty="0" smtClean="0"/>
              <a:t>$ </a:t>
            </a:r>
            <a:r>
              <a:rPr lang="en-US" sz="2000" u="sng" dirty="0" smtClean="0"/>
              <a:t>thousands</a:t>
            </a:r>
            <a:r>
              <a:rPr lang="en-US" sz="2000" dirty="0" smtClean="0"/>
              <a:t>. Negative </a:t>
            </a:r>
            <a:r>
              <a:rPr lang="en-US" sz="2000" dirty="0" smtClean="0"/>
              <a:t>amounts are increased payments to Market Participants; positive amounts are increased charges.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en-US" sz="2000" dirty="0" smtClean="0"/>
              <a:t>The % amount </a:t>
            </a:r>
            <a:r>
              <a:rPr lang="en-US" sz="2000" dirty="0" smtClean="0"/>
              <a:t>is </a:t>
            </a:r>
            <a:r>
              <a:rPr lang="en-US" sz="2000" dirty="0" smtClean="0"/>
              <a:t>the absolute value of the % of impact to the previously settled net amount due to/from ERCOT.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en-US" sz="2000" dirty="0" smtClean="0"/>
              <a:t>In addition to the DAM impacts detailed </a:t>
            </a:r>
            <a:r>
              <a:rPr lang="en-US" sz="2000" dirty="0"/>
              <a:t>herein</a:t>
            </a:r>
            <a:r>
              <a:rPr lang="en-US" sz="2000" dirty="0" smtClean="0"/>
              <a:t>: </a:t>
            </a:r>
          </a:p>
          <a:p>
            <a:pPr lvl="1" algn="just">
              <a:spcBef>
                <a:spcPts val="600"/>
              </a:spcBef>
              <a:spcAft>
                <a:spcPts val="300"/>
              </a:spcAft>
            </a:pPr>
            <a:r>
              <a:rPr lang="en-US" sz="1800" dirty="0"/>
              <a:t>A</a:t>
            </a:r>
            <a:r>
              <a:rPr lang="en-US" sz="1800" dirty="0" smtClean="0"/>
              <a:t>n increased payment to Load of approximately $300K due to the resettlement of </a:t>
            </a:r>
            <a:r>
              <a:rPr lang="en-US" sz="1800" dirty="0"/>
              <a:t>the Congestion Revenue Right (CRR) Balancing </a:t>
            </a:r>
            <a:r>
              <a:rPr lang="en-US" sz="1800" dirty="0"/>
              <a:t>A</a:t>
            </a:r>
            <a:r>
              <a:rPr lang="en-US" sz="1800" dirty="0"/>
              <a:t>ccount</a:t>
            </a:r>
            <a:r>
              <a:rPr lang="en-US" sz="1800" dirty="0" smtClean="0"/>
              <a:t>.</a:t>
            </a:r>
          </a:p>
          <a:p>
            <a:pPr lvl="1" algn="just">
              <a:spcBef>
                <a:spcPts val="600"/>
              </a:spcBef>
              <a:spcAft>
                <a:spcPts val="300"/>
              </a:spcAft>
            </a:pPr>
            <a:r>
              <a:rPr lang="en-US" sz="1800" dirty="0" smtClean="0"/>
              <a:t>Minimal changes to Real-Time Settlements due to Ancillary Service charges </a:t>
            </a:r>
            <a:r>
              <a:rPr lang="en-US" sz="1800" dirty="0"/>
              <a:t>that will be reconciled </a:t>
            </a:r>
            <a:r>
              <a:rPr lang="en-US" sz="1800" dirty="0" smtClean="0"/>
              <a:t>based on actual </a:t>
            </a:r>
            <a:r>
              <a:rPr lang="en-US" sz="1800" dirty="0"/>
              <a:t>L</a:t>
            </a:r>
            <a:r>
              <a:rPr lang="en-US" sz="1800" dirty="0" smtClean="0"/>
              <a:t>oad </a:t>
            </a:r>
            <a:r>
              <a:rPr lang="en-US" sz="1800" dirty="0"/>
              <a:t>R</a:t>
            </a:r>
            <a:r>
              <a:rPr lang="en-US" sz="1800" dirty="0" smtClean="0"/>
              <a:t>atio </a:t>
            </a:r>
            <a:r>
              <a:rPr lang="en-US" sz="1800" dirty="0"/>
              <a:t>S</a:t>
            </a:r>
            <a:r>
              <a:rPr lang="en-US" sz="1800" dirty="0" smtClean="0"/>
              <a:t>hares.</a:t>
            </a:r>
            <a:endParaRPr lang="en-US" sz="1600" dirty="0" smtClean="0"/>
          </a:p>
          <a:p>
            <a:pPr marL="457200" lvl="1" indent="0" algn="just">
              <a:spcBef>
                <a:spcPts val="600"/>
              </a:spcBef>
              <a:spcAft>
                <a:spcPts val="300"/>
              </a:spcAft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04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Settlement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52221"/>
          </a:xfrm>
        </p:spPr>
        <p:txBody>
          <a:bodyPr/>
          <a:lstStyle/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474605"/>
              </p:ext>
            </p:extLst>
          </p:nvPr>
        </p:nvGraphicFramePr>
        <p:xfrm>
          <a:off x="182880" y="1905000"/>
          <a:ext cx="8778240" cy="3435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397271">
                <a:tc>
                  <a:txBody>
                    <a:bodyPr/>
                    <a:lstStyle/>
                    <a:p>
                      <a:pPr algn="l" fontAlgn="b"/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9/16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9/17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9/18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9/19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346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Energy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purchases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$94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0.4%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$56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$918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5.0%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$152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0.8%</a:t>
                      </a:r>
                      <a:endParaRPr lang="en-US" sz="1600" dirty="0"/>
                    </a:p>
                  </a:txBody>
                  <a:tcPr anchor="b"/>
                </a:tc>
              </a:tr>
              <a:tr h="4673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Energy sales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($205)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($92)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($958)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5.4%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($211)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1.2%</a:t>
                      </a:r>
                      <a:endParaRPr lang="en-US" sz="1600" dirty="0"/>
                    </a:p>
                  </a:txBody>
                  <a:tcPr anchor="b"/>
                </a:tc>
              </a:tr>
              <a:tr h="4673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PTP purchases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$225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10.6%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($25)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1.3%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$125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7.5%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$418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24.1%</a:t>
                      </a:r>
                      <a:endParaRPr lang="en-US" sz="1600" dirty="0"/>
                    </a:p>
                  </a:txBody>
                  <a:tcPr anchor="b"/>
                </a:tc>
              </a:tr>
              <a:tr h="6959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Make-whole payments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57.3%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anchor="b"/>
                </a:tc>
              </a:tr>
              <a:tr h="4673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payments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($114)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9.3%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($16)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1.7%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($71)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8.7%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($10)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2.0%</a:t>
                      </a:r>
                      <a:endParaRPr lang="en-US" sz="1600" dirty="0"/>
                    </a:p>
                  </a:txBody>
                  <a:tcPr anchor="b"/>
                </a:tc>
              </a:tr>
              <a:tr h="4673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CRR settlements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0.2%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$51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2.2%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($59)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2.9%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($117)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5.3%</a:t>
                      </a:r>
                      <a:endParaRPr lang="en-US" sz="1600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58100" y="5399342"/>
            <a:ext cx="1257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*$ Thousands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819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303"/>
            <a:ext cx="8458200" cy="518318"/>
          </a:xfrm>
        </p:spPr>
        <p:txBody>
          <a:bodyPr/>
          <a:lstStyle/>
          <a:p>
            <a:r>
              <a:rPr lang="en-US" dirty="0" smtClean="0"/>
              <a:t>Settlement </a:t>
            </a:r>
            <a:r>
              <a:rPr lang="en-US" dirty="0" smtClean="0"/>
              <a:t>Impacts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417488"/>
              </p:ext>
            </p:extLst>
          </p:nvPr>
        </p:nvGraphicFramePr>
        <p:xfrm>
          <a:off x="220980" y="1905000"/>
          <a:ext cx="8778240" cy="3435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397271">
                <a:tc>
                  <a:txBody>
                    <a:bodyPr/>
                    <a:lstStyle/>
                    <a:p>
                      <a:pPr algn="l" fontAlgn="b"/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9/20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9/21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9/22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9/23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346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Energy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purchases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($58)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$48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$406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1.1%</a:t>
                      </a:r>
                      <a:endParaRPr lang="en-US" sz="1600" dirty="0"/>
                    </a:p>
                  </a:txBody>
                  <a:tcPr anchor="b"/>
                </a:tc>
              </a:tr>
              <a:tr h="4673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Energy sales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$40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0.2%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($91)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($26)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($513)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1.5%</a:t>
                      </a:r>
                      <a:endParaRPr lang="en-US" sz="1600" dirty="0"/>
                    </a:p>
                  </a:txBody>
                  <a:tcPr anchor="b"/>
                </a:tc>
              </a:tr>
              <a:tr h="4673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PTP purchases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($7)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($25)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1.0%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$8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($64)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1.4%</a:t>
                      </a:r>
                      <a:endParaRPr lang="en-US" sz="1600" dirty="0"/>
                    </a:p>
                  </a:txBody>
                  <a:tcPr anchor="b"/>
                </a:tc>
              </a:tr>
              <a:tr h="6959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Make-whole payments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7.2%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3.5%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b"/>
                </a:tc>
              </a:tr>
              <a:tr h="4673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payments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($8)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1.4%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($49)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2.0%</a:t>
                      </a:r>
                      <a:endParaRPr lang="en-US" sz="1600" dirty="0"/>
                    </a:p>
                  </a:txBody>
                  <a:tcPr anchor="b"/>
                </a:tc>
              </a:tr>
              <a:tr h="4673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CRR settlements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$33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1.0%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$77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2.2%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$96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1.4%</a:t>
                      </a:r>
                      <a:endParaRPr lang="en-US" sz="1600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58100" y="5399342"/>
            <a:ext cx="1257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*$ Thousands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905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303"/>
            <a:ext cx="8458200" cy="518318"/>
          </a:xfrm>
        </p:spPr>
        <p:txBody>
          <a:bodyPr/>
          <a:lstStyle/>
          <a:p>
            <a:r>
              <a:rPr lang="en-US" dirty="0" smtClean="0"/>
              <a:t>Impacted Transmission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977" y="784621"/>
            <a:ext cx="8534400" cy="5410200"/>
          </a:xfrm>
        </p:spPr>
        <p:txBody>
          <a:bodyPr/>
          <a:lstStyle/>
          <a:p>
            <a:pPr lvl="1" algn="just">
              <a:spcBef>
                <a:spcPts val="600"/>
              </a:spcBef>
              <a:spcAft>
                <a:spcPts val="300"/>
              </a:spcAft>
            </a:pPr>
            <a:endParaRPr lang="en-US" sz="1800" dirty="0" smtClean="0"/>
          </a:p>
          <a:p>
            <a:pPr marL="457200" lvl="1" indent="0" algn="just">
              <a:spcBef>
                <a:spcPts val="600"/>
              </a:spcBef>
              <a:spcAft>
                <a:spcPts val="300"/>
              </a:spcAft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850521"/>
              </p:ext>
            </p:extLst>
          </p:nvPr>
        </p:nvGraphicFramePr>
        <p:xfrm>
          <a:off x="433754" y="3736340"/>
          <a:ext cx="6962508" cy="225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904"/>
                <a:gridCol w="1257775"/>
                <a:gridCol w="1414996"/>
                <a:gridCol w="1136835"/>
                <a:gridCol w="848998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Line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9/19-22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9/23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DOWSTP27A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NAVO_OKPNTS11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OKPNTSS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NAVO_OKPNTS21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OKPNTSS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OAKPNTS_ARCO1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OKPNTSS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OKPNTS_KRGRV1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OKPNTSS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KRGRV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974389"/>
              </p:ext>
            </p:extLst>
          </p:nvPr>
        </p:nvGraphicFramePr>
        <p:xfrm>
          <a:off x="433754" y="907019"/>
          <a:ext cx="6962508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028"/>
                <a:gridCol w="1143000"/>
                <a:gridCol w="137160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Line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9/16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9/17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9/18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6780_A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ESKSW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LONGWRTH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DOWSTP27A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3700_E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RENSW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PRSTN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3280_E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RENSW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FRNKF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1870_D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VENSW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CWDTP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CRAN_XFMR1_L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019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787</Words>
  <Application>Microsoft Office PowerPoint</Application>
  <PresentationFormat>On-screen Show (4:3)</PresentationFormat>
  <Paragraphs>217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Background</vt:lpstr>
      <vt:lpstr>Current Status</vt:lpstr>
      <vt:lpstr>Settlement Impacts</vt:lpstr>
      <vt:lpstr>Settlement Impacts</vt:lpstr>
      <vt:lpstr>Settlement Impacts</vt:lpstr>
      <vt:lpstr>Impacted Transmission Lines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2019-10-29T21:07:14Z</dcterms:created>
  <dcterms:modified xsi:type="dcterms:W3CDTF">2019-10-31T15:27:10Z</dcterms:modified>
</cp:coreProperties>
</file>