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4" r:id="rId7"/>
    <p:sldId id="263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9\2019.Q3\Unregistered%20DG%20Growth%20as%20of%202019-Q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Reported Unregistered Distributed Generation Capacity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  <c:pt idx="8">
                  <c:v>181.76475199999922</c:v>
                </c:pt>
                <c:pt idx="9">
                  <c:v>200.81076700000037</c:v>
                </c:pt>
                <c:pt idx="10">
                  <c:v>227.16969800000271</c:v>
                </c:pt>
                <c:pt idx="11">
                  <c:v>247.95425600000408</c:v>
                </c:pt>
                <c:pt idx="12">
                  <c:v>296.05031200000428</c:v>
                </c:pt>
                <c:pt idx="13" formatCode="0.00">
                  <c:v>556.20753900000454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  <c:pt idx="8">
                  <c:v>4.5878879999999969</c:v>
                </c:pt>
                <c:pt idx="9" formatCode="0.00000">
                  <c:v>4.5840879999999924</c:v>
                </c:pt>
                <c:pt idx="10">
                  <c:v>4.5896879999999918</c:v>
                </c:pt>
                <c:pt idx="11">
                  <c:v>4.5992879999999925</c:v>
                </c:pt>
                <c:pt idx="12">
                  <c:v>4.8743879999999926</c:v>
                </c:pt>
                <c:pt idx="13" formatCode="0.00">
                  <c:v>5.157927999999993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  <c:pt idx="8">
                  <c:v>0.93700000000000006</c:v>
                </c:pt>
                <c:pt idx="9">
                  <c:v>0.33700000000000002</c:v>
                </c:pt>
                <c:pt idx="10">
                  <c:v>0.33700000000000002</c:v>
                </c:pt>
                <c:pt idx="11">
                  <c:v>0.33700000000000002</c:v>
                </c:pt>
                <c:pt idx="12">
                  <c:v>0.33700000000000002</c:v>
                </c:pt>
                <c:pt idx="13" formatCode="0.00">
                  <c:v>0.112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  <c:pt idx="11">
                  <c:v>2019-Q1</c:v>
                </c:pt>
                <c:pt idx="12">
                  <c:v>2019-Q2</c:v>
                </c:pt>
                <c:pt idx="13">
                  <c:v>2019-Q3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  <c:pt idx="8">
                  <c:v>5.3878640000000013</c:v>
                </c:pt>
                <c:pt idx="9">
                  <c:v>5.3878640000000013</c:v>
                </c:pt>
                <c:pt idx="10">
                  <c:v>5.3878640000000013</c:v>
                </c:pt>
                <c:pt idx="11">
                  <c:v>5.3878640000000013</c:v>
                </c:pt>
                <c:pt idx="12">
                  <c:v>5.3878640000000013</c:v>
                </c:pt>
                <c:pt idx="13" formatCode="0.00">
                  <c:v>5.4248640000000004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551720"/>
        <c:axId val="113552504"/>
      </c:barChart>
      <c:catAx>
        <c:axId val="113551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52504"/>
        <c:crosses val="autoZero"/>
        <c:auto val="1"/>
        <c:lblAlgn val="ctr"/>
        <c:lblOffset val="100"/>
        <c:noMultiLvlLbl val="0"/>
      </c:catAx>
      <c:valAx>
        <c:axId val="113552504"/>
        <c:scaling>
          <c:orientation val="minMax"/>
          <c:max val="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Cumulative</a:t>
                </a:r>
                <a:r>
                  <a:rPr lang="en-US" baseline="0">
                    <a:solidFill>
                      <a:schemeClr val="tx1"/>
                    </a:solidFill>
                  </a:rPr>
                  <a:t> MW</a:t>
                </a:r>
                <a:endParaRPr lang="en-US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5172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2019.Q3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11/6/2019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the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r>
              <a:rPr lang="en-US" smtClean="0"/>
              <a:t>This is the first report </a:t>
            </a:r>
            <a:r>
              <a:rPr lang="en-US" dirty="0" smtClean="0"/>
              <a:t>following the implementation of NPRR891</a:t>
            </a:r>
          </a:p>
          <a:p>
            <a:r>
              <a:rPr lang="en-US" dirty="0" smtClean="0"/>
              <a:t>NOIEs now report &lt; 50 kW unregistered DG capacity if they have more than 2 MW total in that category</a:t>
            </a:r>
          </a:p>
          <a:p>
            <a:r>
              <a:rPr lang="en-US" dirty="0" smtClean="0"/>
              <a:t>The report now lists capacity by “&lt; 50 kW” and “≥ 50 kW” in addition to technology type and load zone</a:t>
            </a:r>
          </a:p>
          <a:p>
            <a:r>
              <a:rPr lang="en-US" dirty="0" smtClean="0"/>
              <a:t>Result is 260 MW of additional solar reported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Q3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502111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2019.Q3 Distributed Generation Installed Capacity in MW (AC)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52.22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21.92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52.22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21.92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74.14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125.45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31.55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125.46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31.55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157.01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31.62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11.51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4.30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32.03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15.92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47.95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34.89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13.05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35.00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13.05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48.05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141.60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20.34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1.56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143.16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22.05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165.21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5.43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5.84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1.90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7.74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36.32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14.89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0.66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36.97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15.14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52.11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10.13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0.52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10.65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14.69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437.66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118.55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3.60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1.56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0.09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5.34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441.34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125.56</a:t>
                      </a: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566.90</a:t>
                      </a: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2019-Q3**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</a:p>
          <a:p>
            <a:r>
              <a:rPr lang="en-US" sz="1100" b="1" dirty="0" smtClean="0"/>
              <a:t>** 2019-Q3 was the first report published after implementation of report changes per NPRR891</a:t>
            </a:r>
            <a:endParaRPr lang="en-US" sz="1100" b="1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318700"/>
              </p:ext>
            </p:extLst>
          </p:nvPr>
        </p:nvGraphicFramePr>
        <p:xfrm>
          <a:off x="1026856" y="762000"/>
          <a:ext cx="7166487" cy="520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86400" y="1870501"/>
            <a:ext cx="14478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/>
              <a:t>Large increase due to reporting requirement  change</a:t>
            </a:r>
            <a:endParaRPr lang="en-US" sz="1200" dirty="0"/>
          </a:p>
        </p:txBody>
      </p:sp>
      <p:sp>
        <p:nvSpPr>
          <p:cNvPr id="8" name="Left Brace 7"/>
          <p:cNvSpPr/>
          <p:nvPr/>
        </p:nvSpPr>
        <p:spPr>
          <a:xfrm>
            <a:off x="6934200" y="1447800"/>
            <a:ext cx="304800" cy="1676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2020</TotalTime>
  <Words>296</Words>
  <Application>Microsoft Office PowerPoint</Application>
  <PresentationFormat>On-screen Show (4:3)</PresentationFormat>
  <Paragraphs>151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Changes to the Report</vt:lpstr>
      <vt:lpstr>2019 Q3 Unregistered Distributed Generation Report</vt:lpstr>
      <vt:lpstr>Unregistered DG Growth: 2016-Q2* to 2019-Q3**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84</cp:revision>
  <cp:lastPrinted>2016-01-21T20:53:15Z</cp:lastPrinted>
  <dcterms:created xsi:type="dcterms:W3CDTF">2016-01-21T15:20:31Z</dcterms:created>
  <dcterms:modified xsi:type="dcterms:W3CDTF">2019-10-31T21:47:07Z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