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  <p:sldMasterId id="2147483661" r:id="rId6"/>
  </p:sldMasterIdLst>
  <p:notesMasterIdLst>
    <p:notesMasterId r:id="rId18"/>
  </p:notesMasterIdLst>
  <p:handoutMasterIdLst>
    <p:handoutMasterId r:id="rId19"/>
  </p:handoutMasterIdLst>
  <p:sldIdLst>
    <p:sldId id="260" r:id="rId7"/>
    <p:sldId id="1883" r:id="rId8"/>
    <p:sldId id="1888" r:id="rId9"/>
    <p:sldId id="1901" r:id="rId10"/>
    <p:sldId id="1893" r:id="rId11"/>
    <p:sldId id="1894" r:id="rId12"/>
    <p:sldId id="1895" r:id="rId13"/>
    <p:sldId id="1896" r:id="rId14"/>
    <p:sldId id="1898" r:id="rId15"/>
    <p:sldId id="1902" r:id="rId16"/>
    <p:sldId id="189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FF8200"/>
    <a:srgbClr val="FFD100"/>
    <a:srgbClr val="EDE82B"/>
    <a:srgbClr val="F3F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88996" autoAdjust="0"/>
  </p:normalViewPr>
  <p:slideViewPr>
    <p:cSldViewPr showGuides="1">
      <p:cViewPr varScale="1">
        <p:scale>
          <a:sx n="102" d="100"/>
          <a:sy n="102" d="100"/>
        </p:scale>
        <p:origin x="1292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540"/>
    </p:cViewPr>
  </p:sorter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48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99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061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12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87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18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8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94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04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02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6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08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an.Mantena@ercot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72720/SAWG__Meeting_7-31-2019_GINR_Trend_Analysi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40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sz="2000" b="1" dirty="0" smtClean="0">
                <a:solidFill>
                  <a:schemeClr val="tx2"/>
                </a:solidFill>
              </a:rPr>
              <a:t>Projected COD Delays Analysis Developments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SAWG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October 31</a:t>
            </a:r>
            <a:r>
              <a:rPr lang="en-US" baseline="30000" dirty="0" smtClean="0">
                <a:solidFill>
                  <a:schemeClr val="tx2"/>
                </a:solidFill>
              </a:rPr>
              <a:t>st</a:t>
            </a:r>
            <a:r>
              <a:rPr lang="en-US" dirty="0" smtClean="0">
                <a:solidFill>
                  <a:schemeClr val="tx2"/>
                </a:solidFill>
              </a:rPr>
              <a:t>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Future work focused on other elements of a COD delay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9632" y="990600"/>
            <a:ext cx="8635767" cy="4929432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/>
          </a:p>
          <a:p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23122"/>
            <a:ext cx="8382000" cy="532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Wrap-up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9632" y="990600"/>
            <a:ext cx="8635767" cy="4929432"/>
          </a:xfrm>
        </p:spPr>
        <p:txBody>
          <a:bodyPr/>
          <a:lstStyle/>
          <a:p>
            <a:r>
              <a:rPr lang="en-US" sz="2400" dirty="0" smtClean="0"/>
              <a:t>Brainstorming: Are </a:t>
            </a:r>
            <a:r>
              <a:rPr lang="en-US" sz="2400" dirty="0"/>
              <a:t>there </a:t>
            </a:r>
            <a:r>
              <a:rPr lang="en-US" sz="2400" dirty="0" smtClean="0"/>
              <a:t>other GINR trend analysis topics of interest to explore using Tableau or other data exploration tools?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Send your ideas to Dan Mantena, </a:t>
            </a:r>
            <a:r>
              <a:rPr lang="en-US" sz="2400" dirty="0" smtClean="0">
                <a:hlinkClick r:id="rId3"/>
              </a:rPr>
              <a:t>dmantena@ercot.com</a:t>
            </a:r>
            <a:endParaRPr lang="en-US" sz="24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5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Background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2000" dirty="0" smtClean="0"/>
              <a:t>July SAWG meeting – GINR Trend Analysis – analysis on the commercialization rate of planned projects in 2018</a:t>
            </a:r>
          </a:p>
          <a:p>
            <a:pPr marL="0" indent="0">
              <a:buNone/>
            </a:pPr>
            <a:endParaRPr lang="en-US" sz="2800" dirty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This analysis builds on the previous work by looking at how projected Commercial Operations Date (COD) delays impact the success rate of a planned project becoming operational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0"/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018" y="5409589"/>
            <a:ext cx="849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Analysis from July 2019 SAWG meeting can be found </a:t>
            </a:r>
            <a:r>
              <a:rPr lang="en-US" sz="1600" dirty="0">
                <a:solidFill>
                  <a:schemeClr val="tx2"/>
                </a:solidFill>
              </a:rPr>
              <a:t>here: </a:t>
            </a:r>
            <a:endParaRPr lang="en-US" sz="1600" dirty="0">
              <a:solidFill>
                <a:schemeClr val="tx2"/>
              </a:solidFill>
              <a:hlinkClick r:id="rId3"/>
            </a:endParaRPr>
          </a:p>
          <a:p>
            <a:r>
              <a:rPr lang="en-US" sz="1600" dirty="0" smtClean="0">
                <a:solidFill>
                  <a:schemeClr val="tx2"/>
                </a:solidFill>
                <a:hlinkClick r:id="rId3"/>
              </a:rPr>
              <a:t>http</a:t>
            </a:r>
            <a:r>
              <a:rPr lang="en-US" sz="1600" dirty="0">
                <a:solidFill>
                  <a:schemeClr val="tx2"/>
                </a:solidFill>
                <a:hlinkClick r:id="rId3"/>
              </a:rPr>
              <a:t>://www.ercot.com/content/wcm/key_documents_lists/172720/SAWG__</a:t>
            </a:r>
            <a:r>
              <a:rPr lang="en-US" sz="1600" dirty="0" smtClean="0">
                <a:solidFill>
                  <a:schemeClr val="tx2"/>
                </a:solidFill>
                <a:hlinkClick r:id="rId3"/>
              </a:rPr>
              <a:t>Meeting_7-31-2019_GINR_Trend_Analysis.pptx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76400"/>
            <a:ext cx="7575415" cy="237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Analysis </a:t>
            </a:r>
            <a:r>
              <a:rPr lang="en-US" sz="2400" dirty="0" smtClean="0"/>
              <a:t>Initiative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2000" dirty="0" smtClean="0"/>
              <a:t>To better project the commercialization likelihood of planned projects in the queue based on interconnection progress</a:t>
            </a:r>
          </a:p>
          <a:p>
            <a:pPr lvl="1"/>
            <a:r>
              <a:rPr lang="en-US" sz="2000" dirty="0" smtClean="0"/>
              <a:t>Last meeting we explored the ‘CDR-eligible’ criteria</a:t>
            </a:r>
          </a:p>
          <a:p>
            <a:pPr lvl="1"/>
            <a:r>
              <a:rPr lang="en-US" sz="2000" dirty="0" smtClean="0"/>
              <a:t>Next step is to look at the frequency and timing of changes in the projected CODs reported by project developers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 smtClean="0"/>
              <a:t>The expectation going into the analysis is that commercialized </a:t>
            </a:r>
            <a:r>
              <a:rPr lang="en-US" sz="2000" dirty="0"/>
              <a:t>projects (in </a:t>
            </a:r>
            <a:r>
              <a:rPr lang="en-US" sz="2000" dirty="0" smtClean="0"/>
              <a:t>the past 13 months) </a:t>
            </a:r>
            <a:r>
              <a:rPr lang="en-US" sz="2000" dirty="0"/>
              <a:t>have </a:t>
            </a:r>
            <a:r>
              <a:rPr lang="en-US" sz="2000" dirty="0" smtClean="0"/>
              <a:t>had low # (one or none) COD changes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Data issues/exceptions</a:t>
            </a:r>
          </a:p>
          <a:p>
            <a:pPr lvl="1"/>
            <a:r>
              <a:rPr lang="en-US" sz="1800" dirty="0"/>
              <a:t>Historical data for COD delays used in this analysis since Aug 2018 (when queue data migrated from SharePoint to oracle database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8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Observations about the Projected COD metric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r>
              <a:rPr lang="en-US" sz="1600" dirty="0" smtClean="0"/>
              <a:t>Different ways to explore this metric</a:t>
            </a:r>
          </a:p>
          <a:p>
            <a:pPr lvl="1"/>
            <a:r>
              <a:rPr lang="en-US" sz="1600" b="1" dirty="0" smtClean="0"/>
              <a:t># </a:t>
            </a:r>
            <a:r>
              <a:rPr lang="en-US" sz="1600" b="1" dirty="0"/>
              <a:t>of </a:t>
            </a:r>
            <a:r>
              <a:rPr lang="en-US" sz="1600" b="1" dirty="0" smtClean="0"/>
              <a:t>updates (explored in this analysis)</a:t>
            </a:r>
          </a:p>
          <a:p>
            <a:pPr lvl="1"/>
            <a:r>
              <a:rPr lang="en-US" sz="1600" dirty="0" smtClean="0"/>
              <a:t>Timing of COD delays (clustered during early, middle or late project phases?)</a:t>
            </a:r>
          </a:p>
          <a:p>
            <a:pPr lvl="1"/>
            <a:r>
              <a:rPr lang="en-US" sz="1600" dirty="0" smtClean="0"/>
              <a:t>How far is COD pushed for a project delay? (a few weeks or several months?)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Recent ERCOT process changes effecting this metric:</a:t>
            </a:r>
          </a:p>
          <a:p>
            <a:pPr lvl="1"/>
            <a:r>
              <a:rPr lang="en-US" sz="1600" dirty="0" smtClean="0"/>
              <a:t>Implementation and roll-out of the RIOO-IS system</a:t>
            </a:r>
          </a:p>
          <a:p>
            <a:pPr lvl="1"/>
            <a:r>
              <a:rPr lang="en-US" sz="1600" dirty="0" smtClean="0"/>
              <a:t>Starting </a:t>
            </a:r>
            <a:r>
              <a:rPr lang="en-US" sz="1600" dirty="0"/>
              <a:t>in June 2019, ERCOT </a:t>
            </a:r>
            <a:r>
              <a:rPr lang="en-US" sz="1600" dirty="0" smtClean="0"/>
              <a:t>has </a:t>
            </a:r>
            <a:r>
              <a:rPr lang="en-US" sz="1600" dirty="0"/>
              <a:t>been sending </a:t>
            </a:r>
            <a:r>
              <a:rPr lang="en-US" sz="1600" dirty="0" smtClean="0"/>
              <a:t>emails </a:t>
            </a:r>
            <a:r>
              <a:rPr lang="en-US" sz="1600" dirty="0"/>
              <a:t>to developers </a:t>
            </a:r>
            <a:r>
              <a:rPr lang="en-US" sz="1600" dirty="0" smtClean="0"/>
              <a:t>requesting COD updates if the projected COD is quickly approaching or has already passed</a:t>
            </a:r>
          </a:p>
          <a:p>
            <a:pPr lvl="1"/>
            <a:r>
              <a:rPr lang="en-US" sz="1600" dirty="0" smtClean="0"/>
              <a:t>New </a:t>
            </a:r>
            <a:r>
              <a:rPr lang="en-US" sz="1600" dirty="0"/>
              <a:t>interconnection steps for projects: Quarterly Stability Assessment (QSA)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Other factors that could impact the projected COD metric for planned projects:</a:t>
            </a:r>
          </a:p>
          <a:p>
            <a:pPr lvl="1"/>
            <a:r>
              <a:rPr lang="en-US" sz="1600" dirty="0"/>
              <a:t>PTC/ITC tax incentive developments in the form of extensions and phase-outs</a:t>
            </a:r>
          </a:p>
          <a:p>
            <a:pPr lvl="1"/>
            <a:r>
              <a:rPr lang="en-US" sz="1600" dirty="0"/>
              <a:t>Project developer experience in ERCOT </a:t>
            </a:r>
            <a:r>
              <a:rPr lang="en-US" sz="1600" dirty="0" smtClean="0"/>
              <a:t>market</a:t>
            </a:r>
          </a:p>
          <a:p>
            <a:pPr lvl="1"/>
            <a:r>
              <a:rPr lang="en-US" sz="1600" dirty="0" smtClean="0"/>
              <a:t>Is </a:t>
            </a:r>
            <a:r>
              <a:rPr lang="en-US" sz="1600" dirty="0"/>
              <a:t>COD change </a:t>
            </a:r>
            <a:r>
              <a:rPr lang="en-US" sz="1600" dirty="0" smtClean="0"/>
              <a:t>triggered by </a:t>
            </a:r>
            <a:r>
              <a:rPr lang="en-US" sz="1600" dirty="0"/>
              <a:t>developer or by </a:t>
            </a:r>
            <a:r>
              <a:rPr lang="en-US" sz="1600" dirty="0" smtClean="0"/>
              <a:t>ERCOT Resource Integration?</a:t>
            </a:r>
          </a:p>
          <a:p>
            <a:pPr lvl="1"/>
            <a:r>
              <a:rPr lang="en-US" sz="1600" dirty="0" smtClean="0"/>
              <a:t>Repower/upgrade projects (certain interconnection steps can be skipped)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1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3"/>
            <a:ext cx="8686800" cy="746917"/>
          </a:xfrm>
        </p:spPr>
        <p:txBody>
          <a:bodyPr/>
          <a:lstStyle/>
          <a:p>
            <a:r>
              <a:rPr lang="en-US" sz="2400" dirty="0" smtClean="0"/>
              <a:t>Since </a:t>
            </a:r>
            <a:r>
              <a:rPr lang="en-US" sz="2400" dirty="0"/>
              <a:t>Aug 2018, the majority of planned projects have had a change to their projected </a:t>
            </a:r>
            <a:r>
              <a:rPr lang="en-US" sz="2400" dirty="0" smtClean="0"/>
              <a:t>COD</a:t>
            </a:r>
            <a:br>
              <a:rPr lang="en-US" sz="2400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295400"/>
            <a:ext cx="6531429" cy="4572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43200" y="6019800"/>
            <a:ext cx="6260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August </a:t>
            </a:r>
            <a:r>
              <a:rPr lang="en-US" dirty="0"/>
              <a:t>2018 snapshot of </a:t>
            </a:r>
            <a:r>
              <a:rPr lang="en-US" dirty="0" smtClean="0"/>
              <a:t>queue had </a:t>
            </a:r>
            <a:r>
              <a:rPr lang="en-US" dirty="0"/>
              <a:t>416 planned projects</a:t>
            </a:r>
          </a:p>
        </p:txBody>
      </p:sp>
    </p:spTree>
    <p:extLst>
      <p:ext uri="{BB962C8B-B14F-4D97-AF65-F5344CB8AC3E}">
        <p14:creationId xmlns:p14="http://schemas.microsoft.com/office/powerpoint/2010/main" val="5403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9012"/>
          </a:xfrm>
        </p:spPr>
        <p:txBody>
          <a:bodyPr/>
          <a:lstStyle/>
          <a:p>
            <a:r>
              <a:rPr lang="en-US" sz="2400" dirty="0" smtClean="0"/>
              <a:t>A technology breakdown </a:t>
            </a:r>
            <a:r>
              <a:rPr lang="en-US" sz="2400" dirty="0"/>
              <a:t>shows </a:t>
            </a:r>
            <a:r>
              <a:rPr lang="en-US" sz="2400" dirty="0" smtClean="0"/>
              <a:t>that wind and solar projects typically have more COD updates than gas and storage projects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319833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389" y="1600200"/>
            <a:ext cx="655122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400" dirty="0" smtClean="0"/>
              <a:t>Repower/upgrade project activity in the queue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472233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157" y="914400"/>
            <a:ext cx="6587685" cy="457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20824" y="5749267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41 </a:t>
            </a:r>
            <a:r>
              <a:rPr lang="en-US" dirty="0"/>
              <a:t>repower/upgrade projects have been requested since Oct 2016</a:t>
            </a:r>
            <a:br>
              <a:rPr lang="en-US" dirty="0"/>
            </a:br>
            <a:r>
              <a:rPr lang="en-US" dirty="0"/>
              <a:t>(queue snapshot from 10/19/19)</a:t>
            </a:r>
          </a:p>
        </p:txBody>
      </p:sp>
    </p:spTree>
    <p:extLst>
      <p:ext uri="{BB962C8B-B14F-4D97-AF65-F5344CB8AC3E}">
        <p14:creationId xmlns:p14="http://schemas.microsoft.com/office/powerpoint/2010/main" val="41768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sz="2400" dirty="0" smtClean="0"/>
              <a:t>Repower/upgrade projects have had more COD delays than planned projects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95192"/>
            <a:ext cx="6934200" cy="483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219200"/>
          </a:xfrm>
        </p:spPr>
        <p:txBody>
          <a:bodyPr/>
          <a:lstStyle/>
          <a:p>
            <a:r>
              <a:rPr lang="en-US" sz="2400" dirty="0"/>
              <a:t>L</a:t>
            </a:r>
            <a:r>
              <a:rPr lang="en-US" sz="2400" dirty="0" smtClean="0"/>
              <a:t>ow number of COD changes are not a good predictor that a planned project would go operational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429" y="1143000"/>
            <a:ext cx="6538026" cy="4572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33600" y="5864170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Limited to </a:t>
            </a:r>
            <a:r>
              <a:rPr lang="en-US" sz="1600" dirty="0"/>
              <a:t>58 planned projects with COD between Aug 2018 and Sep 2019 from the Aug 2018 snapshot of queue</a:t>
            </a:r>
          </a:p>
        </p:txBody>
      </p:sp>
    </p:spTree>
    <p:extLst>
      <p:ext uri="{BB962C8B-B14F-4D97-AF65-F5344CB8AC3E}">
        <p14:creationId xmlns:p14="http://schemas.microsoft.com/office/powerpoint/2010/main" val="8588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13224</TotalTime>
  <Words>502</Words>
  <Application>Microsoft Office PowerPoint</Application>
  <PresentationFormat>On-screen Show (4:3)</PresentationFormat>
  <Paragraphs>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Custom Design</vt:lpstr>
      <vt:lpstr>1_Office Theme</vt:lpstr>
      <vt:lpstr>PowerPoint Presentation</vt:lpstr>
      <vt:lpstr>Background</vt:lpstr>
      <vt:lpstr>Analysis Initiative</vt:lpstr>
      <vt:lpstr>Observations about the Projected COD metric</vt:lpstr>
      <vt:lpstr>Since Aug 2018, the majority of planned projects have had a change to their projected COD </vt:lpstr>
      <vt:lpstr>A technology breakdown shows that wind and solar projects typically have more COD updates than gas and storage projects</vt:lpstr>
      <vt:lpstr>Repower/upgrade project activity in the queue</vt:lpstr>
      <vt:lpstr>Repower/upgrade projects have had more COD delays than planned projects</vt:lpstr>
      <vt:lpstr>Low number of COD changes are not a good predictor that a planned project would go operational </vt:lpstr>
      <vt:lpstr>Future work focused on other elements of a COD delay</vt:lpstr>
      <vt:lpstr>Wrap-up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Mantena, Dan</dc:creator>
  <cp:lastModifiedBy>Mantena, Dan</cp:lastModifiedBy>
  <cp:revision>993</cp:revision>
  <cp:lastPrinted>2019-06-19T13:25:00Z</cp:lastPrinted>
  <dcterms:created xsi:type="dcterms:W3CDTF">2016-01-21T15:20:31Z</dcterms:created>
  <dcterms:modified xsi:type="dcterms:W3CDTF">2019-10-30T13:22:40Z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