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7" d="100"/>
          <a:sy n="127" d="100"/>
        </p:scale>
        <p:origin x="912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1019 </a:t>
            </a:r>
            <a:r>
              <a:rPr lang="en-US" dirty="0" smtClean="0"/>
              <a:t>Summary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267200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1019 Application deadline was 08/21/19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1019 signup deadline was 09/11/19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began on 09/17/19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began on 10/07/19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1019 </a:t>
            </a:r>
            <a:r>
              <a:rPr lang="en-US" sz="2000" dirty="0" smtClean="0">
                <a:solidFill>
                  <a:prstClr val="black"/>
                </a:solidFill>
              </a:rPr>
              <a:t>concluded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10/29/19 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11/05/19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10</a:t>
            </a:r>
            <a:r>
              <a:rPr lang="en-US" dirty="0" smtClean="0"/>
              <a:t>19 </a:t>
            </a:r>
            <a:r>
              <a:rPr lang="en-US" dirty="0" smtClean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</a:t>
            </a:r>
            <a:r>
              <a:rPr lang="en-US" sz="2000" dirty="0" smtClean="0">
                <a:solidFill>
                  <a:prstClr val="black"/>
                </a:solidFill>
              </a:rPr>
              <a:t>successfully tested </a:t>
            </a:r>
            <a:r>
              <a:rPr lang="en-US" sz="2000" dirty="0">
                <a:solidFill>
                  <a:prstClr val="black"/>
                </a:solidFill>
              </a:rPr>
              <a:t>including 11 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</a:t>
            </a:r>
            <a:r>
              <a:rPr lang="en-US" sz="2000" dirty="0" smtClean="0">
                <a:solidFill>
                  <a:prstClr val="black"/>
                </a:solidFill>
              </a:rPr>
              <a:t>successfully tested </a:t>
            </a:r>
            <a:r>
              <a:rPr lang="en-US" sz="2000" dirty="0">
                <a:solidFill>
                  <a:prstClr val="black"/>
                </a:solidFill>
              </a:rPr>
              <a:t>for 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existing CRs </a:t>
            </a:r>
            <a:r>
              <a:rPr lang="en-US" sz="2000" dirty="0" smtClean="0">
                <a:solidFill>
                  <a:prstClr val="black"/>
                </a:solidFill>
              </a:rPr>
              <a:t>successfully tested </a:t>
            </a:r>
            <a:r>
              <a:rPr lang="en-US" sz="2000" dirty="0">
                <a:solidFill>
                  <a:prstClr val="black"/>
                </a:solidFill>
              </a:rPr>
              <a:t>for Service Provider change and Bank </a:t>
            </a:r>
            <a:r>
              <a:rPr lang="en-US" sz="2000" dirty="0" smtClean="0">
                <a:solidFill>
                  <a:prstClr val="black"/>
                </a:solidFill>
              </a:rPr>
              <a:t>Change (1 of these Service Providers was new to ERCOT)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9 existing CRs </a:t>
            </a:r>
            <a:r>
              <a:rPr lang="en-US" sz="2000" dirty="0" smtClean="0">
                <a:solidFill>
                  <a:prstClr val="black"/>
                </a:solidFill>
              </a:rPr>
              <a:t>successfully tested </a:t>
            </a:r>
            <a:r>
              <a:rPr lang="en-US" sz="2000" dirty="0">
                <a:solidFill>
                  <a:prstClr val="black"/>
                </a:solidFill>
              </a:rPr>
              <a:t>for Bank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459 scripts </a:t>
            </a:r>
            <a:r>
              <a:rPr lang="en-US" sz="2000" dirty="0" smtClean="0">
                <a:solidFill>
                  <a:prstClr val="black"/>
                </a:solidFill>
              </a:rPr>
              <a:t>were completed including </a:t>
            </a:r>
            <a:r>
              <a:rPr lang="en-US" sz="2000" dirty="0">
                <a:solidFill>
                  <a:prstClr val="black"/>
                </a:solidFill>
              </a:rPr>
              <a:t>Connectivity and Penny tests (83 scripts </a:t>
            </a:r>
            <a:r>
              <a:rPr lang="en-US" sz="2000" dirty="0" smtClean="0">
                <a:solidFill>
                  <a:prstClr val="black"/>
                </a:solidFill>
              </a:rPr>
              <a:t>were waived complete </a:t>
            </a:r>
            <a:r>
              <a:rPr lang="en-US" sz="2000" dirty="0">
                <a:solidFill>
                  <a:prstClr val="black"/>
                </a:solidFill>
              </a:rPr>
              <a:t>due to 1 TDSPs absence from the flight</a:t>
            </a:r>
            <a:r>
              <a:rPr lang="en-US" sz="2000" dirty="0" smtClean="0">
                <a:solidFill>
                  <a:prstClr val="black"/>
                </a:solidFill>
              </a:rPr>
              <a:t>)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28 total CRs participated in Flight 1019</a:t>
            </a: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11/05/19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5464</TotalTime>
  <Words>129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1019 Summary</vt:lpstr>
      <vt:lpstr>Flight 1019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161</cp:revision>
  <cp:lastPrinted>2016-01-21T20:53:15Z</cp:lastPrinted>
  <dcterms:created xsi:type="dcterms:W3CDTF">2016-01-21T15:20:31Z</dcterms:created>
  <dcterms:modified xsi:type="dcterms:W3CDTF">2019-10-30T15:12:27Z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