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6" r:id="rId7"/>
    <p:sldId id="268" r:id="rId8"/>
    <p:sldId id="269" r:id="rId9"/>
    <p:sldId id="274" r:id="rId10"/>
    <p:sldId id="27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9252924540278422E-2"/>
          <c:y val="3.2774670270863761E-2"/>
          <c:w val="0.89758614482854748"/>
          <c:h val="0.82061815327284526"/>
        </c:manualLayout>
      </c:layout>
      <c:areaChart>
        <c:grouping val="stacked"/>
        <c:varyColors val="0"/>
        <c:ser>
          <c:idx val="4"/>
          <c:order val="3"/>
          <c:tx>
            <c:v>Tolerance</c:v>
          </c:tx>
          <c:spPr>
            <a:noFill/>
            <a:ln w="25400">
              <a:noFill/>
            </a:ln>
            <a:effectLst/>
          </c:spPr>
          <c:cat>
            <c:numRef>
              <c:f>BPD!$J$24:$J$26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BPD!$K$24:$K$26</c:f>
              <c:numCache>
                <c:formatCode>General</c:formatCode>
                <c:ptCount val="3"/>
                <c:pt idx="0">
                  <c:v>3.0833333333333335</c:v>
                </c:pt>
                <c:pt idx="1">
                  <c:v>2.0833333333333335</c:v>
                </c:pt>
                <c:pt idx="2">
                  <c:v>-4.0833333333333339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109048"/>
        <c:axId val="120110224"/>
        <c:extLst>
          <c:ext xmlns:c15="http://schemas.microsoft.com/office/drawing/2012/chart" uri="{02D57815-91ED-43cb-92C2-25804820EDAC}">
            <c15:filteredArea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BPD!$D$30</c15:sqref>
                        </c15:formulaRef>
                      </c:ext>
                    </c:extLst>
                    <c:strCache>
                      <c:ptCount val="1"/>
                      <c:pt idx="0">
                        <c:v>OPESR (MWh)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 w="25400"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BPD!$E$17:$G$17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BPD!$E$31:$G$31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3.0833333333333335</c:v>
                      </c:pt>
                      <c:pt idx="1">
                        <c:v>2.0833333333333335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AreaSeries>
            <c15:filteredArea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BPD!$D$35</c15:sqref>
                        </c15:formulaRef>
                      </c:ext>
                    </c:extLst>
                    <c:strCache>
                      <c:ptCount val="1"/>
                      <c:pt idx="0">
                        <c:v>UPESR (MWh)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BPD!$E$17:$G$17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BPD!$E$36:$G$36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-4.0833333333333339</c:v>
                      </c:pt>
                    </c:numCache>
                  </c:numRef>
                </c:val>
              </c15:ser>
            </c15:filteredAreaSeries>
          </c:ext>
        </c:extLst>
      </c:areaChart>
      <c:scatterChart>
        <c:scatterStyle val="lineMarker"/>
        <c:varyColors val="0"/>
        <c:ser>
          <c:idx val="0"/>
          <c:order val="0"/>
          <c:tx>
            <c:strRef>
              <c:f>BPD!$D$24</c:f>
              <c:strCache>
                <c:ptCount val="1"/>
                <c:pt idx="0">
                  <c:v>AABP in MWh</c:v>
                </c:pt>
              </c:strCache>
            </c:strRef>
          </c:tx>
          <c:spPr>
            <a:ln w="25400" cap="rnd">
              <a:noFill/>
              <a:round/>
            </a:ln>
            <a:effectLst>
              <a:softEdge rad="63500"/>
            </a:effectLst>
          </c:spPr>
          <c:marker>
            <c:symbol val="circle"/>
            <c:size val="5"/>
            <c:spPr>
              <a:noFill/>
              <a:ln w="9525">
                <a:solidFill>
                  <a:schemeClr val="accent5"/>
                </a:solidFill>
              </a:ln>
              <a:effectLst>
                <a:softEdge rad="63500"/>
              </a:effectLst>
            </c:spPr>
          </c:marker>
          <c:xVal>
            <c:numRef>
              <c:f>BPD!$E$17:$G$17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BPD!$E$24:$G$24</c:f>
              <c:numCache>
                <c:formatCode>0.00</c:formatCode>
                <c:ptCount val="3"/>
                <c:pt idx="0">
                  <c:v>2.3333333333333335</c:v>
                </c:pt>
                <c:pt idx="1">
                  <c:v>1.3333333333333335</c:v>
                </c:pt>
                <c:pt idx="2">
                  <c:v>-3.3333333333333335</c:v>
                </c:pt>
              </c:numCache>
            </c:numRef>
          </c:yVal>
          <c:smooth val="0"/>
        </c:ser>
        <c:ser>
          <c:idx val="6"/>
          <c:order val="4"/>
          <c:tx>
            <c:v>AABP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BPD!$E$17:$G$17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BPD!$E$24:$G$24</c:f>
              <c:numCache>
                <c:formatCode>0.00</c:formatCode>
                <c:ptCount val="3"/>
                <c:pt idx="0">
                  <c:v>2.3333333333333335</c:v>
                </c:pt>
                <c:pt idx="1">
                  <c:v>1.3333333333333335</c:v>
                </c:pt>
                <c:pt idx="2">
                  <c:v>-3.3333333333333335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109048"/>
        <c:axId val="120110224"/>
      </c:scatterChart>
      <c:catAx>
        <c:axId val="120109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Settlement</a:t>
                </a:r>
                <a:r>
                  <a:rPr lang="en-US" baseline="0"/>
                  <a:t> Intervals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110224"/>
        <c:crosses val="autoZero"/>
        <c:auto val="1"/>
        <c:lblAlgn val="ctr"/>
        <c:lblOffset val="100"/>
        <c:noMultiLvlLbl val="0"/>
      </c:catAx>
      <c:valAx>
        <c:axId val="120110224"/>
        <c:scaling>
          <c:orientation val="minMax"/>
          <c:max val="10"/>
          <c:min val="-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10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472920915623252"/>
          <c:y val="0.8973649065925583"/>
          <c:w val="0.36016909771524463"/>
          <c:h val="4.136058360352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9252829052106191E-2"/>
          <c:y val="8.6696194225721779E-2"/>
          <c:w val="0.89758614482854748"/>
          <c:h val="0.82061815327284526"/>
        </c:manualLayout>
      </c:layout>
      <c:areaChart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223956368"/>
        <c:axId val="223954800"/>
        <c:extLst>
          <c:ext xmlns:c15="http://schemas.microsoft.com/office/drawing/2012/chart" uri="{02D57815-91ED-43cb-92C2-25804820EDAC}">
            <c15:filteredArea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BPD!$D$30</c15:sqref>
                        </c15:formulaRef>
                      </c:ext>
                    </c:extLst>
                    <c:strCache>
                      <c:ptCount val="1"/>
                      <c:pt idx="0">
                        <c:v>OPESR (MWh)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 w="25400"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BPD!$E$17:$G$17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BPD!$E$31:$G$31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3.0833333333333335</c:v>
                      </c:pt>
                      <c:pt idx="1">
                        <c:v>2.0833333333333335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AreaSeries>
            <c15:filteredArea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BPD!$D$35</c15:sqref>
                        </c15:formulaRef>
                      </c:ext>
                    </c:extLst>
                    <c:strCache>
                      <c:ptCount val="1"/>
                      <c:pt idx="0">
                        <c:v>UPESR (MWh)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 w="25400"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BPD!$E$17:$G$17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BPD!$E$36:$G$36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-4.0833333333333339</c:v>
                      </c:pt>
                    </c:numCache>
                  </c:numRef>
                </c:val>
              </c15:ser>
            </c15:filteredAreaSeries>
          </c:ext>
        </c:extLst>
      </c:areaChart>
      <c:scatterChart>
        <c:scatterStyle val="lineMarker"/>
        <c:varyColors val="0"/>
        <c:ser>
          <c:idx val="0"/>
          <c:order val="0"/>
          <c:tx>
            <c:strRef>
              <c:f>BPD!$D$24</c:f>
              <c:strCache>
                <c:ptCount val="1"/>
                <c:pt idx="0">
                  <c:v>AABP in MWh</c:v>
                </c:pt>
              </c:strCache>
            </c:strRef>
          </c:tx>
          <c:spPr>
            <a:ln w="25400" cap="rnd">
              <a:noFill/>
              <a:round/>
            </a:ln>
            <a:effectLst>
              <a:softEdge rad="63500"/>
            </a:effectLst>
          </c:spPr>
          <c:marker>
            <c:symbol val="circle"/>
            <c:size val="5"/>
            <c:spPr>
              <a:noFill/>
              <a:ln w="9525">
                <a:solidFill>
                  <a:schemeClr val="accent5"/>
                </a:solidFill>
              </a:ln>
              <a:effectLst>
                <a:softEdge rad="63500"/>
              </a:effectLst>
            </c:spPr>
          </c:marker>
          <c:xVal>
            <c:numRef>
              <c:f>BPD!$E$17:$G$17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BPD!$E$24:$G$24</c:f>
              <c:numCache>
                <c:formatCode>0.00</c:formatCode>
                <c:ptCount val="3"/>
                <c:pt idx="0">
                  <c:v>2.3333333333333335</c:v>
                </c:pt>
                <c:pt idx="1">
                  <c:v>1.3333333333333335</c:v>
                </c:pt>
                <c:pt idx="2">
                  <c:v>-3.3333333333333335</c:v>
                </c:pt>
              </c:numCache>
            </c:numRef>
          </c:yVal>
          <c:smooth val="0"/>
        </c:ser>
        <c:ser>
          <c:idx val="1"/>
          <c:order val="1"/>
          <c:tx>
            <c:v>Gen/Cons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BPD!$E$17:$G$17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BPD!$E$25:$G$25</c:f>
              <c:numCache>
                <c:formatCode>0.00</c:formatCode>
                <c:ptCount val="3"/>
                <c:pt idx="0">
                  <c:v>8.3333333333333339</c:v>
                </c:pt>
                <c:pt idx="1">
                  <c:v>1.6666666666666667</c:v>
                </c:pt>
                <c:pt idx="2">
                  <c:v>-6.166666666666667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3956368"/>
        <c:axId val="223954800"/>
      </c:scatterChart>
      <c:catAx>
        <c:axId val="223956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3954800"/>
        <c:crosses val="autoZero"/>
        <c:auto val="1"/>
        <c:lblAlgn val="ctr"/>
        <c:lblOffset val="100"/>
        <c:noMultiLvlLbl val="0"/>
      </c:catAx>
      <c:valAx>
        <c:axId val="223954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39563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31310120046469608"/>
          <c:y val="0.95373745561216616"/>
          <c:w val="0.22625661546405065"/>
          <c:h val="4.13605836035201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KTC-7: </a:t>
            </a:r>
            <a:r>
              <a:rPr lang="en-US" sz="2000" b="1" dirty="0" smtClean="0">
                <a:solidFill>
                  <a:schemeClr val="tx2"/>
                </a:solidFill>
              </a:rPr>
              <a:t>Base Point Deviation Charges for Energy Storage Resources- Single Model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 smtClean="0">
                <a:solidFill>
                  <a:schemeClr val="tx2"/>
                </a:solidFill>
              </a:rPr>
              <a:t>Magie</a:t>
            </a:r>
            <a:r>
              <a:rPr lang="en-US" dirty="0" smtClean="0">
                <a:solidFill>
                  <a:schemeClr val="tx2"/>
                </a:solidFill>
              </a:rPr>
              <a:t> Shanks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BESTF </a:t>
            </a:r>
            <a:r>
              <a:rPr lang="en-US" dirty="0" smtClean="0">
                <a:solidFill>
                  <a:schemeClr val="tx2"/>
                </a:solidFill>
              </a:rPr>
              <a:t>Meeting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11/04/2019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200" dirty="0" smtClean="0"/>
          </a:p>
          <a:p>
            <a:r>
              <a:rPr lang="en-US" sz="2200" dirty="0" smtClean="0"/>
              <a:t>Create a new Base Point Deviation (BPD) Settlement for the Single Model Energy Storage Resource (ESR). 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/>
              <a:t>Incorporate </a:t>
            </a:r>
            <a:r>
              <a:rPr lang="en-US" sz="2200" smtClean="0"/>
              <a:t>proposal </a:t>
            </a:r>
            <a:r>
              <a:rPr lang="en-US" sz="2200" dirty="0"/>
              <a:t>for tiered deviation tolerances for ESRs.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Point Deviation Settlement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ESR: </a:t>
            </a:r>
          </a:p>
          <a:p>
            <a:pPr lvl="1"/>
            <a:r>
              <a:rPr lang="en-US" sz="2000" dirty="0"/>
              <a:t>Will be registered as a single </a:t>
            </a:r>
            <a:r>
              <a:rPr lang="en-US" sz="2000" dirty="0" smtClean="0"/>
              <a:t>Resource.</a:t>
            </a:r>
            <a:endParaRPr lang="en-US" sz="2000" dirty="0"/>
          </a:p>
          <a:p>
            <a:pPr lvl="1"/>
            <a:r>
              <a:rPr lang="en-US" sz="2000" dirty="0"/>
              <a:t>Can receive both positive and negative </a:t>
            </a:r>
            <a:r>
              <a:rPr lang="en-US" sz="2000" dirty="0" smtClean="0"/>
              <a:t>SCED base points.</a:t>
            </a:r>
            <a:endParaRPr lang="en-US" sz="2000" dirty="0"/>
          </a:p>
          <a:p>
            <a:pPr lvl="1"/>
            <a:r>
              <a:rPr lang="en-US" sz="2000" dirty="0"/>
              <a:t>Will telemeter generation/consumption as a single value, either positive or negative, for the Resource.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BPD for ESR will mimic both the current BPD settlement for Generation Resources and Generation and Controllable Load Resource (GCLR) Group (proposed in NPRR963). 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Point Deviation Settlement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959976437"/>
              </p:ext>
            </p:extLst>
          </p:nvPr>
        </p:nvGraphicFramePr>
        <p:xfrm>
          <a:off x="1676400" y="990600"/>
          <a:ext cx="464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1479667454"/>
              </p:ext>
            </p:extLst>
          </p:nvPr>
        </p:nvGraphicFramePr>
        <p:xfrm>
          <a:off x="1676400" y="685800"/>
          <a:ext cx="464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5562600" y="4495800"/>
            <a:ext cx="762000" cy="457200"/>
            <a:chOff x="8229600" y="4495800"/>
            <a:chExt cx="762000" cy="457200"/>
          </a:xfrm>
        </p:grpSpPr>
        <p:sp>
          <p:nvSpPr>
            <p:cNvPr id="15" name="Left Brace 14"/>
            <p:cNvSpPr/>
            <p:nvPr/>
          </p:nvSpPr>
          <p:spPr>
            <a:xfrm rot="10800000">
              <a:off x="8229600" y="4495800"/>
              <a:ext cx="152400" cy="457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0" y="4648200"/>
              <a:ext cx="609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UNDER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057400" y="1524000"/>
            <a:ext cx="609600" cy="1219200"/>
            <a:chOff x="1219200" y="152400"/>
            <a:chExt cx="609600" cy="1219200"/>
          </a:xfrm>
        </p:grpSpPr>
        <p:sp>
          <p:nvSpPr>
            <p:cNvPr id="10" name="Left Brace 9"/>
            <p:cNvSpPr/>
            <p:nvPr/>
          </p:nvSpPr>
          <p:spPr>
            <a:xfrm>
              <a:off x="1600200" y="152400"/>
              <a:ext cx="228600" cy="1219200"/>
            </a:xfrm>
            <a:prstGeom prst="leftBrace">
              <a:avLst>
                <a:gd name="adj1" fmla="val 8333"/>
                <a:gd name="adj2" fmla="val 3312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439271"/>
              <a:ext cx="533400" cy="20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OVER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819400" y="2743200"/>
            <a:ext cx="762000" cy="228600"/>
            <a:chOff x="6781800" y="2438400"/>
            <a:chExt cx="762000" cy="304800"/>
          </a:xfrm>
        </p:grpSpPr>
        <p:sp>
          <p:nvSpPr>
            <p:cNvPr id="19" name="Left Brace 18"/>
            <p:cNvSpPr/>
            <p:nvPr/>
          </p:nvSpPr>
          <p:spPr>
            <a:xfrm rot="10800000">
              <a:off x="6781800" y="2438400"/>
              <a:ext cx="152400" cy="304800"/>
            </a:xfrm>
            <a:prstGeom prst="leftBrace">
              <a:avLst>
                <a:gd name="adj1" fmla="val 8333"/>
                <a:gd name="adj2" fmla="val 48125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58000" y="2438400"/>
              <a:ext cx="685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Tolerance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72000" y="4267200"/>
            <a:ext cx="838200" cy="228600"/>
            <a:chOff x="6629400" y="2514600"/>
            <a:chExt cx="838200" cy="228600"/>
          </a:xfrm>
        </p:grpSpPr>
        <p:sp>
          <p:nvSpPr>
            <p:cNvPr id="29" name="Left Brace 28"/>
            <p:cNvSpPr/>
            <p:nvPr/>
          </p:nvSpPr>
          <p:spPr>
            <a:xfrm>
              <a:off x="7239000" y="2514600"/>
              <a:ext cx="228600" cy="228600"/>
            </a:xfrm>
            <a:prstGeom prst="leftBrace">
              <a:avLst>
                <a:gd name="adj1" fmla="val 8333"/>
                <a:gd name="adj2" fmla="val 48125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29400" y="2514600"/>
              <a:ext cx="685800" cy="107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Tolerance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91000" y="2971800"/>
            <a:ext cx="838200" cy="228600"/>
            <a:chOff x="7391400" y="3505200"/>
            <a:chExt cx="838200" cy="228600"/>
          </a:xfrm>
        </p:grpSpPr>
        <p:sp>
          <p:nvSpPr>
            <p:cNvPr id="32" name="Left Brace 31"/>
            <p:cNvSpPr/>
            <p:nvPr/>
          </p:nvSpPr>
          <p:spPr>
            <a:xfrm rot="10800000">
              <a:off x="7391400" y="3505200"/>
              <a:ext cx="228600" cy="228600"/>
            </a:xfrm>
            <a:prstGeom prst="leftBrace">
              <a:avLst>
                <a:gd name="adj1" fmla="val 8333"/>
                <a:gd name="adj2" fmla="val 48125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43800" y="3505200"/>
              <a:ext cx="685800" cy="107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Tolerance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760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Graphic spid="2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Tolerances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 indent="-285750"/>
            <a:r>
              <a:rPr lang="en-US" sz="2400" dirty="0" smtClean="0"/>
              <a:t>Tiered Approach based on AABP for ESR </a:t>
            </a:r>
          </a:p>
          <a:p>
            <a:pPr lvl="1"/>
            <a:r>
              <a:rPr lang="en-US" sz="2000" dirty="0" smtClean="0"/>
              <a:t>AABP = </a:t>
            </a:r>
            <a:r>
              <a:rPr lang="en-US" sz="2000" dirty="0" smtClean="0"/>
              <a:t>AVGBP </a:t>
            </a:r>
            <a:r>
              <a:rPr lang="en-US" sz="2000" dirty="0" smtClean="0"/>
              <a:t>+ </a:t>
            </a:r>
            <a:r>
              <a:rPr lang="en-US" sz="2000" dirty="0" smtClean="0"/>
              <a:t>AVGREG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00050"/>
            <a:r>
              <a:rPr lang="en-US" sz="2400" dirty="0" smtClean="0"/>
              <a:t>Proposed ESR Tolerances: </a:t>
            </a:r>
          </a:p>
          <a:p>
            <a:pPr lvl="1"/>
            <a:r>
              <a:rPr lang="en-US" sz="2000" dirty="0" smtClean="0"/>
              <a:t>ABS(AABP) ≤ 10 MW </a:t>
            </a:r>
          </a:p>
          <a:p>
            <a:pPr lvl="2"/>
            <a:r>
              <a:rPr lang="en-US" sz="2000" dirty="0" smtClean="0"/>
              <a:t>3 MW or 3% of AABP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ABS(AABP) &gt; 10MW </a:t>
            </a:r>
          </a:p>
          <a:p>
            <a:pPr lvl="2"/>
            <a:r>
              <a:rPr lang="en-US" sz="2000" dirty="0" smtClean="0"/>
              <a:t>5 MW or 5% of AABP</a:t>
            </a:r>
          </a:p>
        </p:txBody>
      </p:sp>
    </p:spTree>
    <p:extLst>
      <p:ext uri="{BB962C8B-B14F-4D97-AF65-F5344CB8AC3E}">
        <p14:creationId xmlns:p14="http://schemas.microsoft.com/office/powerpoint/2010/main" val="182500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6673</TotalTime>
  <Words>178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Overview</vt:lpstr>
      <vt:lpstr>Base Point Deviation Settlement </vt:lpstr>
      <vt:lpstr>Base Point Deviation Settlement</vt:lpstr>
      <vt:lpstr>Deviation Tolerances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Shanks, Magie</cp:lastModifiedBy>
  <cp:revision>131</cp:revision>
  <cp:lastPrinted>2016-01-21T20:53:15Z</cp:lastPrinted>
  <dcterms:created xsi:type="dcterms:W3CDTF">2016-01-21T15:20:31Z</dcterms:created>
  <dcterms:modified xsi:type="dcterms:W3CDTF">2019-10-29T16:13:24Z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