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sldIdLst>
    <p:sldId id="268" r:id="rId3"/>
    <p:sldId id="271" r:id="rId4"/>
    <p:sldId id="274" r:id="rId5"/>
    <p:sldId id="293" r:id="rId6"/>
    <p:sldId id="288" r:id="rId7"/>
    <p:sldId id="289" r:id="rId8"/>
    <p:sldId id="291" r:id="rId9"/>
    <p:sldId id="290" r:id="rId10"/>
    <p:sldId id="28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89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29" d="100"/>
          <a:sy n="129" d="100"/>
        </p:scale>
        <p:origin x="88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7672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9911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1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1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758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1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9" name="Straight Connector 8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2784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672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194560" y="64770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4677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750" b="1" baseline="0" dirty="0" smtClean="0">
                <a:solidFill>
                  <a:schemeClr val="tx2"/>
                </a:solidFill>
              </a:rPr>
              <a:t>PUBLIC</a:t>
            </a:r>
            <a:endParaRPr lang="en-US" sz="75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214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ntent/wcm/key_documents_lists/186839/963NPRR-05_ERCOT_Comments_101119.doc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key_documents_lists/187236/KP1.4_082819_TAC_APPROVED.doc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0" y="2105561"/>
            <a:ext cx="53340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KTC-5: Single Model </a:t>
            </a:r>
            <a:r>
              <a:rPr lang="en-US" sz="2000" b="1" dirty="0" smtClean="0">
                <a:solidFill>
                  <a:schemeClr val="tx2"/>
                </a:solidFill>
              </a:rPr>
              <a:t>ESREDP</a:t>
            </a:r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Luke Butler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ERCOT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BESTF </a:t>
            </a:r>
            <a:r>
              <a:rPr lang="en-US" dirty="0" smtClean="0">
                <a:solidFill>
                  <a:schemeClr val="tx2"/>
                </a:solidFill>
              </a:rPr>
              <a:t>Meeting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11/04/2019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065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ESREDP</a:t>
            </a:r>
            <a:r>
              <a:rPr lang="en-US" dirty="0"/>
              <a:t> </a:t>
            </a:r>
            <a:r>
              <a:rPr lang="en-US" dirty="0" smtClean="0"/>
              <a:t>Single Model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304800" y="990602"/>
            <a:ext cx="8534400" cy="689515"/>
          </a:xfrm>
        </p:spPr>
        <p:txBody>
          <a:bodyPr/>
          <a:lstStyle/>
          <a:p>
            <a:r>
              <a:rPr lang="en-US" dirty="0" smtClean="0"/>
              <a:t>Energy Storage Resource (ESR*) performance can be scored similarly to current Generation Resource Energy Deployment Performance (GREDP):</a:t>
            </a:r>
          </a:p>
          <a:p>
            <a:pPr lvl="1"/>
            <a:r>
              <a:rPr lang="en-US" dirty="0" smtClean="0"/>
              <a:t>GREDP (%) </a:t>
            </a:r>
            <a:r>
              <a:rPr lang="en-US" dirty="0" smtClean="0">
                <a:sym typeface="Wingdings" panose="05000000000000000000" pitchFamily="2" charset="2"/>
              </a:rPr>
              <a:t> ESREDP (%)</a:t>
            </a:r>
            <a:endParaRPr lang="en-US" dirty="0" smtClean="0"/>
          </a:p>
          <a:p>
            <a:pPr lvl="1"/>
            <a:r>
              <a:rPr lang="en-US" dirty="0" smtClean="0"/>
              <a:t>GREDP (MW) </a:t>
            </a:r>
            <a:r>
              <a:rPr lang="en-US" dirty="0" smtClean="0">
                <a:sym typeface="Wingdings" panose="05000000000000000000" pitchFamily="2" charset="2"/>
              </a:rPr>
              <a:t> ESREDP (MW)</a:t>
            </a:r>
            <a:endParaRPr lang="en-US" dirty="0" smtClean="0"/>
          </a:p>
          <a:p>
            <a:r>
              <a:rPr lang="en-US" dirty="0" smtClean="0"/>
              <a:t>Maintain use of performance threshold variables specified in ERCOT </a:t>
            </a:r>
            <a:r>
              <a:rPr lang="en-US" dirty="0" smtClean="0">
                <a:hlinkClick r:id="rId2"/>
              </a:rPr>
              <a:t>comments</a:t>
            </a:r>
            <a:r>
              <a:rPr lang="en-US" dirty="0" smtClean="0"/>
              <a:t> to NPRR 963 submitted on 10/11/2019:</a:t>
            </a:r>
            <a:endParaRPr lang="en-US" dirty="0" smtClean="0"/>
          </a:p>
          <a:p>
            <a:pPr lvl="1"/>
            <a:r>
              <a:rPr lang="en-US" dirty="0" smtClean="0"/>
              <a:t>V %</a:t>
            </a:r>
          </a:p>
          <a:p>
            <a:pPr lvl="1"/>
            <a:r>
              <a:rPr lang="en-US" dirty="0" smtClean="0"/>
              <a:t>W MW</a:t>
            </a: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381000" y="5975200"/>
            <a:ext cx="8534400" cy="328960"/>
          </a:xfrm>
          <a:prstGeom prst="rect">
            <a:avLst/>
          </a:prstGeom>
        </p:spPr>
        <p:txBody>
          <a:bodyPr/>
          <a:lstStyle>
            <a:lvl1pPr marL="257175" indent="-257175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400" dirty="0"/>
              <a:t>* </a:t>
            </a:r>
            <a:r>
              <a:rPr lang="en-US" sz="1400" dirty="0" smtClean="0"/>
              <a:t>ESR </a:t>
            </a:r>
            <a:r>
              <a:rPr lang="en-US" sz="1400" dirty="0"/>
              <a:t>terminology as set forth in NPRR 957, endorsed by PRS 9/12/19, IA endorsed by PRS 10/10/19</a:t>
            </a:r>
          </a:p>
        </p:txBody>
      </p:sp>
    </p:spTree>
    <p:extLst>
      <p:ext uri="{BB962C8B-B14F-4D97-AF65-F5344CB8AC3E}">
        <p14:creationId xmlns:p14="http://schemas.microsoft.com/office/powerpoint/2010/main" val="3138451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381000" y="1890138"/>
            <a:ext cx="8534400" cy="68951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Example 15-min Period</a:t>
            </a:r>
          </a:p>
          <a:p>
            <a:r>
              <a:rPr lang="en-US" sz="2000" dirty="0" smtClean="0"/>
              <a:t>ESR is carrying both a Regulation-Up and Regulation-Down Responsibility of 25 MW</a:t>
            </a:r>
          </a:p>
          <a:p>
            <a:r>
              <a:rPr lang="en-US" sz="2000" dirty="0" smtClean="0"/>
              <a:t>ESR receives both positive and negative Base-Points (BP), along with Regulation-Up and Regulation-Down requests</a:t>
            </a:r>
          </a:p>
        </p:txBody>
      </p:sp>
    </p:spTree>
    <p:extLst>
      <p:ext uri="{BB962C8B-B14F-4D97-AF65-F5344CB8AC3E}">
        <p14:creationId xmlns:p14="http://schemas.microsoft.com/office/powerpoint/2010/main" val="2633432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8" y="676507"/>
            <a:ext cx="8260063" cy="5581937"/>
          </a:xfrm>
          <a:prstGeom prst="rect">
            <a:avLst/>
          </a:prstGeom>
        </p:spPr>
      </p:pic>
      <p:sp>
        <p:nvSpPr>
          <p:cNvPr id="11" name="Content Placeholder 4"/>
          <p:cNvSpPr txBox="1">
            <a:spLocks/>
          </p:cNvSpPr>
          <p:nvPr/>
        </p:nvSpPr>
        <p:spPr>
          <a:xfrm>
            <a:off x="1962613" y="6221270"/>
            <a:ext cx="7181387" cy="193291"/>
          </a:xfrm>
          <a:prstGeom prst="rect">
            <a:avLst/>
          </a:prstGeom>
        </p:spPr>
        <p:txBody>
          <a:bodyPr/>
          <a:lstStyle>
            <a:lvl1pPr marL="257175" indent="-257175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400" dirty="0" smtClean="0"/>
              <a:t>*UDSP is defined in </a:t>
            </a:r>
            <a:r>
              <a:rPr lang="en-US" sz="1400" dirty="0" smtClean="0">
                <a:hlinkClick r:id="rId3"/>
              </a:rPr>
              <a:t>RTC Key Principle 1.4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63735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8" y="676507"/>
            <a:ext cx="8260063" cy="5581937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flipH="1" flipV="1">
            <a:off x="3486615" y="1122556"/>
            <a:ext cx="7434" cy="4780156"/>
          </a:xfrm>
          <a:prstGeom prst="line">
            <a:avLst/>
          </a:prstGeom>
          <a:ln w="571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5988205" y="1122556"/>
            <a:ext cx="18585" cy="4780156"/>
          </a:xfrm>
          <a:prstGeom prst="line">
            <a:avLst/>
          </a:prstGeom>
          <a:ln w="571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934738" y="1095652"/>
            <a:ext cx="658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09678" y="1097297"/>
            <a:ext cx="649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149791" y="1095652"/>
            <a:ext cx="633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3991582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53424"/>
              </p:ext>
            </p:extLst>
          </p:nvPr>
        </p:nvGraphicFramePr>
        <p:xfrm>
          <a:off x="5227645" y="3167874"/>
          <a:ext cx="2167890" cy="668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4380"/>
                <a:gridCol w="659130"/>
                <a:gridCol w="7543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ATPF*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ARI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ABP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16.757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1.723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15.034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719901"/>
              </p:ext>
            </p:extLst>
          </p:nvPr>
        </p:nvGraphicFramePr>
        <p:xfrm>
          <a:off x="4464205" y="4110060"/>
          <a:ext cx="3694770" cy="615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7385"/>
                <a:gridCol w="1847385"/>
              </a:tblGrid>
              <a:tr h="2887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ESREDP (%)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ESREDP (MW)</a:t>
                      </a:r>
                      <a:endParaRPr lang="en-US" dirty="0"/>
                    </a:p>
                  </a:txBody>
                  <a:tcPr/>
                </a:tc>
              </a:tr>
              <a:tr h="3184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739375" y="762000"/>
                <a:ext cx="4334107" cy="5763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40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SREDP</m:t>
                      </m:r>
                      <m:r>
                        <a:rPr lang="en-US" sz="1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d>
                      <m:r>
                        <a:rPr lang="en-US" sz="1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sty m:val="p"/>
                        </m:rPr>
                        <a:rPr lang="en-US" sz="1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ABS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ATPF</m:t>
                                  </m:r>
                                  <m:r>
                                    <a:rPr lang="en-US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AEPFR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ABP</m:t>
                                  </m:r>
                                  <m:r>
                                    <a:rPr lang="en-US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ARI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−1.0</m:t>
                          </m:r>
                        </m:e>
                      </m:d>
                      <m:r>
                        <a:rPr lang="en-US" sz="1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9375" y="762000"/>
                <a:ext cx="4334107" cy="57637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739376" y="1480768"/>
                <a:ext cx="4334106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400" smtClean="0">
                          <a:latin typeface="Cambria Math" panose="02040503050406030204" pitchFamily="18" charset="0"/>
                        </a:rPr>
                        <m:t>E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latin typeface="Cambria Math" panose="02040503050406030204" pitchFamily="18" charset="0"/>
                        </a:rPr>
                        <m:t>SR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EDP</m:t>
                      </m:r>
                      <m:r>
                        <a:rPr lang="en-US" sz="1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1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MW</m:t>
                          </m:r>
                        </m:e>
                      </m:d>
                      <m: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ABS</m:t>
                      </m:r>
                      <m: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ATPF</m:t>
                      </m:r>
                      <m: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ABP</m:t>
                      </m:r>
                      <m: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ARI</m:t>
                      </m:r>
                      <m: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AEPFR</m:t>
                      </m:r>
                      <m: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9376" y="1480768"/>
                <a:ext cx="4334106" cy="307777"/>
              </a:xfrm>
              <a:prstGeom prst="rect">
                <a:avLst/>
              </a:prstGeom>
              <a:blipFill rotWithShape="0">
                <a:blip r:embed="rId3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739375" y="2062711"/>
            <a:ext cx="43359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ATPF </a:t>
            </a:r>
            <a:r>
              <a:rPr lang="en-US" sz="1200" dirty="0"/>
              <a:t>= Average Telemetered </a:t>
            </a:r>
            <a:r>
              <a:rPr lang="en-US" sz="1200" dirty="0" smtClean="0"/>
              <a:t>Power Flow </a:t>
            </a:r>
            <a:endParaRPr lang="en-US" sz="1200" dirty="0" smtClean="0"/>
          </a:p>
          <a:p>
            <a:r>
              <a:rPr lang="en-US" sz="1200" dirty="0" smtClean="0"/>
              <a:t>ARI </a:t>
            </a:r>
            <a:r>
              <a:rPr lang="en-US" sz="1200" dirty="0"/>
              <a:t>= Average Regulation </a:t>
            </a:r>
            <a:r>
              <a:rPr lang="en-US" sz="1200" dirty="0" smtClean="0"/>
              <a:t>Instruction</a:t>
            </a:r>
          </a:p>
          <a:p>
            <a:r>
              <a:rPr lang="en-US" sz="1200" dirty="0"/>
              <a:t>AEPFR = Average Estimated Primary Frequency </a:t>
            </a:r>
            <a:r>
              <a:rPr lang="en-US" sz="1200" dirty="0" smtClean="0"/>
              <a:t>Response</a:t>
            </a:r>
          </a:p>
          <a:p>
            <a:r>
              <a:rPr lang="en-US" sz="1200" dirty="0"/>
              <a:t>ABP = Average Base Point </a:t>
            </a:r>
            <a:endParaRPr lang="en-US" sz="1200" dirty="0" smtClean="0"/>
          </a:p>
        </p:txBody>
      </p:sp>
      <p:grpSp>
        <p:nvGrpSpPr>
          <p:cNvPr id="18" name="Group 17"/>
          <p:cNvGrpSpPr/>
          <p:nvPr/>
        </p:nvGrpSpPr>
        <p:grpSpPr>
          <a:xfrm>
            <a:off x="480069" y="676507"/>
            <a:ext cx="3043716" cy="5581937"/>
            <a:chOff x="480069" y="676507"/>
            <a:chExt cx="3043716" cy="5581937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4"/>
            <a:srcRect r="63691"/>
            <a:stretch/>
          </p:blipFill>
          <p:spPr>
            <a:xfrm>
              <a:off x="480069" y="676507"/>
              <a:ext cx="2999112" cy="5581937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1932941" y="1102227"/>
              <a:ext cx="6580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err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Int</a:t>
              </a:r>
              <a:r>
                <a:rPr lang="en-US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</a:t>
              </a:r>
              <a:endPara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87658" y="5957643"/>
              <a:ext cx="2836127" cy="208635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95018" y="761681"/>
              <a:ext cx="1933891" cy="239802"/>
            </a:xfrm>
            <a:prstGeom prst="rect">
              <a:avLst/>
            </a:prstGeom>
          </p:spPr>
        </p:pic>
      </p:grpSp>
      <p:sp>
        <p:nvSpPr>
          <p:cNvPr id="13" name="TextBox 12"/>
          <p:cNvSpPr txBox="1"/>
          <p:nvPr/>
        </p:nvSpPr>
        <p:spPr>
          <a:xfrm>
            <a:off x="1934738" y="6228708"/>
            <a:ext cx="68053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*Assume perfect performance for this example, i.e., ESR Power Flow = Expected Gen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46500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768848"/>
              </p:ext>
            </p:extLst>
          </p:nvPr>
        </p:nvGraphicFramePr>
        <p:xfrm>
          <a:off x="5227645" y="3167874"/>
          <a:ext cx="2377440" cy="668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530"/>
                <a:gridCol w="811530"/>
                <a:gridCol w="7543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ATPF*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ARI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ABP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-25.320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-15.540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-9.780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666989"/>
              </p:ext>
            </p:extLst>
          </p:nvPr>
        </p:nvGraphicFramePr>
        <p:xfrm>
          <a:off x="4464205" y="4110060"/>
          <a:ext cx="3694770" cy="615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7385"/>
                <a:gridCol w="1847385"/>
              </a:tblGrid>
              <a:tr h="2887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ESREDP (%)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ESREDP (MW)</a:t>
                      </a:r>
                      <a:endParaRPr lang="en-US" dirty="0"/>
                    </a:p>
                  </a:txBody>
                  <a:tcPr/>
                </a:tc>
              </a:tr>
              <a:tr h="3184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739375" y="762000"/>
                <a:ext cx="4334107" cy="5763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40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SREDP</m:t>
                      </m:r>
                      <m:r>
                        <a:rPr lang="en-US" sz="1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d>
                      <m:r>
                        <a:rPr lang="en-US" sz="1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sty m:val="p"/>
                        </m:rPr>
                        <a:rPr lang="en-US" sz="1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ABS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ATPF</m:t>
                                  </m:r>
                                  <m:r>
                                    <a:rPr lang="en-US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AEPFR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ABP</m:t>
                                  </m:r>
                                  <m:r>
                                    <a:rPr lang="en-US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ARI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−1.0</m:t>
                          </m:r>
                        </m:e>
                      </m:d>
                      <m:r>
                        <a:rPr lang="en-US" sz="1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9375" y="762000"/>
                <a:ext cx="4334107" cy="57637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739376" y="1480768"/>
                <a:ext cx="4259765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400" smtClean="0">
                          <a:latin typeface="Cambria Math" panose="02040503050406030204" pitchFamily="18" charset="0"/>
                        </a:rPr>
                        <m:t>E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latin typeface="Cambria Math" panose="02040503050406030204" pitchFamily="18" charset="0"/>
                        </a:rPr>
                        <m:t>SR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EDP</m:t>
                      </m:r>
                      <m:r>
                        <a:rPr lang="en-US" sz="1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1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MW</m:t>
                          </m:r>
                        </m:e>
                      </m:d>
                      <m: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ABS</m:t>
                      </m:r>
                      <m: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ATPF</m:t>
                      </m:r>
                      <m: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ABP</m:t>
                      </m:r>
                      <m: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ARI</m:t>
                      </m:r>
                      <m: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AEPFR</m:t>
                      </m:r>
                      <m: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9376" y="1480768"/>
                <a:ext cx="4259765" cy="307777"/>
              </a:xfrm>
              <a:prstGeom prst="rect">
                <a:avLst/>
              </a:prstGeom>
              <a:blipFill rotWithShape="0">
                <a:blip r:embed="rId3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739375" y="2062711"/>
            <a:ext cx="43359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ATPF = Average Telemetered Power </a:t>
            </a:r>
            <a:r>
              <a:rPr lang="en-US" sz="1200" dirty="0" smtClean="0"/>
              <a:t>Flow</a:t>
            </a:r>
          </a:p>
          <a:p>
            <a:r>
              <a:rPr lang="en-US" sz="1200" dirty="0" smtClean="0"/>
              <a:t>ARI </a:t>
            </a:r>
            <a:r>
              <a:rPr lang="en-US" sz="1200" dirty="0"/>
              <a:t>= Average Regulation </a:t>
            </a:r>
            <a:r>
              <a:rPr lang="en-US" sz="1200" dirty="0" smtClean="0"/>
              <a:t>Instruction</a:t>
            </a:r>
          </a:p>
          <a:p>
            <a:r>
              <a:rPr lang="en-US" sz="1200" dirty="0"/>
              <a:t>AEPFR = Average Estimated Primary Frequency </a:t>
            </a:r>
            <a:r>
              <a:rPr lang="en-US" sz="1200" dirty="0" smtClean="0"/>
              <a:t>Response</a:t>
            </a:r>
          </a:p>
          <a:p>
            <a:r>
              <a:rPr lang="en-US" sz="1200" dirty="0"/>
              <a:t>ABP = Average Base Point </a:t>
            </a:r>
            <a:endParaRPr lang="en-US" sz="1200" dirty="0" smtClean="0"/>
          </a:p>
        </p:txBody>
      </p:sp>
      <p:grpSp>
        <p:nvGrpSpPr>
          <p:cNvPr id="18" name="Group 17"/>
          <p:cNvGrpSpPr/>
          <p:nvPr/>
        </p:nvGrpSpPr>
        <p:grpSpPr>
          <a:xfrm>
            <a:off x="381000" y="659093"/>
            <a:ext cx="2922581" cy="5584420"/>
            <a:chOff x="381000" y="659093"/>
            <a:chExt cx="2922581" cy="5584420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4"/>
            <a:srcRect l="36141" r="32991"/>
            <a:stretch/>
          </p:blipFill>
          <p:spPr>
            <a:xfrm>
              <a:off x="753668" y="659093"/>
              <a:ext cx="2549913" cy="558442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1699601" y="1057892"/>
              <a:ext cx="6580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err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Int</a:t>
              </a:r>
              <a:r>
                <a:rPr lang="en-US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2</a:t>
              </a:r>
              <a:endPara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80823" y="6009795"/>
              <a:ext cx="2722758" cy="170616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81000" y="996176"/>
              <a:ext cx="372667" cy="4943101"/>
            </a:xfrm>
            <a:prstGeom prst="rect">
              <a:avLst/>
            </a:prstGeom>
          </p:spPr>
        </p:pic>
      </p:grpSp>
      <p:sp>
        <p:nvSpPr>
          <p:cNvPr id="13" name="TextBox 12"/>
          <p:cNvSpPr txBox="1"/>
          <p:nvPr/>
        </p:nvSpPr>
        <p:spPr>
          <a:xfrm>
            <a:off x="1934738" y="6228708"/>
            <a:ext cx="68053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*Assume perfect performance for this example, i.e., ESR Power Flow = Expected Gen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85010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80880"/>
              </p:ext>
            </p:extLst>
          </p:nvPr>
        </p:nvGraphicFramePr>
        <p:xfrm>
          <a:off x="5227645" y="3167874"/>
          <a:ext cx="2377440" cy="668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530"/>
                <a:gridCol w="811530"/>
                <a:gridCol w="7543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ATPF*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ARI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ABP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-2.35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-11.350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7227238"/>
              </p:ext>
            </p:extLst>
          </p:nvPr>
        </p:nvGraphicFramePr>
        <p:xfrm>
          <a:off x="4464205" y="4110060"/>
          <a:ext cx="3694770" cy="615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7385"/>
                <a:gridCol w="1847385"/>
              </a:tblGrid>
              <a:tr h="28875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ESREDP (%)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ESREDP (MW)</a:t>
                      </a:r>
                      <a:endParaRPr lang="en-US" dirty="0"/>
                    </a:p>
                  </a:txBody>
                  <a:tcPr/>
                </a:tc>
              </a:tr>
              <a:tr h="3184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739375" y="762000"/>
                <a:ext cx="4334107" cy="5763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40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SREDP</m:t>
                      </m:r>
                      <m:r>
                        <a:rPr lang="en-US" sz="1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d>
                      <m:r>
                        <a:rPr lang="en-US" sz="1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m:rPr>
                          <m:sty m:val="p"/>
                        </m:rPr>
                        <a:rPr lang="en-US" sz="1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ABS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ATPF</m:t>
                                  </m:r>
                                  <m:r>
                                    <a:rPr lang="en-US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AEPFR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ABP</m:t>
                                  </m:r>
                                  <m:r>
                                    <a:rPr lang="en-US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ARI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−1.0</m:t>
                          </m:r>
                        </m:e>
                      </m:d>
                      <m:r>
                        <a:rPr lang="en-US" sz="1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9375" y="762000"/>
                <a:ext cx="4334107" cy="57637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739376" y="1480768"/>
                <a:ext cx="4222595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400" smtClean="0">
                          <a:latin typeface="Cambria Math" panose="02040503050406030204" pitchFamily="18" charset="0"/>
                        </a:rPr>
                        <m:t>E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latin typeface="Cambria Math" panose="02040503050406030204" pitchFamily="18" charset="0"/>
                        </a:rPr>
                        <m:t>SR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EDP</m:t>
                      </m:r>
                      <m:r>
                        <a:rPr lang="en-US" sz="1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1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MW</m:t>
                          </m:r>
                        </m:e>
                      </m:d>
                      <m: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ABS</m:t>
                      </m:r>
                      <m: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ATPF</m:t>
                      </m:r>
                      <m: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ABP</m:t>
                      </m:r>
                      <m: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ARI</m:t>
                      </m:r>
                      <m: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AEPFR</m:t>
                      </m:r>
                      <m:r>
                        <a:rPr lang="en-US" sz="1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9376" y="1480768"/>
                <a:ext cx="4222595" cy="307777"/>
              </a:xfrm>
              <a:prstGeom prst="rect">
                <a:avLst/>
              </a:prstGeom>
              <a:blipFill rotWithShape="0">
                <a:blip r:embed="rId3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739375" y="2062711"/>
            <a:ext cx="43359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ATPF = Average Telemetered Power </a:t>
            </a:r>
            <a:r>
              <a:rPr lang="en-US" sz="1200" dirty="0" smtClean="0"/>
              <a:t>Flow</a:t>
            </a:r>
          </a:p>
          <a:p>
            <a:r>
              <a:rPr lang="en-US" sz="1200" dirty="0" smtClean="0"/>
              <a:t>ARI </a:t>
            </a:r>
            <a:r>
              <a:rPr lang="en-US" sz="1200" dirty="0"/>
              <a:t>= Average Regulation </a:t>
            </a:r>
            <a:r>
              <a:rPr lang="en-US" sz="1200" dirty="0" smtClean="0"/>
              <a:t>Instruction</a:t>
            </a:r>
          </a:p>
          <a:p>
            <a:r>
              <a:rPr lang="en-US" sz="1200" dirty="0"/>
              <a:t>AEPFR = Average Estimated Primary Frequency </a:t>
            </a:r>
            <a:r>
              <a:rPr lang="en-US" sz="1200" dirty="0" smtClean="0"/>
              <a:t>Response</a:t>
            </a:r>
          </a:p>
          <a:p>
            <a:r>
              <a:rPr lang="en-US" sz="1200" dirty="0"/>
              <a:t>ABP = Average Base Point </a:t>
            </a:r>
            <a:endParaRPr lang="en-US" sz="1200" dirty="0" smtClean="0"/>
          </a:p>
        </p:txBody>
      </p:sp>
      <p:grpSp>
        <p:nvGrpSpPr>
          <p:cNvPr id="19" name="Group 18"/>
          <p:cNvGrpSpPr/>
          <p:nvPr/>
        </p:nvGrpSpPr>
        <p:grpSpPr>
          <a:xfrm>
            <a:off x="381000" y="635333"/>
            <a:ext cx="3159208" cy="5584420"/>
            <a:chOff x="381000" y="635333"/>
            <a:chExt cx="3159208" cy="5584420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4"/>
            <a:srcRect l="66739"/>
            <a:stretch/>
          </p:blipFill>
          <p:spPr>
            <a:xfrm>
              <a:off x="792561" y="635333"/>
              <a:ext cx="2747647" cy="558442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1837361" y="1079369"/>
              <a:ext cx="6580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err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Int</a:t>
              </a:r>
              <a:r>
                <a:rPr lang="en-US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3</a:t>
              </a:r>
              <a:endPara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92561" y="6010268"/>
              <a:ext cx="2655409" cy="166396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81000" y="955992"/>
              <a:ext cx="372667" cy="4943101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199438" y="717209"/>
              <a:ext cx="1933891" cy="239802"/>
            </a:xfrm>
            <a:prstGeom prst="rect">
              <a:avLst/>
            </a:prstGeom>
          </p:spPr>
        </p:pic>
      </p:grpSp>
      <p:sp>
        <p:nvSpPr>
          <p:cNvPr id="14" name="TextBox 13"/>
          <p:cNvSpPr txBox="1"/>
          <p:nvPr/>
        </p:nvSpPr>
        <p:spPr>
          <a:xfrm>
            <a:off x="1934738" y="6228708"/>
            <a:ext cx="68053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*Assume perfect performance for this example, i.e., ESR Power Flow = Expected Gen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62742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3200"/>
            <a:ext cx="9144000" cy="518318"/>
          </a:xfrm>
        </p:spPr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026469"/>
      </p:ext>
    </p:extLst>
  </p:cSld>
  <p:clrMapOvr>
    <a:masterClrMapping/>
  </p:clrMapOvr>
</p:sld>
</file>

<file path=ppt/theme/theme1.xml><?xml version="1.0" encoding="utf-8"?>
<a:theme xmlns:a="http://schemas.openxmlformats.org/drawingml/2006/main" name="ERCOT Identity v.2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RCOT Identity v.2" id="{FCDE9DDB-E05F-4265-8C4A-C919DCBF2C86}" vid="{AC36A756-BEA7-4EC1-ABC4-C44EBD834808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ERCOT Identity Theme</Template>
  <TotalTime>1791</TotalTime>
  <Words>324</Words>
  <Application>Microsoft Office PowerPoint</Application>
  <PresentationFormat>On-screen Show (4:3)</PresentationFormat>
  <Paragraphs>85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Cambria Math</vt:lpstr>
      <vt:lpstr>Times New Roman</vt:lpstr>
      <vt:lpstr>Wingdings</vt:lpstr>
      <vt:lpstr>ERCOT Identity v.2</vt:lpstr>
      <vt:lpstr>Office Theme</vt:lpstr>
      <vt:lpstr>PowerPoint Presentation</vt:lpstr>
      <vt:lpstr>ESREDP Single Model</vt:lpstr>
      <vt:lpstr>Example</vt:lpstr>
      <vt:lpstr>Example</vt:lpstr>
      <vt:lpstr>Example</vt:lpstr>
      <vt:lpstr>Example</vt:lpstr>
      <vt:lpstr>Example</vt:lpstr>
      <vt:lpstr>Example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Butler, Luke</dc:creator>
  <cp:lastModifiedBy>Butler, Luke</cp:lastModifiedBy>
  <cp:revision>154</cp:revision>
  <dcterms:created xsi:type="dcterms:W3CDTF">2019-09-24T16:56:28Z</dcterms:created>
  <dcterms:modified xsi:type="dcterms:W3CDTF">2019-10-29T16:17:43Z</dcterms:modified>
</cp:coreProperties>
</file>