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6" r:id="rId1"/>
    <p:sldMasterId id="2147483680" r:id="rId2"/>
  </p:sldMasterIdLst>
  <p:notesMasterIdLst>
    <p:notesMasterId r:id="rId7"/>
  </p:notesMasterIdLst>
  <p:sldIdLst>
    <p:sldId id="283" r:id="rId3"/>
    <p:sldId id="310" r:id="rId4"/>
    <p:sldId id="319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6" clrIdx="0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0140" autoAdjust="0"/>
  </p:normalViewPr>
  <p:slideViewPr>
    <p:cSldViewPr snapToGrid="0">
      <p:cViewPr varScale="1">
        <p:scale>
          <a:sx n="119" d="100"/>
          <a:sy n="119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CC8A7-B586-4F0B-96FD-ED06B56B37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50DF7-4CAF-4EED-9560-0E0879934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6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1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3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6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11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6451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2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66900"/>
            <a:ext cx="51054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B6770"/>
                </a:solidFill>
              </a:rPr>
              <a:t>KTC-1 </a:t>
            </a:r>
            <a:r>
              <a:rPr lang="en-US" sz="2400" b="1" dirty="0" smtClean="0">
                <a:solidFill>
                  <a:srgbClr val="5B6770"/>
                </a:solidFill>
              </a:rPr>
              <a:t>Energy Storage Resource (ESR) </a:t>
            </a:r>
            <a:r>
              <a:rPr lang="en-US" sz="2400" b="1" dirty="0">
                <a:solidFill>
                  <a:srgbClr val="5B6770"/>
                </a:solidFill>
              </a:rPr>
              <a:t>Registration</a:t>
            </a:r>
            <a:endParaRPr lang="en-US" sz="2000" b="1" dirty="0" smtClean="0">
              <a:solidFill>
                <a:srgbClr val="5B6770"/>
              </a:solidFill>
            </a:endParaRP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2400" b="1" dirty="0">
              <a:solidFill>
                <a:srgbClr val="5B6770"/>
              </a:solidFill>
            </a:endParaRPr>
          </a:p>
          <a:p>
            <a:r>
              <a:rPr lang="en-US" sz="2400" b="1" dirty="0" smtClean="0">
                <a:solidFill>
                  <a:srgbClr val="5B6770"/>
                </a:solidFill>
              </a:rPr>
              <a:t>ERCOT Staff</a:t>
            </a: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r>
              <a:rPr lang="en-US" sz="1600" b="1" dirty="0" smtClean="0">
                <a:solidFill>
                  <a:srgbClr val="5B6770"/>
                </a:solidFill>
              </a:rPr>
              <a:t>11/04/2019</a:t>
            </a:r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5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Storage Resource (ESR)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140994"/>
            <a:ext cx="8522368" cy="434540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Energy Storage Resource (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ESR) per NPRR 957 is defined as; </a:t>
            </a:r>
          </a:p>
          <a:p>
            <a:pPr>
              <a:buFont typeface="+mj-lt"/>
              <a:buAutoNum type="arabicPeriod"/>
            </a:pPr>
            <a:endParaRPr lang="en-US" sz="200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‘An </a:t>
            </a:r>
            <a:r>
              <a:rPr lang="en-US" sz="2000" dirty="0">
                <a:solidFill>
                  <a:schemeClr val="tx2"/>
                </a:solidFill>
                <a:latin typeface="+mj-lt"/>
              </a:rPr>
              <a:t>Energy Storage System (ESS) registered with ERCOT for the purpose of providing dispatchable energy and/or Ancillary Service(s) to the ERCOT System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.’</a:t>
            </a:r>
          </a:p>
          <a:p>
            <a:pPr>
              <a:buFont typeface="+mj-lt"/>
              <a:buAutoNum type="arabicPeriod"/>
            </a:pPr>
            <a:endParaRPr lang="en-US" sz="2000" dirty="0">
              <a:solidFill>
                <a:schemeClr val="tx2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NPRR 957 also requires Energy Storage Resources to be registered as Generation Resources and Controllable Load Resources</a:t>
            </a:r>
          </a:p>
          <a:p>
            <a:pPr>
              <a:buFont typeface="+mj-lt"/>
              <a:buAutoNum type="arabicPeriod"/>
            </a:pPr>
            <a:endParaRPr lang="en-US" sz="2000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NPRR 957 was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tabled at the October TAC meeting waiting on accompanying VCMRR.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Next stop for this NPRR is December Board of Directors meeting. 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7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Storage Resource (ESR)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140995"/>
            <a:ext cx="8522368" cy="1613093"/>
          </a:xfrm>
        </p:spPr>
        <p:txBody>
          <a:bodyPr/>
          <a:lstStyle/>
          <a:p>
            <a:pPr>
              <a:buAutoNum type="arabicPeriod"/>
            </a:pPr>
            <a:r>
              <a:rPr lang="en-US" sz="1600" dirty="0" smtClean="0">
                <a:solidFill>
                  <a:schemeClr val="tx2"/>
                </a:solidFill>
                <a:latin typeface="+mj-lt"/>
              </a:rPr>
              <a:t>ERCOT Proposes that a Resource Entity shall register an Energy </a:t>
            </a:r>
            <a:r>
              <a:rPr lang="en-US" sz="1600" dirty="0">
                <a:solidFill>
                  <a:schemeClr val="tx2"/>
                </a:solidFill>
                <a:latin typeface="+mj-lt"/>
              </a:rPr>
              <a:t>S</a:t>
            </a:r>
            <a:r>
              <a:rPr lang="en-US" sz="1600" dirty="0" smtClean="0">
                <a:solidFill>
                  <a:schemeClr val="tx2"/>
                </a:solidFill>
                <a:latin typeface="+mj-lt"/>
              </a:rPr>
              <a:t>torage </a:t>
            </a:r>
            <a:r>
              <a:rPr lang="en-US" sz="1600" dirty="0">
                <a:solidFill>
                  <a:schemeClr val="tx2"/>
                </a:solidFill>
                <a:latin typeface="+mj-lt"/>
              </a:rPr>
              <a:t>S</a:t>
            </a:r>
            <a:r>
              <a:rPr lang="en-US" sz="1600" dirty="0" smtClean="0">
                <a:solidFill>
                  <a:schemeClr val="tx2"/>
                </a:solidFill>
                <a:latin typeface="+mj-lt"/>
              </a:rPr>
              <a:t>ystem that desires to participate in SCED and Ancillary Services markets as a registered Energy Storage Resource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 smtClean="0">
                <a:solidFill>
                  <a:schemeClr val="tx2"/>
                </a:solidFill>
              </a:rPr>
              <a:t>Similar to Combined Cycle Resources, ERCOT proposes that an </a:t>
            </a:r>
            <a:r>
              <a:rPr lang="en-US" sz="1800" dirty="0">
                <a:solidFill>
                  <a:schemeClr val="tx2"/>
                </a:solidFill>
              </a:rPr>
              <a:t>ESR may not be registered in ERCOT as a Split Generation </a:t>
            </a:r>
            <a:r>
              <a:rPr lang="en-US" sz="1800" dirty="0" smtClean="0">
                <a:solidFill>
                  <a:schemeClr val="tx2"/>
                </a:solidFill>
              </a:rPr>
              <a:t>Resource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29489" y="2856725"/>
            <a:ext cx="8025391" cy="3559193"/>
            <a:chOff x="503058" y="1522576"/>
            <a:chExt cx="8025391" cy="3860445"/>
          </a:xfrm>
        </p:grpSpPr>
        <p:grpSp>
          <p:nvGrpSpPr>
            <p:cNvPr id="6" name="Group 5"/>
            <p:cNvGrpSpPr/>
            <p:nvPr/>
          </p:nvGrpSpPr>
          <p:grpSpPr>
            <a:xfrm>
              <a:off x="507000" y="1522576"/>
              <a:ext cx="7879239" cy="464064"/>
              <a:chOff x="507000" y="704802"/>
              <a:chExt cx="7879239" cy="495323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671734" y="704802"/>
                <a:ext cx="13227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3865">
                        <a:lumMod val="90000"/>
                        <a:lumOff val="10000"/>
                      </a:srgbClr>
                    </a:solidFill>
                    <a:effectLst/>
                    <a:uLnTx/>
                    <a:uFillTx/>
                  </a:rPr>
                  <a:t>     Registration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3865">
                        <a:lumMod val="90000"/>
                        <a:lumOff val="10000"/>
                      </a:srgbClr>
                    </a:solidFill>
                    <a:effectLst/>
                    <a:uLnTx/>
                    <a:uFillTx/>
                  </a:rPr>
                  <a:t>(RARF or RIOO)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085062" y="798428"/>
                <a:ext cx="4301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</a:rPr>
                  <a:t>Siebel, NMMS, EMS, MMS, Settlements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000" y="830793"/>
                <a:ext cx="8386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890C58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</a:rPr>
                  <a:t>Phase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03058" y="1986640"/>
              <a:ext cx="8025391" cy="1336036"/>
              <a:chOff x="297710" y="3448940"/>
              <a:chExt cx="8025391" cy="1336036"/>
            </a:xfrm>
          </p:grpSpPr>
          <p:sp>
            <p:nvSpPr>
              <p:cNvPr id="12" name="Rounded Rectangle 30"/>
              <p:cNvSpPr>
                <a:spLocks noChangeArrowheads="1"/>
              </p:cNvSpPr>
              <p:nvPr/>
            </p:nvSpPr>
            <p:spPr bwMode="auto">
              <a:xfrm>
                <a:off x="297710" y="3448940"/>
                <a:ext cx="8025391" cy="1336036"/>
              </a:xfrm>
              <a:prstGeom prst="roundRect">
                <a:avLst>
                  <a:gd name="adj" fmla="val 10282"/>
                </a:avLst>
              </a:prstGeom>
              <a:gradFill>
                <a:gsLst>
                  <a:gs pos="0">
                    <a:srgbClr val="FF8200">
                      <a:lumMod val="60000"/>
                      <a:lumOff val="40000"/>
                    </a:srgbClr>
                  </a:gs>
                  <a:gs pos="66000">
                    <a:sysClr val="window" lastClr="FFFFFF"/>
                  </a:gs>
                  <a:gs pos="100000">
                    <a:sysClr val="window" lastClr="FFFFFF"/>
                  </a:gs>
                </a:gsLst>
                <a:lin ang="16200000" scaled="1"/>
              </a:gradFill>
              <a:ln w="12700" algn="ctr">
                <a:solidFill>
                  <a:srgbClr val="FF82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5B6770">
                      <a:lumMod val="75000"/>
                    </a:srgb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07000" y="3692972"/>
                <a:ext cx="759853" cy="611041"/>
              </a:xfrm>
              <a:prstGeom prst="ellipse">
                <a:avLst/>
              </a:prstGeom>
              <a:solidFill>
                <a:srgbClr val="FFD100">
                  <a:lumMod val="50000"/>
                </a:srgbClr>
              </a:solidFill>
              <a:ln w="25400" cap="flat" cmpd="sng" algn="ctr">
                <a:solidFill>
                  <a:srgbClr val="00AEC7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B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027404" y="3815436"/>
                <a:ext cx="1030869" cy="788714"/>
              </a:xfrm>
              <a:prstGeom prst="rect">
                <a:avLst/>
              </a:prstGeom>
              <a:noFill/>
              <a:ln w="25400" cap="flat" cmpd="sng" algn="ctr">
                <a:solidFill>
                  <a:srgbClr val="890C58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3072226" y="3753675"/>
                <a:ext cx="2749996" cy="244817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AEC7">
                    <a:shade val="95000"/>
                    <a:satMod val="105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3053051" y="4010522"/>
                <a:ext cx="2847917" cy="281395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AEC7">
                    <a:shade val="95000"/>
                    <a:satMod val="105000"/>
                  </a:srgb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7" name="TextBox 16"/>
              <p:cNvSpPr txBox="1"/>
              <p:nvPr/>
            </p:nvSpPr>
            <p:spPr>
              <a:xfrm>
                <a:off x="487043" y="4399234"/>
                <a:ext cx="864600" cy="348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</a:rPr>
                  <a:t>By Dec 31, 2020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 flipV="1">
                <a:off x="5875044" y="3528774"/>
                <a:ext cx="721217" cy="481748"/>
              </a:xfrm>
              <a:prstGeom prst="ellips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 rot="10800000">
                <a:off x="5915439" y="4209516"/>
                <a:ext cx="763893" cy="404628"/>
              </a:xfrm>
              <a:prstGeom prst="triangle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042883" y="3930159"/>
                <a:ext cx="1030869" cy="422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</a:rPr>
                  <a:t>Single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</a:rPr>
                  <a:t>Resource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967101" y="3571330"/>
                <a:ext cx="537101" cy="298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</a:rPr>
                  <a:t>GR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042604" y="3813564"/>
                <a:ext cx="465478" cy="198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85BC7"/>
                    </a:solidFill>
                    <a:effectLst/>
                    <a:uLnTx/>
                    <a:uFillTx/>
                  </a:rPr>
                  <a:t>ESR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024580" y="4175404"/>
                <a:ext cx="537101" cy="223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</a:rPr>
                  <a:t>CLR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075880" y="4307728"/>
                <a:ext cx="465478" cy="198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85BC7"/>
                    </a:solidFill>
                    <a:effectLst/>
                    <a:uLnTx/>
                    <a:uFillTx/>
                  </a:rPr>
                  <a:t>ESR</a:t>
                </a: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068300" y="3870461"/>
              <a:ext cx="1611216" cy="887331"/>
            </a:xfrm>
            <a:prstGeom prst="rect">
              <a:avLst/>
            </a:prstGeom>
            <a:gradFill>
              <a:gsLst>
                <a:gs pos="0">
                  <a:srgbClr val="FF8200">
                    <a:lumMod val="60000"/>
                    <a:lumOff val="40000"/>
                  </a:srgbClr>
                </a:gs>
                <a:gs pos="66000">
                  <a:sysClr val="window" lastClr="FFFFFF"/>
                </a:gs>
                <a:gs pos="100000">
                  <a:sysClr val="window" lastClr="FFFFFF"/>
                </a:gs>
              </a:gsLst>
              <a:lin ang="16200000" scaled="1"/>
            </a:gradFill>
            <a:ln w="12700" algn="ctr">
              <a:solidFill>
                <a:srgbClr val="FF82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sz="1400" b="1" kern="0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14100" y="4882280"/>
              <a:ext cx="1665415" cy="500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EMS Upgrade + </a:t>
              </a:r>
              <a:br>
                <a:rPr lang="en-US" sz="1200" b="1" dirty="0" smtClean="0">
                  <a:solidFill>
                    <a:srgbClr val="FF0000"/>
                  </a:solidFill>
                </a:rPr>
              </a:br>
              <a:r>
                <a:rPr lang="en-US" sz="1200" b="1" dirty="0" smtClean="0">
                  <a:solidFill>
                    <a:srgbClr val="FF0000"/>
                  </a:solidFill>
                </a:rPr>
                <a:t>RTC Go-Live (2024)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66562" y="3912420"/>
              <a:ext cx="12362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Single</a:t>
              </a:r>
            </a:p>
            <a:p>
              <a:r>
                <a:rPr lang="en-US" dirty="0" smtClean="0"/>
                <a:t> Resource</a:t>
              </a:r>
              <a:endParaRPr lang="en-US" dirty="0"/>
            </a:p>
          </p:txBody>
        </p:sp>
        <p:cxnSp>
          <p:nvCxnSpPr>
            <p:cNvPr id="11" name="Elbow Connector 10"/>
            <p:cNvCxnSpPr>
              <a:endCxn id="8" idx="1"/>
            </p:cNvCxnSpPr>
            <p:nvPr/>
          </p:nvCxnSpPr>
          <p:spPr>
            <a:xfrm>
              <a:off x="3277574" y="2890650"/>
              <a:ext cx="2790726" cy="1423477"/>
            </a:xfrm>
            <a:prstGeom prst="bentConnector3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8346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0568" y="2882609"/>
            <a:ext cx="5109411" cy="1143000"/>
          </a:xfrm>
        </p:spPr>
        <p:txBody>
          <a:bodyPr/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507" y="1814093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199</Words>
  <Application>Microsoft Office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1_Office Theme</vt:lpstr>
      <vt:lpstr>1_Custom Design</vt:lpstr>
      <vt:lpstr>PowerPoint Presentation</vt:lpstr>
      <vt:lpstr>Energy Storage Resource (ESR) Registration </vt:lpstr>
      <vt:lpstr>Energy Storage Resource (ESR) Registration 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Exiting Ancillary Services</dc:title>
  <dc:creator>Matevosjana, Julia</dc:creator>
  <cp:lastModifiedBy>Sharma, Sandip</cp:lastModifiedBy>
  <cp:revision>128</cp:revision>
  <dcterms:created xsi:type="dcterms:W3CDTF">2019-08-21T20:33:20Z</dcterms:created>
  <dcterms:modified xsi:type="dcterms:W3CDTF">2019-10-29T14:46:37Z</dcterms:modified>
</cp:coreProperties>
</file>