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1"/>
  </p:notesMasterIdLst>
  <p:handoutMasterIdLst>
    <p:handoutMasterId r:id="rId22"/>
  </p:handoutMasterIdLst>
  <p:sldIdLst>
    <p:sldId id="260" r:id="rId6"/>
    <p:sldId id="285" r:id="rId7"/>
    <p:sldId id="288" r:id="rId8"/>
    <p:sldId id="287" r:id="rId9"/>
    <p:sldId id="301" r:id="rId10"/>
    <p:sldId id="294" r:id="rId11"/>
    <p:sldId id="312" r:id="rId12"/>
    <p:sldId id="313" r:id="rId13"/>
    <p:sldId id="314" r:id="rId14"/>
    <p:sldId id="315" r:id="rId15"/>
    <p:sldId id="300" r:id="rId16"/>
    <p:sldId id="291" r:id="rId17"/>
    <p:sldId id="305" r:id="rId18"/>
    <p:sldId id="304" r:id="rId19"/>
    <p:sldId id="307"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5" d="100"/>
          <a:sy n="85" d="100"/>
        </p:scale>
        <p:origin x="74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10/29/2019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10/29/2019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ercot.com/content/wcm/key_documents_lists/180287/KP5_101419.doc" TargetMode="External"/><Relationship Id="rId3" Type="http://schemas.openxmlformats.org/officeDocument/2006/relationships/hyperlink" Target="http://www.ercot.com/content/wcm/key_documents_lists/180287/KP1.2_101419.doc" TargetMode="External"/><Relationship Id="rId7" Type="http://schemas.openxmlformats.org/officeDocument/2006/relationships/hyperlink" Target="http://www.ercot.com/content/wcm/key_documents_lists/180287/KP3_102419_Luminant_Comments.doc" TargetMode="External"/><Relationship Id="rId2" Type="http://schemas.openxmlformats.org/officeDocument/2006/relationships/hyperlink" Target="http://www.ercot.com/content/wcm/key_documents_lists/180287/KP1.1_102419_Luminant_Comments.docx" TargetMode="External"/><Relationship Id="rId1" Type="http://schemas.openxmlformats.org/officeDocument/2006/relationships/slideLayout" Target="../slideLayouts/slideLayout3.xml"/><Relationship Id="rId6" Type="http://schemas.openxmlformats.org/officeDocument/2006/relationships/hyperlink" Target="http://www.ercot.com/content/wcm/key_documents_lists/180287/KP2_100119_Siddiqi_Comments.docx" TargetMode="External"/><Relationship Id="rId5" Type="http://schemas.openxmlformats.org/officeDocument/2006/relationships/hyperlink" Target="http://www.ercot.com/content/wcm/key_documents_lists/180287/KP1.4_102319_ERCOT_Comments.doc" TargetMode="External"/><Relationship Id="rId10" Type="http://schemas.openxmlformats.org/officeDocument/2006/relationships/hyperlink" Target="http://www.ercot.com/content/wcm/key_documents_lists/180287/KP8_102319_Austin_Energy_Comments.doc" TargetMode="External"/><Relationship Id="rId4" Type="http://schemas.openxmlformats.org/officeDocument/2006/relationships/hyperlink" Target="http://www.ercot.com/content/wcm/key_documents_lists/180287/KP1.3_102419_Combined_Comments.docx" TargetMode="External"/><Relationship Id="rId9" Type="http://schemas.openxmlformats.org/officeDocument/2006/relationships/hyperlink" Target="http://www.ercot.com/content/wcm/key_documents_lists/180287/KP7_102319.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adminmonitor.com/tx/puct/open_meeting/20190627/" TargetMode="External"/><Relationship Id="rId2" Type="http://schemas.openxmlformats.org/officeDocument/2006/relationships/hyperlink" Target="http://interchange.puc.texas.gov/Search/Documents?controlNumber=48540&amp;itemNumber=60" TargetMode="External"/><Relationship Id="rId1" Type="http://schemas.openxmlformats.org/officeDocument/2006/relationships/slideLayout" Target="../slideLayouts/slideLayout3.xml"/><Relationship Id="rId5" Type="http://schemas.openxmlformats.org/officeDocument/2006/relationships/hyperlink" Target="http://www.adminmonitor.com/tx/puct/open_meeting/20190718/" TargetMode="External"/><Relationship Id="rId4" Type="http://schemas.openxmlformats.org/officeDocument/2006/relationships/hyperlink" Target="http://interchange.puc.texas.gov/Search/Documents?controlNumber=48540&amp;itemNumber=62"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ercot.com/committee/rtctf" TargetMode="External"/><Relationship Id="rId1" Type="http://schemas.openxmlformats.org/officeDocument/2006/relationships/slideLayout" Target="../slideLayouts/slideLayout3.xml"/><Relationship Id="rId4" Type="http://schemas.openxmlformats.org/officeDocument/2006/relationships/hyperlink" Target="http://www.ercot.com/mktrules/puctDirectives/rtCoOptimization"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www.ercot.com/about/governance/index.html"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062103"/>
          </a:xfrm>
          <a:prstGeom prst="rect">
            <a:avLst/>
          </a:prstGeom>
          <a:noFill/>
        </p:spPr>
        <p:txBody>
          <a:bodyPr wrap="square" rtlCol="0">
            <a:spAutoFit/>
          </a:bodyPr>
          <a:lstStyle/>
          <a:p>
            <a:r>
              <a:rPr lang="en-US" sz="2000" b="1" dirty="0">
                <a:solidFill>
                  <a:schemeClr val="tx2"/>
                </a:solidFill>
              </a:rPr>
              <a:t>RTC Task Force General Information</a:t>
            </a:r>
            <a:endParaRPr lang="en-US" sz="2400" dirty="0" smtClean="0">
              <a:solidFill>
                <a:schemeClr val="tx2"/>
              </a:solidFill>
            </a:endParaRPr>
          </a:p>
          <a:p>
            <a:endParaRPr lang="en-US" dirty="0" smtClean="0">
              <a:solidFill>
                <a:schemeClr val="tx2"/>
              </a:solidFill>
            </a:endParaRPr>
          </a:p>
          <a:p>
            <a:endParaRPr lang="en-US" dirty="0">
              <a:solidFill>
                <a:schemeClr val="tx2"/>
              </a:solidFill>
            </a:endParaRPr>
          </a:p>
          <a:p>
            <a:endParaRPr lang="en-US" dirty="0">
              <a:solidFill>
                <a:schemeClr val="tx2"/>
              </a:solidFill>
            </a:endParaRPr>
          </a:p>
          <a:p>
            <a:r>
              <a:rPr lang="en-US" dirty="0" smtClean="0">
                <a:solidFill>
                  <a:schemeClr val="tx2"/>
                </a:solidFill>
              </a:rPr>
              <a:t>Matt </a:t>
            </a:r>
            <a:r>
              <a:rPr lang="en-US" dirty="0" err="1" smtClean="0">
                <a:solidFill>
                  <a:schemeClr val="tx2"/>
                </a:solidFill>
              </a:rPr>
              <a:t>Mereness</a:t>
            </a:r>
            <a:r>
              <a:rPr lang="en-US" dirty="0" smtClean="0">
                <a:solidFill>
                  <a:schemeClr val="tx2"/>
                </a:solidFill>
              </a:rPr>
              <a:t>	</a:t>
            </a:r>
            <a:endParaRPr lang="en-US" dirty="0">
              <a:solidFill>
                <a:schemeClr val="tx2"/>
              </a:solidFill>
            </a:endParaRPr>
          </a:p>
          <a:p>
            <a:endParaRPr lang="en-US" dirty="0">
              <a:solidFill>
                <a:schemeClr val="tx2"/>
              </a:solidFill>
            </a:endParaRPr>
          </a:p>
          <a:p>
            <a:r>
              <a:rPr lang="en-US" dirty="0" smtClean="0">
                <a:solidFill>
                  <a:schemeClr val="tx2"/>
                </a:solidFill>
              </a:rPr>
              <a:t>October 30, 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Today’s Plan </a:t>
            </a:r>
            <a:endParaRPr lang="en-US" sz="2400" dirty="0"/>
          </a:p>
        </p:txBody>
      </p:sp>
      <p:sp>
        <p:nvSpPr>
          <p:cNvPr id="3" name="Content Placeholder 2"/>
          <p:cNvSpPr>
            <a:spLocks noGrp="1"/>
          </p:cNvSpPr>
          <p:nvPr>
            <p:ph idx="1"/>
          </p:nvPr>
        </p:nvSpPr>
        <p:spPr>
          <a:xfrm>
            <a:off x="381000" y="838200"/>
            <a:ext cx="8534400" cy="5334000"/>
          </a:xfrm>
        </p:spPr>
        <p:txBody>
          <a:bodyPr/>
          <a:lstStyle/>
          <a:p>
            <a:endParaRPr lang="en-US" sz="1050" dirty="0" smtClean="0"/>
          </a:p>
          <a:p>
            <a:pPr marL="0" indent="0">
              <a:buNone/>
            </a:pPr>
            <a:endParaRPr lang="en-US" sz="1800" u="sng" dirty="0" smtClean="0"/>
          </a:p>
          <a:p>
            <a:pPr marL="0" marR="0" indent="0">
              <a:spcBef>
                <a:spcPts val="0"/>
              </a:spcBef>
              <a:spcAft>
                <a:spcPts val="0"/>
              </a:spcAft>
              <a:buNone/>
            </a:pPr>
            <a:r>
              <a:rPr lang="en-US" sz="1600" b="1" dirty="0" smtClean="0"/>
              <a:t>Key Documents for today:</a:t>
            </a:r>
          </a:p>
          <a:p>
            <a:pPr marL="0" marR="0" indent="0">
              <a:spcBef>
                <a:spcPts val="0"/>
              </a:spcBef>
              <a:spcAft>
                <a:spcPts val="0"/>
              </a:spcAft>
              <a:buNone/>
            </a:pPr>
            <a:endParaRPr lang="en-US" sz="1600" b="1" dirty="0"/>
          </a:p>
          <a:p>
            <a:r>
              <a:rPr lang="en-US" sz="1600" b="1" dirty="0">
                <a:hlinkClick r:id="rId2"/>
              </a:rPr>
              <a:t>KP1.1 102419 Luminant Comments</a:t>
            </a:r>
            <a:endParaRPr lang="en-US" sz="1600" dirty="0"/>
          </a:p>
          <a:p>
            <a:r>
              <a:rPr lang="en-US" sz="1600" b="1" dirty="0">
                <a:hlinkClick r:id="rId3"/>
              </a:rPr>
              <a:t>KP1.2 101419</a:t>
            </a:r>
            <a:endParaRPr lang="en-US" sz="1600" dirty="0"/>
          </a:p>
          <a:p>
            <a:r>
              <a:rPr lang="en-US" sz="1600" b="1" dirty="0">
                <a:hlinkClick r:id="rId4"/>
              </a:rPr>
              <a:t>KP1.3 102419 Combined Comments</a:t>
            </a:r>
            <a:endParaRPr lang="en-US" sz="1600" dirty="0"/>
          </a:p>
          <a:p>
            <a:r>
              <a:rPr lang="en-US" sz="1600" b="1" dirty="0">
                <a:hlinkClick r:id="rId5"/>
              </a:rPr>
              <a:t>KP1.4 102319 ERCOT Comments</a:t>
            </a:r>
            <a:endParaRPr lang="en-US" sz="1600" dirty="0"/>
          </a:p>
          <a:p>
            <a:r>
              <a:rPr lang="en-US" sz="1600" b="1" dirty="0">
                <a:hlinkClick r:id="rId6"/>
              </a:rPr>
              <a:t>KP2 100119 Siddiqi Comments</a:t>
            </a:r>
            <a:endParaRPr lang="en-US" sz="1600" dirty="0"/>
          </a:p>
          <a:p>
            <a:r>
              <a:rPr lang="en-US" sz="1600" b="1" dirty="0">
                <a:hlinkClick r:id="rId7"/>
              </a:rPr>
              <a:t>KP3 102419 Luminant Comments</a:t>
            </a:r>
            <a:endParaRPr lang="en-US" sz="1600" dirty="0"/>
          </a:p>
          <a:p>
            <a:r>
              <a:rPr lang="en-US" sz="1600" b="1" dirty="0">
                <a:hlinkClick r:id="rId8"/>
              </a:rPr>
              <a:t>KP5 101419</a:t>
            </a:r>
            <a:endParaRPr lang="en-US" sz="1600" dirty="0"/>
          </a:p>
          <a:p>
            <a:r>
              <a:rPr lang="en-US" sz="1600" b="1" dirty="0">
                <a:hlinkClick r:id="rId9"/>
              </a:rPr>
              <a:t>KP7 102319</a:t>
            </a:r>
            <a:endParaRPr lang="en-US" sz="1600" dirty="0"/>
          </a:p>
          <a:p>
            <a:r>
              <a:rPr lang="en-US" sz="1600" b="1" dirty="0">
                <a:hlinkClick r:id="rId10"/>
              </a:rPr>
              <a:t>KP8 102319 Austin Energy Comments</a:t>
            </a:r>
            <a:endParaRPr lang="en-US" sz="1600" dirty="0"/>
          </a:p>
          <a:p>
            <a:pPr marL="0" marR="0" indent="0">
              <a:spcBef>
                <a:spcPts val="0"/>
              </a:spcBef>
              <a:spcAft>
                <a:spcPts val="0"/>
              </a:spcAft>
              <a:buNone/>
            </a:pPr>
            <a:endParaRPr lang="en-US" sz="1600" b="1" dirty="0" smtClean="0"/>
          </a:p>
          <a:p>
            <a:pPr marL="0" marR="0" indent="0">
              <a:spcBef>
                <a:spcPts val="0"/>
              </a:spcBef>
              <a:spcAft>
                <a:spcPts val="0"/>
              </a:spcAft>
              <a:buNone/>
            </a:pPr>
            <a:endParaRPr lang="en-US" sz="1600" b="1" dirty="0"/>
          </a:p>
          <a:p>
            <a:pPr marL="0" marR="0" indent="0">
              <a:spcBef>
                <a:spcPts val="0"/>
              </a:spcBef>
              <a:spcAft>
                <a:spcPts val="0"/>
              </a:spcAft>
              <a:buNone/>
            </a:pPr>
            <a:r>
              <a:rPr lang="en-US" sz="1600" b="1" dirty="0" smtClean="0"/>
              <a:t>Any questions?</a:t>
            </a:r>
            <a:endParaRPr lang="en-US" sz="16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4283127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endParaRPr lang="en-US" sz="3200" dirty="0" smtClean="0"/>
          </a:p>
          <a:p>
            <a:pPr marL="0" indent="0" algn="ctr">
              <a:buNone/>
            </a:pPr>
            <a:r>
              <a:rPr lang="en-US" sz="3200" dirty="0" smtClean="0"/>
              <a:t>Appendix</a:t>
            </a:r>
          </a:p>
          <a:p>
            <a:pPr marL="0" indent="0" algn="ctr">
              <a:buNone/>
            </a:pPr>
            <a:endParaRPr lang="en-US" sz="3200" dirty="0"/>
          </a:p>
          <a:p>
            <a:pPr marL="0" indent="0" algn="ctr">
              <a:buNone/>
            </a:pPr>
            <a:r>
              <a:rPr lang="en-US" sz="2000" dirty="0"/>
              <a:t>Stakeholder Process Summary</a:t>
            </a:r>
          </a:p>
          <a:p>
            <a:pPr marL="0" indent="0" algn="ctr">
              <a:buNone/>
            </a:pPr>
            <a:r>
              <a:rPr lang="en-US" sz="2000" dirty="0"/>
              <a:t>PUCT Direction on RTC </a:t>
            </a:r>
            <a:r>
              <a:rPr lang="en-US" sz="2000" dirty="0" smtClean="0"/>
              <a:t>Items</a:t>
            </a:r>
          </a:p>
          <a:p>
            <a:pPr marL="0" indent="0" algn="ctr">
              <a:buNone/>
            </a:pPr>
            <a:r>
              <a:rPr lang="en-US" sz="2000" dirty="0" smtClean="0"/>
              <a:t>RTCTF Posting Locations</a:t>
            </a:r>
            <a:endParaRPr lang="en-US" sz="2000" dirty="0"/>
          </a:p>
          <a:p>
            <a:pPr marL="0" indent="0" algn="ctr">
              <a:buNone/>
            </a:pPr>
            <a:endParaRPr lang="en-US" sz="3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2844574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flipV="1">
            <a:off x="1346010" y="399784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V="1">
            <a:off x="4038600" y="399727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6553200" y="397595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V="1">
            <a:off x="7596117" y="399727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7620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a:off x="49530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a:off x="2514600" y="309143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75438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5532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p:txBody>
          <a:bodyPr/>
          <a:lstStyle/>
          <a:p>
            <a:r>
              <a:rPr lang="en-US" sz="2400" dirty="0"/>
              <a:t>RTCTF </a:t>
            </a:r>
            <a:r>
              <a:rPr lang="en-US" sz="2400" dirty="0" smtClean="0"/>
              <a:t>Review Process </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
        <p:nvSpPr>
          <p:cNvPr id="5" name="Rectangle 4"/>
          <p:cNvSpPr/>
          <p:nvPr/>
        </p:nvSpPr>
        <p:spPr>
          <a:xfrm>
            <a:off x="381000" y="998363"/>
            <a:ext cx="1828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t>Internal ERCOT Draft Principles and Principle Concepts (elements)</a:t>
            </a:r>
            <a:endParaRPr lang="en-US" sz="1400" i="1" dirty="0"/>
          </a:p>
        </p:txBody>
      </p:sp>
      <p:sp>
        <p:nvSpPr>
          <p:cNvPr id="8" name="Rectangle 7"/>
          <p:cNvSpPr/>
          <p:nvPr/>
        </p:nvSpPr>
        <p:spPr>
          <a:xfrm>
            <a:off x="381000" y="1994750"/>
            <a:ext cx="1828800"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presents concepts for meeting in presentation format</a:t>
            </a:r>
            <a:endParaRPr lang="en-US" sz="1600" dirty="0"/>
          </a:p>
        </p:txBody>
      </p:sp>
      <p:sp>
        <p:nvSpPr>
          <p:cNvPr id="9" name="Rectangle 8"/>
          <p:cNvSpPr/>
          <p:nvPr/>
        </p:nvSpPr>
        <p:spPr>
          <a:xfrm>
            <a:off x="2217577" y="1994751"/>
            <a:ext cx="1625219"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takes feedback and posts in 2 days as initial document for MP edits</a:t>
            </a:r>
            <a:endParaRPr lang="en-US" sz="1600" dirty="0"/>
          </a:p>
        </p:txBody>
      </p:sp>
      <p:sp>
        <p:nvSpPr>
          <p:cNvPr id="10" name="Rectangle 9"/>
          <p:cNvSpPr/>
          <p:nvPr/>
        </p:nvSpPr>
        <p:spPr>
          <a:xfrm>
            <a:off x="3352800" y="4280751"/>
            <a:ext cx="2819400"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MPs submit feedback as edits to document and any </a:t>
            </a:r>
          </a:p>
          <a:p>
            <a:pPr algn="ctr"/>
            <a:r>
              <a:rPr lang="en-US" sz="1600" dirty="0" smtClean="0"/>
              <a:t>-   Concerns  </a:t>
            </a:r>
            <a:endParaRPr lang="en-US" sz="1600" dirty="0"/>
          </a:p>
          <a:p>
            <a:pPr marL="285750" indent="-285750" algn="ctr">
              <a:buFontTx/>
              <a:buChar char="-"/>
            </a:pPr>
            <a:r>
              <a:rPr lang="en-US" sz="1600" dirty="0" smtClean="0"/>
              <a:t>Alternatives</a:t>
            </a:r>
            <a:endParaRPr lang="en-US" sz="1600" dirty="0"/>
          </a:p>
        </p:txBody>
      </p:sp>
      <p:sp>
        <p:nvSpPr>
          <p:cNvPr id="11" name="Rectangle 10"/>
          <p:cNvSpPr/>
          <p:nvPr/>
        </p:nvSpPr>
        <p:spPr>
          <a:xfrm>
            <a:off x="381000" y="4280751"/>
            <a:ext cx="1836577"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MPs share initial feedback, concern, request for additional </a:t>
            </a:r>
            <a:r>
              <a:rPr lang="en-US" sz="1600" dirty="0" smtClean="0"/>
              <a:t>information</a:t>
            </a:r>
            <a:endParaRPr lang="en-US" sz="1600" dirty="0"/>
          </a:p>
        </p:txBody>
      </p:sp>
      <p:sp>
        <p:nvSpPr>
          <p:cNvPr id="12" name="Rectangle 11"/>
          <p:cNvSpPr/>
          <p:nvPr/>
        </p:nvSpPr>
        <p:spPr>
          <a:xfrm>
            <a:off x="6349622" y="4280751"/>
            <a:ext cx="2515168" cy="13580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MPs must document concerns and alternative approach prior to meeting and be prepared to discuss</a:t>
            </a:r>
          </a:p>
        </p:txBody>
      </p:sp>
      <p:sp>
        <p:nvSpPr>
          <p:cNvPr id="13" name="Rectangle 12"/>
          <p:cNvSpPr/>
          <p:nvPr/>
        </p:nvSpPr>
        <p:spPr>
          <a:xfrm>
            <a:off x="6349621" y="1994750"/>
            <a:ext cx="2489580" cy="1447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provides responses to finalize supporting principle concept</a:t>
            </a:r>
            <a:endParaRPr lang="en-US" sz="1600" dirty="0"/>
          </a:p>
        </p:txBody>
      </p:sp>
      <p:sp>
        <p:nvSpPr>
          <p:cNvPr id="14" name="Right Arrow 13"/>
          <p:cNvSpPr/>
          <p:nvPr/>
        </p:nvSpPr>
        <p:spPr>
          <a:xfrm>
            <a:off x="304800" y="3518751"/>
            <a:ext cx="8686800" cy="6096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 #1                                 Meeting #2                             Meeting #3</a:t>
            </a:r>
            <a:endParaRPr lang="en-US" dirty="0"/>
          </a:p>
        </p:txBody>
      </p:sp>
      <p:sp>
        <p:nvSpPr>
          <p:cNvPr id="25" name="TextBox 24"/>
          <p:cNvSpPr txBox="1"/>
          <p:nvPr/>
        </p:nvSpPr>
        <p:spPr>
          <a:xfrm>
            <a:off x="6629400" y="5658140"/>
            <a:ext cx="2209800" cy="857328"/>
          </a:xfrm>
          <a:prstGeom prst="rect">
            <a:avLst/>
          </a:prstGeom>
          <a:solidFill>
            <a:schemeClr val="bg1"/>
          </a:solidFill>
          <a:ln>
            <a:solidFill>
              <a:srgbClr val="FF0000"/>
            </a:solidFill>
          </a:ln>
        </p:spPr>
        <p:txBody>
          <a:bodyPr wrap="square" rtlCol="0">
            <a:spAutoFit/>
          </a:bodyPr>
          <a:lstStyle/>
          <a:p>
            <a:r>
              <a:rPr lang="en-US" sz="1600" dirty="0" smtClean="0">
                <a:solidFill>
                  <a:srgbClr val="FF0000"/>
                </a:solidFill>
              </a:rPr>
              <a:t>Take consensus and non-consensus items to TAC for vote</a:t>
            </a:r>
            <a:endParaRPr lang="en-US" sz="1600" dirty="0">
              <a:solidFill>
                <a:srgbClr val="FF0000"/>
              </a:solidFill>
            </a:endParaRPr>
          </a:p>
        </p:txBody>
      </p:sp>
      <p:sp>
        <p:nvSpPr>
          <p:cNvPr id="26" name="Rectangle 25"/>
          <p:cNvSpPr/>
          <p:nvPr/>
        </p:nvSpPr>
        <p:spPr>
          <a:xfrm>
            <a:off x="4013012" y="1988963"/>
            <a:ext cx="2159188" cy="1453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posts all MP feedback and responds to MP redlines, concerns, alternatives</a:t>
            </a:r>
            <a:endParaRPr lang="en-US" sz="1600" dirty="0"/>
          </a:p>
        </p:txBody>
      </p:sp>
    </p:spTree>
    <p:extLst>
      <p:ext uri="{BB962C8B-B14F-4D97-AF65-F5344CB8AC3E}">
        <p14:creationId xmlns:p14="http://schemas.microsoft.com/office/powerpoint/2010/main" val="302759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TAC Review Process</a:t>
            </a:r>
            <a:endParaRPr lang="en-US" sz="2400" dirty="0"/>
          </a:p>
        </p:txBody>
      </p:sp>
      <p:sp>
        <p:nvSpPr>
          <p:cNvPr id="3" name="Content Placeholder 2"/>
          <p:cNvSpPr>
            <a:spLocks noGrp="1"/>
          </p:cNvSpPr>
          <p:nvPr>
            <p:ph idx="1"/>
          </p:nvPr>
        </p:nvSpPr>
        <p:spPr>
          <a:xfrm>
            <a:off x="304800" y="762000"/>
            <a:ext cx="8534400" cy="5334000"/>
          </a:xfrm>
        </p:spPr>
        <p:txBody>
          <a:bodyPr/>
          <a:lstStyle/>
          <a:p>
            <a:r>
              <a:rPr lang="en-US" sz="2000" dirty="0" smtClean="0"/>
              <a:t>TAC is the stakeholder body to vote on Design Principles.</a:t>
            </a:r>
          </a:p>
          <a:p>
            <a:pPr lvl="1"/>
            <a:endParaRPr lang="en-US" sz="900" dirty="0" smtClean="0"/>
          </a:p>
          <a:p>
            <a:r>
              <a:rPr lang="en-US" sz="2000" dirty="0" smtClean="0"/>
              <a:t>RTC Key </a:t>
            </a:r>
            <a:r>
              <a:rPr lang="en-US" sz="2000" dirty="0"/>
              <a:t>Principles </a:t>
            </a:r>
            <a:r>
              <a:rPr lang="en-US" sz="2000" dirty="0" smtClean="0"/>
              <a:t>are non-binding and will </a:t>
            </a:r>
            <a:r>
              <a:rPr lang="en-US" sz="2000" dirty="0"/>
              <a:t>not go directly to the Board </a:t>
            </a:r>
            <a:r>
              <a:rPr lang="en-US" sz="2000" dirty="0" smtClean="0"/>
              <a:t>after TAC consideration.</a:t>
            </a:r>
          </a:p>
          <a:p>
            <a:pPr lvl="1"/>
            <a:r>
              <a:rPr lang="en-US" sz="1400" dirty="0"/>
              <a:t>Procedures set forth in Protocol Section 21 do not apply to discussions, opinions or </a:t>
            </a:r>
            <a:r>
              <a:rPr lang="en-US" sz="1400" dirty="0" smtClean="0"/>
              <a:t>approvals </a:t>
            </a:r>
            <a:r>
              <a:rPr lang="en-US" sz="1400" dirty="0"/>
              <a:t>by TAC with respect to RTC Key Principles</a:t>
            </a:r>
            <a:r>
              <a:rPr lang="en-US" sz="1400" dirty="0" smtClean="0"/>
              <a:t>.</a:t>
            </a:r>
          </a:p>
          <a:p>
            <a:pPr lvl="1"/>
            <a:r>
              <a:rPr lang="en-US" sz="1400" dirty="0"/>
              <a:t>Section VIII of the ERCOT Board Policies and Procedures does not apply to discussions, opinions or unofficial approvals by TAC with respect to RTC Key Principles</a:t>
            </a:r>
            <a:r>
              <a:rPr lang="en-US" sz="1400" dirty="0" smtClean="0"/>
              <a:t>.</a:t>
            </a:r>
          </a:p>
          <a:p>
            <a:pPr lvl="1"/>
            <a:endParaRPr lang="en-US" sz="1000" dirty="0"/>
          </a:p>
          <a:p>
            <a:r>
              <a:rPr lang="en-US" sz="2000" dirty="0" smtClean="0"/>
              <a:t>After TAC endorsement of </a:t>
            </a:r>
            <a:r>
              <a:rPr lang="en-US" sz="2000" dirty="0"/>
              <a:t>all RTC Key Principles, ERCOT will compile the </a:t>
            </a:r>
            <a:r>
              <a:rPr lang="en-US" sz="2000" dirty="0" smtClean="0"/>
              <a:t>RTC </a:t>
            </a:r>
            <a:r>
              <a:rPr lang="en-US" sz="2000" dirty="0"/>
              <a:t>Key Principles into a single package, and </a:t>
            </a:r>
            <a:r>
              <a:rPr lang="en-US" sz="2000" dirty="0" smtClean="0"/>
              <a:t>submit </a:t>
            </a:r>
            <a:r>
              <a:rPr lang="en-US" sz="2000" dirty="0"/>
              <a:t>it to TAC for a courtesy review prior to Board review.  The </a:t>
            </a:r>
            <a:r>
              <a:rPr lang="en-US" sz="2000" dirty="0" smtClean="0"/>
              <a:t>package </a:t>
            </a:r>
            <a:r>
              <a:rPr lang="en-US" sz="2000" dirty="0"/>
              <a:t>will contain a full record of TAC </a:t>
            </a:r>
            <a:r>
              <a:rPr lang="en-US" sz="2000" dirty="0" smtClean="0"/>
              <a:t>votes.</a:t>
            </a:r>
            <a:endParaRPr lang="en-US" sz="2000" dirty="0"/>
          </a:p>
          <a:p>
            <a:pPr lvl="1"/>
            <a:endParaRPr lang="en-US" sz="1000" dirty="0"/>
          </a:p>
          <a:p>
            <a:r>
              <a:rPr lang="en-US" sz="2000" dirty="0" smtClean="0"/>
              <a:t>Following </a:t>
            </a:r>
            <a:r>
              <a:rPr lang="en-US" sz="2000" dirty="0"/>
              <a:t>TAC review of the complete RTC Key Principles package, ERCOT will submit it to the Board for discussion and consideration</a:t>
            </a:r>
            <a:r>
              <a:rPr lang="en-US" sz="2000" dirty="0" smtClean="0"/>
              <a:t>.</a:t>
            </a:r>
          </a:p>
          <a:p>
            <a:pPr lvl="1"/>
            <a:r>
              <a:rPr lang="en-US" sz="1400" dirty="0" smtClean="0"/>
              <a:t>Any </a:t>
            </a:r>
            <a:r>
              <a:rPr lang="en-US" sz="1400" dirty="0"/>
              <a:t>stakeholder opposed to an RTC Key Principle </a:t>
            </a:r>
            <a:r>
              <a:rPr lang="en-US" sz="1400" dirty="0" smtClean="0"/>
              <a:t>may</a:t>
            </a:r>
            <a:r>
              <a:rPr lang="en-US" sz="1400" dirty="0"/>
              <a:t>, at this time, request Board consideration in accordance with Section VIII of the ERCOT Board Policies and Procedures</a:t>
            </a:r>
            <a:r>
              <a:rPr lang="en-US" sz="1400" dirty="0" smtClean="0"/>
              <a:t>.</a:t>
            </a:r>
            <a:endParaRPr lang="en-US" sz="1400" dirty="0"/>
          </a:p>
          <a:p>
            <a:pPr marL="0" indent="0">
              <a:buNone/>
            </a:pPr>
            <a:endParaRPr lang="en-US" sz="1800" dirty="0" smtClean="0"/>
          </a:p>
          <a:p>
            <a:pPr lvl="1"/>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2144568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ts val="1000"/>
              </a:spcBef>
              <a:spcAft>
                <a:spcPts val="1000"/>
              </a:spcAft>
            </a:pPr>
            <a:r>
              <a:rPr lang="en-US" sz="2400" dirty="0" smtClean="0"/>
              <a:t>PUCT Direction on RTC Design Items</a:t>
            </a:r>
            <a:endParaRPr lang="en-US" sz="2400" dirty="0"/>
          </a:p>
        </p:txBody>
      </p:sp>
      <p:sp>
        <p:nvSpPr>
          <p:cNvPr id="3" name="Content Placeholder 2"/>
          <p:cNvSpPr>
            <a:spLocks noGrp="1"/>
          </p:cNvSpPr>
          <p:nvPr>
            <p:ph idx="1"/>
          </p:nvPr>
        </p:nvSpPr>
        <p:spPr>
          <a:xfrm>
            <a:off x="304800" y="838200"/>
            <a:ext cx="8534400" cy="5334000"/>
          </a:xfrm>
        </p:spPr>
        <p:txBody>
          <a:bodyPr/>
          <a:lstStyle/>
          <a:p>
            <a:r>
              <a:rPr lang="en-US" sz="2000" dirty="0" smtClean="0"/>
              <a:t>Key updates PUCT </a:t>
            </a:r>
            <a:r>
              <a:rPr lang="en-US" sz="2000" dirty="0"/>
              <a:t>Project </a:t>
            </a:r>
            <a:r>
              <a:rPr lang="en-US" sz="2000" dirty="0" smtClean="0"/>
              <a:t>No</a:t>
            </a:r>
            <a:r>
              <a:rPr lang="en-US" sz="2000" dirty="0"/>
              <a:t>. 48540 </a:t>
            </a:r>
            <a:endParaRPr lang="en-US" sz="2000" dirty="0" smtClean="0"/>
          </a:p>
          <a:p>
            <a:pPr lvl="1"/>
            <a:r>
              <a:rPr lang="en-US" sz="1200" dirty="0" smtClean="0"/>
              <a:t>June 26, 2019 Chair Memo: </a:t>
            </a:r>
            <a:r>
              <a:rPr lang="en-US" sz="800" dirty="0">
                <a:hlinkClick r:id="rId2"/>
              </a:rPr>
              <a:t>http://</a:t>
            </a:r>
            <a:r>
              <a:rPr lang="en-US" sz="800" dirty="0" smtClean="0">
                <a:hlinkClick r:id="rId2"/>
              </a:rPr>
              <a:t>interchange.puc.texas.gov/Search/Documents?controlNumber=48540&amp;itemNumber=60</a:t>
            </a:r>
            <a:r>
              <a:rPr lang="en-US" sz="800" dirty="0" smtClean="0"/>
              <a:t> </a:t>
            </a:r>
          </a:p>
          <a:p>
            <a:pPr lvl="1"/>
            <a:r>
              <a:rPr lang="en-US" sz="1200" dirty="0" smtClean="0"/>
              <a:t>June 27, 2019 PUCT Open Meeting: </a:t>
            </a:r>
            <a:r>
              <a:rPr lang="en-US" sz="800" dirty="0" smtClean="0">
                <a:hlinkClick r:id="rId3"/>
              </a:rPr>
              <a:t>http://www.adminmonitor.com/tx/puct/open_meeting/20190627/</a:t>
            </a:r>
            <a:r>
              <a:rPr lang="en-US" sz="1050" dirty="0" smtClean="0"/>
              <a:t> </a:t>
            </a:r>
          </a:p>
          <a:p>
            <a:pPr lvl="1"/>
            <a:r>
              <a:rPr lang="en-US" sz="1200" dirty="0" smtClean="0"/>
              <a:t>July 17, 2019 ERCOT Letter on RTC Timeline:</a:t>
            </a:r>
            <a:r>
              <a:rPr lang="en-US" sz="1100" dirty="0" smtClean="0"/>
              <a:t> </a:t>
            </a:r>
            <a:r>
              <a:rPr lang="en-US" sz="800" dirty="0" smtClean="0">
                <a:hlinkClick r:id="rId4"/>
              </a:rPr>
              <a:t>http://interchange.puc.texas.gov/Search/Documents?controlNumber=48540&amp;itemNumber=62</a:t>
            </a:r>
            <a:r>
              <a:rPr lang="en-US" sz="800" dirty="0" smtClean="0"/>
              <a:t> </a:t>
            </a:r>
          </a:p>
          <a:p>
            <a:pPr lvl="1"/>
            <a:r>
              <a:rPr lang="en-US" sz="1200" dirty="0" smtClean="0"/>
              <a:t>July 18, 2010 PUCT Open Meeting: </a:t>
            </a:r>
            <a:r>
              <a:rPr lang="en-US" sz="800" dirty="0">
                <a:hlinkClick r:id="rId5"/>
              </a:rPr>
              <a:t>http://www.adminmonitor.com/tx/puct/open_meeting/20190718/</a:t>
            </a:r>
            <a:endParaRPr lang="en-US" sz="800" dirty="0"/>
          </a:p>
          <a:p>
            <a:pPr lvl="2"/>
            <a:endParaRPr lang="en-US" sz="1200" dirty="0" smtClean="0"/>
          </a:p>
          <a:p>
            <a:pPr lvl="1"/>
            <a:r>
              <a:rPr lang="en-US" sz="1600" u="sng" dirty="0" smtClean="0"/>
              <a:t>Ancillary </a:t>
            </a:r>
            <a:r>
              <a:rPr lang="en-US" sz="1600" u="sng" dirty="0"/>
              <a:t>Services Demand Curves</a:t>
            </a:r>
            <a:r>
              <a:rPr lang="en-US" sz="1600" dirty="0"/>
              <a:t> – Curves should follow current </a:t>
            </a:r>
            <a:r>
              <a:rPr lang="en-US" sz="1600" dirty="0" smtClean="0"/>
              <a:t>Operating Reserve Demand Curve (ORDC) parameters.</a:t>
            </a:r>
            <a:endParaRPr lang="en-US" sz="1600" dirty="0"/>
          </a:p>
          <a:p>
            <a:pPr lvl="1"/>
            <a:endParaRPr lang="en-US" sz="700" dirty="0"/>
          </a:p>
          <a:p>
            <a:pPr lvl="1"/>
            <a:r>
              <a:rPr lang="en-US" sz="1600" u="sng" dirty="0" smtClean="0"/>
              <a:t>System-wide Offer Cap (SWCAP) and Power Balance Penalty Curve (PBPC)</a:t>
            </a:r>
            <a:r>
              <a:rPr lang="en-US" sz="1600" dirty="0"/>
              <a:t> – Set </a:t>
            </a:r>
            <a:r>
              <a:rPr lang="en-US" sz="1600" dirty="0" smtClean="0"/>
              <a:t>SWCAP </a:t>
            </a:r>
            <a:r>
              <a:rPr lang="en-US" sz="1600" dirty="0"/>
              <a:t>$2,000 per MWh, Max ASDC $9,000 per MWh, VOLL $9,000 per MWh. Prices capped at $9,000 per MWh exclusive of congestion costs. LCAP will apply if necessary</a:t>
            </a:r>
            <a:r>
              <a:rPr lang="en-US" sz="1600" dirty="0" smtClean="0"/>
              <a:t>.</a:t>
            </a:r>
          </a:p>
          <a:p>
            <a:pPr lvl="1"/>
            <a:endParaRPr lang="en-US" sz="700" dirty="0" smtClean="0"/>
          </a:p>
          <a:p>
            <a:pPr lvl="1"/>
            <a:r>
              <a:rPr lang="en-US" sz="1600" u="sng" dirty="0" smtClean="0"/>
              <a:t>Ancillary Service Offers</a:t>
            </a:r>
            <a:r>
              <a:rPr lang="en-US" sz="1600" dirty="0"/>
              <a:t> – Creation </a:t>
            </a:r>
            <a:r>
              <a:rPr lang="en-US" sz="1600" dirty="0" smtClean="0"/>
              <a:t>of Proxy AS Offers if qualified and available but not offered.</a:t>
            </a:r>
            <a:endParaRPr lang="en-US" sz="1600" dirty="0"/>
          </a:p>
          <a:p>
            <a:pPr lvl="1"/>
            <a:endParaRPr lang="en-US" sz="700" dirty="0"/>
          </a:p>
          <a:p>
            <a:pPr lvl="1"/>
            <a:r>
              <a:rPr lang="en-US" sz="1600" u="sng" dirty="0" smtClean="0"/>
              <a:t>Suite </a:t>
            </a:r>
            <a:r>
              <a:rPr lang="en-US" sz="1600" u="sng" dirty="0"/>
              <a:t>of </a:t>
            </a:r>
            <a:r>
              <a:rPr lang="en-US" sz="1600" u="sng" dirty="0" smtClean="0"/>
              <a:t>Ancillary Service Products</a:t>
            </a:r>
            <a:r>
              <a:rPr lang="en-US" sz="1600" dirty="0"/>
              <a:t> – All Ancillary Service products finalized with the approval of NPRR863. </a:t>
            </a:r>
            <a:endParaRPr lang="en-US" sz="1600" dirty="0" smtClean="0"/>
          </a:p>
          <a:p>
            <a:pPr lvl="1"/>
            <a:endParaRPr lang="en-US" sz="600" dirty="0"/>
          </a:p>
          <a:p>
            <a:pPr lvl="1"/>
            <a:r>
              <a:rPr lang="en-US" sz="1600" u="sng" dirty="0" smtClean="0"/>
              <a:t>Day-Ahead </a:t>
            </a:r>
            <a:r>
              <a:rPr lang="en-US" sz="1600" u="sng" dirty="0"/>
              <a:t>Market</a:t>
            </a:r>
            <a:r>
              <a:rPr lang="en-US" sz="1600" dirty="0"/>
              <a:t> – </a:t>
            </a:r>
            <a:r>
              <a:rPr lang="en-US" sz="1600" dirty="0" smtClean="0"/>
              <a:t>The Commission did not want to add DAM enhancements to the RTC Project that would jeopardize the RTC delivery timeline.</a:t>
            </a:r>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3510441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of RTCTF Posting Locations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
        <p:nvSpPr>
          <p:cNvPr id="5" name="Rectangle 4"/>
          <p:cNvSpPr/>
          <p:nvPr/>
        </p:nvSpPr>
        <p:spPr>
          <a:xfrm>
            <a:off x="381000" y="3382283"/>
            <a:ext cx="32766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RTCTF Calendar Pages</a:t>
            </a:r>
          </a:p>
          <a:p>
            <a:pPr algn="ctr"/>
            <a:r>
              <a:rPr lang="en-US" dirty="0" smtClean="0"/>
              <a:t>Current/new materials posted on RTCTF meeting pages</a:t>
            </a:r>
          </a:p>
        </p:txBody>
      </p:sp>
      <p:sp>
        <p:nvSpPr>
          <p:cNvPr id="6" name="Rectangle 5"/>
          <p:cNvSpPr/>
          <p:nvPr/>
        </p:nvSpPr>
        <p:spPr>
          <a:xfrm>
            <a:off x="381000" y="990600"/>
            <a:ext cx="3171049"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t>RTCTF Home Page</a:t>
            </a:r>
          </a:p>
          <a:p>
            <a:pPr algn="ctr"/>
            <a:r>
              <a:rPr lang="en-US" dirty="0" smtClean="0"/>
              <a:t>RTCTF Charter</a:t>
            </a:r>
          </a:p>
          <a:p>
            <a:pPr algn="ctr"/>
            <a:r>
              <a:rPr lang="en-US" dirty="0" smtClean="0"/>
              <a:t>Meeting Calendar</a:t>
            </a:r>
          </a:p>
          <a:p>
            <a:pPr algn="ctr"/>
            <a:r>
              <a:rPr lang="en-US" dirty="0" smtClean="0"/>
              <a:t>Principle Tracking Schedule</a:t>
            </a:r>
          </a:p>
          <a:p>
            <a:pPr algn="ctr"/>
            <a:r>
              <a:rPr lang="en-US" dirty="0" smtClean="0"/>
              <a:t>RTC Scenario/Clearing Tool</a:t>
            </a:r>
          </a:p>
        </p:txBody>
      </p:sp>
      <p:sp>
        <p:nvSpPr>
          <p:cNvPr id="7" name="Rectangle 6"/>
          <p:cNvSpPr/>
          <p:nvPr/>
        </p:nvSpPr>
        <p:spPr>
          <a:xfrm>
            <a:off x="381000" y="5257801"/>
            <a:ext cx="3276600" cy="943882"/>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ERCOT.com/ </a:t>
            </a:r>
            <a:r>
              <a:rPr lang="en-US" u="sng" dirty="0" err="1" smtClean="0"/>
              <a:t>MarketRules</a:t>
            </a:r>
            <a:r>
              <a:rPr lang="en-US" u="sng" dirty="0" smtClean="0"/>
              <a:t>, PUCT Directive/RTC Page</a:t>
            </a:r>
            <a:r>
              <a:rPr lang="en-US" dirty="0" smtClean="0"/>
              <a:t/>
            </a:r>
            <a:br>
              <a:rPr lang="en-US" dirty="0" smtClean="0"/>
            </a:br>
            <a:r>
              <a:rPr lang="en-US" dirty="0"/>
              <a:t>All historical materials posted </a:t>
            </a:r>
          </a:p>
        </p:txBody>
      </p:sp>
      <p:sp>
        <p:nvSpPr>
          <p:cNvPr id="8" name="Rectangle 7"/>
          <p:cNvSpPr/>
          <p:nvPr/>
        </p:nvSpPr>
        <p:spPr>
          <a:xfrm>
            <a:off x="3587052" y="1295400"/>
            <a:ext cx="3499548" cy="338554"/>
          </a:xfrm>
          <a:prstGeom prst="rect">
            <a:avLst/>
          </a:prstGeom>
        </p:spPr>
        <p:txBody>
          <a:bodyPr wrap="none">
            <a:spAutoFit/>
          </a:bodyPr>
          <a:lstStyle/>
          <a:p>
            <a:r>
              <a:rPr lang="en-US" sz="1600" dirty="0">
                <a:hlinkClick r:id="rId2"/>
              </a:rPr>
              <a:t>http://www.ercot.com/committee/rtctf</a:t>
            </a:r>
            <a:endParaRPr lang="en-US" sz="1600" dirty="0"/>
          </a:p>
        </p:txBody>
      </p:sp>
      <p:pic>
        <p:nvPicPr>
          <p:cNvPr id="9" name="Picture 8"/>
          <p:cNvPicPr>
            <a:picLocks noChangeAspect="1"/>
          </p:cNvPicPr>
          <p:nvPr/>
        </p:nvPicPr>
        <p:blipFill>
          <a:blip r:embed="rId3"/>
          <a:stretch>
            <a:fillRect/>
          </a:stretch>
        </p:blipFill>
        <p:spPr>
          <a:xfrm>
            <a:off x="4595812" y="1664732"/>
            <a:ext cx="4281488" cy="3309135"/>
          </a:xfrm>
          <a:prstGeom prst="rect">
            <a:avLst/>
          </a:prstGeom>
        </p:spPr>
      </p:pic>
      <p:sp>
        <p:nvSpPr>
          <p:cNvPr id="11" name="Right Arrow 10"/>
          <p:cNvSpPr/>
          <p:nvPr/>
        </p:nvSpPr>
        <p:spPr>
          <a:xfrm>
            <a:off x="3681412" y="3725183"/>
            <a:ext cx="9144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707924" y="5530141"/>
            <a:ext cx="5131276" cy="307777"/>
          </a:xfrm>
          <a:prstGeom prst="rect">
            <a:avLst/>
          </a:prstGeom>
        </p:spPr>
        <p:txBody>
          <a:bodyPr wrap="none">
            <a:spAutoFit/>
          </a:bodyPr>
          <a:lstStyle/>
          <a:p>
            <a:r>
              <a:rPr lang="en-US" sz="1400" dirty="0">
                <a:hlinkClick r:id="rId4"/>
              </a:rPr>
              <a:t>http://www.ercot.com/mktrules/puctDirectives/rtCoOptimization</a:t>
            </a:r>
            <a:endParaRPr lang="en-US" sz="1400" dirty="0"/>
          </a:p>
        </p:txBody>
      </p:sp>
      <p:cxnSp>
        <p:nvCxnSpPr>
          <p:cNvPr id="14" name="Straight Connector 13"/>
          <p:cNvCxnSpPr/>
          <p:nvPr/>
        </p:nvCxnSpPr>
        <p:spPr>
          <a:xfrm>
            <a:off x="76200" y="5105400"/>
            <a:ext cx="88011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9164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Antitrust Admonition</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6" name="Rectangle 5"/>
          <p:cNvSpPr/>
          <p:nvPr/>
        </p:nvSpPr>
        <p:spPr>
          <a:xfrm>
            <a:off x="609600" y="990600"/>
            <a:ext cx="7162800" cy="4585871"/>
          </a:xfrm>
          <a:prstGeom prst="rect">
            <a:avLst/>
          </a:prstGeom>
        </p:spPr>
        <p:txBody>
          <a:bodyPr wrap="square">
            <a:spAutoFit/>
          </a:bodyPr>
          <a:lstStyle/>
          <a:p>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 </a:t>
            </a:r>
            <a:r>
              <a:rPr lang="en-US" dirty="0" smtClean="0">
                <a:solidFill>
                  <a:srgbClr val="000000"/>
                </a:solidFill>
                <a:latin typeface="Times New Roman" panose="02020603050405020304" pitchFamily="18" charset="0"/>
              </a:rPr>
              <a:t>			</a:t>
            </a:r>
            <a:r>
              <a:rPr lang="en-US" sz="1600" dirty="0" smtClean="0">
                <a:solidFill>
                  <a:schemeClr val="tx2"/>
                </a:solidFill>
              </a:rPr>
              <a:t>Antitrust </a:t>
            </a:r>
            <a:r>
              <a:rPr lang="en-US" sz="1600" dirty="0">
                <a:solidFill>
                  <a:schemeClr val="tx2"/>
                </a:solidFill>
              </a:rPr>
              <a:t>Admonition </a:t>
            </a:r>
          </a:p>
          <a:p>
            <a:r>
              <a:rPr lang="en-US" sz="1600" dirty="0">
                <a:solidFill>
                  <a:schemeClr val="tx2"/>
                </a:solidFill>
              </a:rPr>
              <a:t>To 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1600" i="1" dirty="0">
                <a:solidFill>
                  <a:schemeClr val="tx2"/>
                </a:solidFill>
              </a:rPr>
              <a:t>Statement of Position on Antitrust Issues for Members of ERCOT Committees, Subcommittees, and Working Groups</a:t>
            </a:r>
            <a:r>
              <a:rPr lang="en-US" sz="1600" dirty="0">
                <a:solidFill>
                  <a:schemeClr val="tx2"/>
                </a:solidFill>
              </a:rPr>
              <a:t>, which is posted on the ERCOT website.</a:t>
            </a:r>
            <a:r>
              <a:rPr lang="en-US" sz="1000" dirty="0">
                <a:solidFill>
                  <a:schemeClr val="tx2"/>
                </a:solidFill>
              </a:rPr>
              <a:t>1 </a:t>
            </a:r>
            <a:endParaRPr lang="en-US" sz="1000" dirty="0" smtClean="0">
              <a:solidFill>
                <a:schemeClr val="tx2"/>
              </a:solidFill>
            </a:endParaRPr>
          </a:p>
          <a:p>
            <a:endParaRPr lang="en-US" sz="1000" dirty="0">
              <a:solidFill>
                <a:schemeClr val="tx2"/>
              </a:solidFill>
            </a:endParaRPr>
          </a:p>
          <a:p>
            <a:r>
              <a:rPr lang="en-US" sz="1600" dirty="0" smtClean="0">
                <a:solidFill>
                  <a:schemeClr val="tx2"/>
                </a:solidFill>
              </a:rPr>
              <a:t>			   Disclaimer </a:t>
            </a:r>
            <a:endParaRPr lang="en-US" sz="1600" dirty="0">
              <a:solidFill>
                <a:schemeClr val="tx2"/>
              </a:solidFill>
            </a:endParaRPr>
          </a:p>
          <a:p>
            <a:r>
              <a:rPr lang="en-US" sz="1600" dirty="0">
                <a:solidFill>
                  <a:schemeClr val="tx2"/>
                </a:solidFill>
              </a:rPr>
              <a:t>All presentations and materials submitted by Market Participants or any other Entity to ERCOT staff for this meeting are received and posted with the acknowledgement that the information will be considered public in accordance with the ERCOT Websites Content Management Operating Procedure. </a:t>
            </a:r>
            <a:endParaRPr lang="en-US" sz="1600" dirty="0" smtClean="0">
              <a:solidFill>
                <a:schemeClr val="tx2"/>
              </a:solidFill>
            </a:endParaRPr>
          </a:p>
          <a:p>
            <a:endParaRPr lang="en-US" sz="1600" dirty="0">
              <a:solidFill>
                <a:schemeClr val="tx2"/>
              </a:solidFill>
            </a:endParaRPr>
          </a:p>
          <a:p>
            <a:endParaRPr lang="en-US" sz="2400" dirty="0">
              <a:solidFill>
                <a:schemeClr val="tx2"/>
              </a:solidFill>
            </a:endParaRPr>
          </a:p>
          <a:p>
            <a:r>
              <a:rPr lang="en-US" sz="1200" dirty="0">
                <a:solidFill>
                  <a:schemeClr val="tx2"/>
                </a:solidFill>
              </a:rPr>
              <a:t> 1 </a:t>
            </a:r>
            <a:r>
              <a:rPr lang="en-US" sz="1400" dirty="0">
                <a:solidFill>
                  <a:schemeClr val="tx2"/>
                </a:solidFill>
              </a:rPr>
              <a:t>The document is available at </a:t>
            </a:r>
            <a:r>
              <a:rPr lang="en-US" sz="1400" dirty="0">
                <a:solidFill>
                  <a:schemeClr val="tx2"/>
                </a:solidFill>
                <a:hlinkClick r:id="rId2"/>
              </a:rPr>
              <a:t>http://</a:t>
            </a:r>
            <a:r>
              <a:rPr lang="en-US" sz="1400" dirty="0" smtClean="0">
                <a:solidFill>
                  <a:schemeClr val="tx2"/>
                </a:solidFill>
                <a:hlinkClick r:id="rId2"/>
              </a:rPr>
              <a:t>www.ercot.com/about/governance/index.html</a:t>
            </a:r>
            <a:r>
              <a:rPr lang="en-US" sz="1400" dirty="0" smtClean="0">
                <a:solidFill>
                  <a:schemeClr val="tx2"/>
                </a:solidFill>
              </a:rPr>
              <a:t> . </a:t>
            </a:r>
            <a:endParaRPr lang="en-US" sz="1400" dirty="0">
              <a:solidFill>
                <a:schemeClr val="tx2"/>
              </a:solidFill>
            </a:endParaRPr>
          </a:p>
        </p:txBody>
      </p:sp>
    </p:spTree>
    <p:extLst>
      <p:ext uri="{BB962C8B-B14F-4D97-AF65-F5344CB8AC3E}">
        <p14:creationId xmlns:p14="http://schemas.microsoft.com/office/powerpoint/2010/main" val="1025792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Outline of RTCTF Update </a:t>
            </a:r>
            <a:endParaRPr lang="en-US" sz="2400" dirty="0"/>
          </a:p>
        </p:txBody>
      </p:sp>
      <p:sp>
        <p:nvSpPr>
          <p:cNvPr id="3" name="Content Placeholder 2"/>
          <p:cNvSpPr>
            <a:spLocks noGrp="1"/>
          </p:cNvSpPr>
          <p:nvPr>
            <p:ph idx="1"/>
          </p:nvPr>
        </p:nvSpPr>
        <p:spPr>
          <a:xfrm>
            <a:off x="397747" y="1121223"/>
            <a:ext cx="8534400" cy="5052221"/>
          </a:xfrm>
        </p:spPr>
        <p:txBody>
          <a:bodyPr/>
          <a:lstStyle/>
          <a:p>
            <a:pPr>
              <a:spcBef>
                <a:spcPts val="1000"/>
              </a:spcBef>
              <a:spcAft>
                <a:spcPts val="1000"/>
              </a:spcAft>
            </a:pPr>
            <a:r>
              <a:rPr lang="en-US" sz="2000" dirty="0" smtClean="0"/>
              <a:t>RTCTF Meeting Schedule</a:t>
            </a:r>
          </a:p>
          <a:p>
            <a:pPr>
              <a:spcBef>
                <a:spcPts val="1000"/>
              </a:spcBef>
              <a:spcAft>
                <a:spcPts val="1000"/>
              </a:spcAft>
            </a:pPr>
            <a:r>
              <a:rPr lang="en-US" sz="2000" dirty="0" smtClean="0"/>
              <a:t>TAC Update</a:t>
            </a:r>
          </a:p>
          <a:p>
            <a:pPr>
              <a:spcBef>
                <a:spcPts val="1000"/>
              </a:spcBef>
              <a:spcAft>
                <a:spcPts val="1000"/>
              </a:spcAft>
            </a:pPr>
            <a:r>
              <a:rPr lang="en-US" sz="2000" dirty="0" smtClean="0"/>
              <a:t>Today’s Plan for Discussion</a:t>
            </a:r>
          </a:p>
          <a:p>
            <a:pPr>
              <a:spcBef>
                <a:spcPts val="1000"/>
              </a:spcBef>
              <a:spcAft>
                <a:spcPts val="1000"/>
              </a:spcAft>
            </a:pPr>
            <a:r>
              <a:rPr lang="en-US" sz="2000" dirty="0" smtClean="0"/>
              <a:t>Appendix</a:t>
            </a:r>
          </a:p>
          <a:p>
            <a:pPr lvl="1">
              <a:spcBef>
                <a:spcPts val="1000"/>
              </a:spcBef>
              <a:spcAft>
                <a:spcPts val="1000"/>
              </a:spcAft>
            </a:pPr>
            <a:r>
              <a:rPr lang="en-US" sz="1800" dirty="0" smtClean="0"/>
              <a:t>Stakeholder Process Summary</a:t>
            </a:r>
          </a:p>
          <a:p>
            <a:pPr lvl="1">
              <a:spcBef>
                <a:spcPts val="1000"/>
              </a:spcBef>
              <a:spcAft>
                <a:spcPts val="1000"/>
              </a:spcAft>
            </a:pPr>
            <a:r>
              <a:rPr lang="en-US" sz="1800" dirty="0" smtClean="0"/>
              <a:t>PUCT Direction on RTC Items</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708927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RTCTF Meeting Schedule</a:t>
            </a:r>
            <a:endParaRPr lang="en-US" sz="2400" dirty="0"/>
          </a:p>
        </p:txBody>
      </p:sp>
      <p:sp>
        <p:nvSpPr>
          <p:cNvPr id="3" name="Content Placeholder 2"/>
          <p:cNvSpPr>
            <a:spLocks noGrp="1"/>
          </p:cNvSpPr>
          <p:nvPr>
            <p:ph idx="1"/>
          </p:nvPr>
        </p:nvSpPr>
        <p:spPr>
          <a:xfrm>
            <a:off x="304800" y="835761"/>
            <a:ext cx="8534400" cy="868163"/>
          </a:xfrm>
        </p:spPr>
        <p:txBody>
          <a:bodyPr/>
          <a:lstStyle/>
          <a:p>
            <a:r>
              <a:rPr lang="en-US" sz="2000" dirty="0"/>
              <a:t>S</a:t>
            </a:r>
            <a:r>
              <a:rPr lang="en-US" sz="2000" dirty="0" smtClean="0"/>
              <a:t>chedule of future meetings for principles/scope of RTC:</a:t>
            </a:r>
            <a:endParaRPr lang="en-US" sz="20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6" name="TextBox 5"/>
          <p:cNvSpPr txBox="1"/>
          <p:nvPr/>
        </p:nvSpPr>
        <p:spPr>
          <a:xfrm>
            <a:off x="838200" y="1219200"/>
            <a:ext cx="7086600" cy="4832092"/>
          </a:xfrm>
          <a:prstGeom prst="rect">
            <a:avLst/>
          </a:prstGeom>
          <a:noFill/>
          <a:ln>
            <a:solidFill>
              <a:schemeClr val="tx2"/>
            </a:solidFill>
          </a:ln>
        </p:spPr>
        <p:txBody>
          <a:bodyPr wrap="square" rtlCol="0">
            <a:spAutoFit/>
          </a:bodyPr>
          <a:lstStyle/>
          <a:p>
            <a:r>
              <a:rPr lang="en-US" sz="1400" strike="sngStrike" dirty="0" smtClean="0">
                <a:solidFill>
                  <a:schemeClr val="tx2"/>
                </a:solidFill>
              </a:rPr>
              <a:t>Thursday, April 4 	(Initial meeting, Charter and Approach)</a:t>
            </a:r>
          </a:p>
          <a:p>
            <a:r>
              <a:rPr lang="en-US" sz="1400" strike="sngStrike" dirty="0" smtClean="0">
                <a:solidFill>
                  <a:schemeClr val="tx2"/>
                </a:solidFill>
              </a:rPr>
              <a:t>Monday, April 22 	(RTC Orientation Session)</a:t>
            </a:r>
          </a:p>
          <a:p>
            <a:r>
              <a:rPr lang="en-US" sz="1400" strike="sngStrike" dirty="0" smtClean="0">
                <a:solidFill>
                  <a:schemeClr val="tx2"/>
                </a:solidFill>
              </a:rPr>
              <a:t>Tuesday, April 30 	(Begin reviewing Key Principles)</a:t>
            </a:r>
          </a:p>
          <a:p>
            <a:r>
              <a:rPr lang="en-US" sz="1400" strike="sngStrike" dirty="0" smtClean="0">
                <a:solidFill>
                  <a:schemeClr val="tx2"/>
                </a:solidFill>
              </a:rPr>
              <a:t>Monday, </a:t>
            </a:r>
            <a:r>
              <a:rPr lang="en-US" sz="1400" strike="sngStrike" dirty="0">
                <a:solidFill>
                  <a:schemeClr val="tx2"/>
                </a:solidFill>
              </a:rPr>
              <a:t>May </a:t>
            </a:r>
            <a:r>
              <a:rPr lang="en-US" sz="1400" strike="sngStrike" dirty="0" smtClean="0">
                <a:solidFill>
                  <a:schemeClr val="tx2"/>
                </a:solidFill>
              </a:rPr>
              <a:t>13</a:t>
            </a:r>
            <a:endParaRPr lang="en-US" sz="1400" strike="sngStrike" dirty="0">
              <a:solidFill>
                <a:schemeClr val="tx2"/>
              </a:solidFill>
            </a:endParaRPr>
          </a:p>
          <a:p>
            <a:r>
              <a:rPr lang="en-US" sz="1400" strike="sngStrike" dirty="0" smtClean="0">
                <a:solidFill>
                  <a:schemeClr val="tx2"/>
                </a:solidFill>
              </a:rPr>
              <a:t>Friday, </a:t>
            </a:r>
            <a:r>
              <a:rPr lang="en-US" sz="1400" strike="sngStrike" dirty="0">
                <a:solidFill>
                  <a:schemeClr val="tx2"/>
                </a:solidFill>
              </a:rPr>
              <a:t>June </a:t>
            </a:r>
            <a:r>
              <a:rPr lang="en-US" sz="1400" strike="sngStrike" dirty="0" smtClean="0">
                <a:solidFill>
                  <a:schemeClr val="tx2"/>
                </a:solidFill>
              </a:rPr>
              <a:t>7</a:t>
            </a:r>
          </a:p>
          <a:p>
            <a:r>
              <a:rPr lang="en-US" sz="1400" strike="sngStrike" dirty="0" smtClean="0">
                <a:solidFill>
                  <a:schemeClr val="tx2"/>
                </a:solidFill>
              </a:rPr>
              <a:t>Friday, </a:t>
            </a:r>
            <a:r>
              <a:rPr lang="en-US" sz="1400" strike="sngStrike" dirty="0">
                <a:solidFill>
                  <a:schemeClr val="tx2"/>
                </a:solidFill>
              </a:rPr>
              <a:t>June </a:t>
            </a:r>
            <a:r>
              <a:rPr lang="en-US" sz="1400" strike="sngStrike" dirty="0" smtClean="0">
                <a:solidFill>
                  <a:schemeClr val="tx2"/>
                </a:solidFill>
              </a:rPr>
              <a:t>21</a:t>
            </a:r>
            <a:endParaRPr lang="en-US" sz="1400" strike="sngStrike" dirty="0">
              <a:solidFill>
                <a:schemeClr val="tx2"/>
              </a:solidFill>
            </a:endParaRPr>
          </a:p>
          <a:p>
            <a:r>
              <a:rPr lang="en-US" sz="1400" strike="sngStrike" dirty="0" smtClean="0">
                <a:solidFill>
                  <a:schemeClr val="tx2"/>
                </a:solidFill>
              </a:rPr>
              <a:t>Friday, </a:t>
            </a:r>
            <a:r>
              <a:rPr lang="en-US" sz="1400" strike="sngStrike" dirty="0">
                <a:solidFill>
                  <a:schemeClr val="tx2"/>
                </a:solidFill>
              </a:rPr>
              <a:t>July </a:t>
            </a:r>
            <a:r>
              <a:rPr lang="en-US" sz="1400" strike="sngStrike" dirty="0" smtClean="0">
                <a:solidFill>
                  <a:schemeClr val="tx2"/>
                </a:solidFill>
              </a:rPr>
              <a:t>12</a:t>
            </a:r>
            <a:endParaRPr lang="en-US" sz="1400" strike="sngStrike" dirty="0">
              <a:solidFill>
                <a:schemeClr val="tx2"/>
              </a:solidFill>
            </a:endParaRPr>
          </a:p>
          <a:p>
            <a:r>
              <a:rPr lang="en-US" sz="1400" strike="sngStrike" dirty="0" smtClean="0">
                <a:solidFill>
                  <a:schemeClr val="tx2"/>
                </a:solidFill>
              </a:rPr>
              <a:t>Friday</a:t>
            </a:r>
            <a:r>
              <a:rPr lang="en-US" sz="1400" strike="sngStrike" dirty="0">
                <a:solidFill>
                  <a:schemeClr val="tx2"/>
                </a:solidFill>
              </a:rPr>
              <a:t>, </a:t>
            </a:r>
            <a:r>
              <a:rPr lang="en-US" sz="1400" strike="sngStrike" dirty="0" smtClean="0">
                <a:solidFill>
                  <a:schemeClr val="tx2"/>
                </a:solidFill>
              </a:rPr>
              <a:t>Aug. 9</a:t>
            </a:r>
            <a:endParaRPr lang="en-US" sz="1400" strike="sngStrike" dirty="0">
              <a:solidFill>
                <a:schemeClr val="tx2"/>
              </a:solidFill>
            </a:endParaRPr>
          </a:p>
          <a:p>
            <a:r>
              <a:rPr lang="en-US" sz="1400" strike="sngStrike" dirty="0" smtClean="0">
                <a:solidFill>
                  <a:schemeClr val="tx2"/>
                </a:solidFill>
              </a:rPr>
              <a:t>Tuesday</a:t>
            </a:r>
            <a:r>
              <a:rPr lang="en-US" sz="1400" strike="sngStrike" dirty="0">
                <a:solidFill>
                  <a:schemeClr val="tx2"/>
                </a:solidFill>
              </a:rPr>
              <a:t>, </a:t>
            </a:r>
            <a:r>
              <a:rPr lang="en-US" sz="1400" strike="sngStrike" dirty="0" smtClean="0">
                <a:solidFill>
                  <a:schemeClr val="tx2"/>
                </a:solidFill>
              </a:rPr>
              <a:t>Aug. 27</a:t>
            </a:r>
            <a:endParaRPr lang="en-US" sz="1400" strike="sngStrike" dirty="0">
              <a:solidFill>
                <a:schemeClr val="tx2"/>
              </a:solidFill>
            </a:endParaRPr>
          </a:p>
          <a:p>
            <a:r>
              <a:rPr lang="en-US" sz="1400" strike="sngStrike" dirty="0" smtClean="0">
                <a:solidFill>
                  <a:schemeClr val="tx2"/>
                </a:solidFill>
              </a:rPr>
              <a:t>Thursday, Sept. 19</a:t>
            </a:r>
          </a:p>
          <a:p>
            <a:r>
              <a:rPr lang="en-US" sz="1400" strike="sngStrike" dirty="0">
                <a:solidFill>
                  <a:schemeClr val="tx2"/>
                </a:solidFill>
              </a:rPr>
              <a:t>Tuesday, Sept. 24 (Special meeting for ISO Lessons Learned)</a:t>
            </a:r>
          </a:p>
          <a:p>
            <a:r>
              <a:rPr lang="en-US" sz="1400" strike="sngStrike" dirty="0">
                <a:solidFill>
                  <a:schemeClr val="tx2"/>
                </a:solidFill>
              </a:rPr>
              <a:t>Wednesday, Oct. 9</a:t>
            </a:r>
          </a:p>
          <a:p>
            <a:r>
              <a:rPr lang="en-US" sz="1400" strike="sngStrike" dirty="0" smtClean="0">
                <a:solidFill>
                  <a:schemeClr val="tx2"/>
                </a:solidFill>
              </a:rPr>
              <a:t>Wednesday</a:t>
            </a:r>
            <a:r>
              <a:rPr lang="en-US" sz="1400" strike="sngStrike" dirty="0">
                <a:solidFill>
                  <a:schemeClr val="tx2"/>
                </a:solidFill>
              </a:rPr>
              <a:t>, </a:t>
            </a:r>
            <a:r>
              <a:rPr lang="en-US" sz="1400" strike="sngStrike" dirty="0" smtClean="0">
                <a:solidFill>
                  <a:schemeClr val="tx2"/>
                </a:solidFill>
              </a:rPr>
              <a:t>Oct. 30</a:t>
            </a:r>
          </a:p>
          <a:p>
            <a:endParaRPr lang="en-US" sz="1400" strike="sngStrike" dirty="0">
              <a:solidFill>
                <a:schemeClr val="tx2"/>
              </a:solidFill>
            </a:endParaRPr>
          </a:p>
          <a:p>
            <a:r>
              <a:rPr lang="en-US" sz="1600" dirty="0" smtClean="0">
                <a:solidFill>
                  <a:schemeClr val="tx2"/>
                </a:solidFill>
              </a:rPr>
              <a:t>Tuesday, Nov. 19</a:t>
            </a:r>
            <a:endParaRPr lang="en-US" sz="1600" dirty="0">
              <a:solidFill>
                <a:schemeClr val="tx2"/>
              </a:solidFill>
            </a:endParaRPr>
          </a:p>
          <a:p>
            <a:r>
              <a:rPr lang="en-US" sz="1600" dirty="0" smtClean="0">
                <a:solidFill>
                  <a:schemeClr val="tx2"/>
                </a:solidFill>
              </a:rPr>
              <a:t>Tuesday</a:t>
            </a:r>
            <a:r>
              <a:rPr lang="en-US" sz="1600" dirty="0">
                <a:solidFill>
                  <a:schemeClr val="tx2"/>
                </a:solidFill>
              </a:rPr>
              <a:t>, </a:t>
            </a:r>
            <a:r>
              <a:rPr lang="en-US" sz="1600" dirty="0" smtClean="0">
                <a:solidFill>
                  <a:schemeClr val="tx2"/>
                </a:solidFill>
              </a:rPr>
              <a:t>Dec. 3 </a:t>
            </a:r>
            <a:r>
              <a:rPr lang="en-US" sz="1600" i="1" dirty="0" smtClean="0">
                <a:solidFill>
                  <a:srgbClr val="FF0000"/>
                </a:solidFill>
              </a:rPr>
              <a:t>(possible move to Taylor)</a:t>
            </a:r>
          </a:p>
          <a:p>
            <a:r>
              <a:rPr lang="en-US" sz="1600" dirty="0" smtClean="0">
                <a:solidFill>
                  <a:schemeClr val="tx2"/>
                </a:solidFill>
              </a:rPr>
              <a:t>Thursday</a:t>
            </a:r>
            <a:r>
              <a:rPr lang="en-US" sz="1600" dirty="0">
                <a:solidFill>
                  <a:schemeClr val="tx2"/>
                </a:solidFill>
              </a:rPr>
              <a:t>, </a:t>
            </a:r>
            <a:r>
              <a:rPr lang="en-US" sz="1600" dirty="0" smtClean="0">
                <a:solidFill>
                  <a:schemeClr val="tx2"/>
                </a:solidFill>
              </a:rPr>
              <a:t>Dec. 19</a:t>
            </a:r>
          </a:p>
          <a:p>
            <a:r>
              <a:rPr lang="en-US" sz="1600" dirty="0" smtClean="0">
                <a:solidFill>
                  <a:schemeClr val="tx2"/>
                </a:solidFill>
              </a:rPr>
              <a:t>Friday, Jan. 10, 2020</a:t>
            </a:r>
          </a:p>
          <a:p>
            <a:r>
              <a:rPr lang="en-US" sz="1600" u="sng" dirty="0" smtClean="0">
                <a:solidFill>
                  <a:schemeClr val="tx2"/>
                </a:solidFill>
              </a:rPr>
              <a:t>Wednesday, Jan. 22, 2020  &gt; TAC Jan 29, 2020  &gt; Board Feb 5, 2020</a:t>
            </a:r>
          </a:p>
          <a:p>
            <a:endParaRPr lang="en-US" sz="1600" i="1" dirty="0" smtClean="0">
              <a:solidFill>
                <a:srgbClr val="FF0000"/>
              </a:solidFill>
            </a:endParaRPr>
          </a:p>
          <a:p>
            <a:r>
              <a:rPr lang="en-US" sz="1600" i="1" dirty="0" smtClean="0">
                <a:solidFill>
                  <a:srgbClr val="FF0000"/>
                </a:solidFill>
              </a:rPr>
              <a:t>Posted 2020 Schedule in coordination with BEST starting in Feb 2020</a:t>
            </a:r>
          </a:p>
        </p:txBody>
      </p:sp>
    </p:spTree>
    <p:extLst>
      <p:ext uri="{BB962C8B-B14F-4D97-AF65-F5344CB8AC3E}">
        <p14:creationId xmlns:p14="http://schemas.microsoft.com/office/powerpoint/2010/main" val="2690595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TAC Update </a:t>
            </a:r>
            <a:endParaRPr lang="en-US" sz="2400" dirty="0"/>
          </a:p>
        </p:txBody>
      </p:sp>
      <p:sp>
        <p:nvSpPr>
          <p:cNvPr id="3" name="Content Placeholder 2"/>
          <p:cNvSpPr>
            <a:spLocks noGrp="1"/>
          </p:cNvSpPr>
          <p:nvPr>
            <p:ph idx="1"/>
          </p:nvPr>
        </p:nvSpPr>
        <p:spPr>
          <a:xfrm>
            <a:off x="381000" y="1066800"/>
            <a:ext cx="8229600" cy="990600"/>
          </a:xfrm>
        </p:spPr>
        <p:txBody>
          <a:bodyPr/>
          <a:lstStyle/>
          <a:p>
            <a:r>
              <a:rPr lang="en-US" sz="2000" dirty="0"/>
              <a:t>At the </a:t>
            </a:r>
            <a:r>
              <a:rPr lang="en-US" sz="2000" dirty="0" smtClean="0"/>
              <a:t>October 23, </a:t>
            </a:r>
            <a:r>
              <a:rPr lang="en-US" sz="2000" dirty="0"/>
              <a:t>2019 TAC meeting, TAC voted to endorse the following Key Principle subsections: </a:t>
            </a:r>
          </a:p>
          <a:p>
            <a:pPr marL="457200" lvl="1" indent="0">
              <a:buNone/>
            </a:pPr>
            <a:r>
              <a:rPr lang="en-US" sz="1800" u="sng" dirty="0"/>
              <a:t>Unanimous Endorsement</a:t>
            </a:r>
            <a:r>
              <a:rPr lang="en-US" sz="1800" dirty="0"/>
              <a:t>:</a:t>
            </a:r>
          </a:p>
          <a:p>
            <a:pPr lvl="1"/>
            <a:r>
              <a:rPr lang="en-US" sz="1800" dirty="0" smtClean="0"/>
              <a:t>Key Principle Subsection 1.1 </a:t>
            </a:r>
            <a:r>
              <a:rPr lang="en-US" sz="1800" dirty="0"/>
              <a:t>(5)</a:t>
            </a:r>
          </a:p>
          <a:p>
            <a:pPr lvl="2"/>
            <a:r>
              <a:rPr lang="en-US" sz="1600" dirty="0"/>
              <a:t>Ancillary Service Demand Curves and Current Market Price Adders</a:t>
            </a:r>
          </a:p>
          <a:p>
            <a:pPr lvl="1"/>
            <a:r>
              <a:rPr lang="en-US" sz="1800" dirty="0" smtClean="0"/>
              <a:t>Key Principle 1.3 </a:t>
            </a:r>
            <a:r>
              <a:rPr lang="en-US" sz="1800" dirty="0"/>
              <a:t>(1), (2), (3), (4) (a &amp; b), (5), (6), (7), (8), (10), and (11)</a:t>
            </a:r>
          </a:p>
          <a:p>
            <a:pPr lvl="2"/>
            <a:r>
              <a:rPr lang="en-US" sz="1600" dirty="0"/>
              <a:t>Offering and Awarding Ancillary Services in Real-Time</a:t>
            </a:r>
          </a:p>
          <a:p>
            <a:pPr lvl="1"/>
            <a:r>
              <a:rPr lang="en-US" sz="1800" dirty="0" smtClean="0"/>
              <a:t>Key Principle 5 </a:t>
            </a:r>
            <a:r>
              <a:rPr lang="en-US" sz="1800" dirty="0"/>
              <a:t>(1) - (6)</a:t>
            </a:r>
          </a:p>
          <a:p>
            <a:pPr lvl="2"/>
            <a:r>
              <a:rPr lang="en-US" sz="1600" dirty="0"/>
              <a:t>Day-Ahead Market </a:t>
            </a:r>
            <a:endParaRPr lang="en-US" sz="1600" dirty="0" smtClean="0"/>
          </a:p>
          <a:p>
            <a:pPr lvl="2"/>
            <a:endParaRPr lang="en-US" sz="1600" dirty="0" smtClean="0"/>
          </a:p>
          <a:p>
            <a:pPr marL="457200" lvl="1" indent="0">
              <a:buNone/>
            </a:pPr>
            <a:r>
              <a:rPr lang="en-US" sz="1800" u="sng" dirty="0" smtClean="0"/>
              <a:t>Non-Voting Item:</a:t>
            </a:r>
          </a:p>
          <a:p>
            <a:pPr lvl="1"/>
            <a:r>
              <a:rPr lang="en-US" sz="1800" dirty="0"/>
              <a:t>Key Principle 1.2 (3</a:t>
            </a:r>
            <a:r>
              <a:rPr lang="en-US" sz="1800" dirty="0" smtClean="0"/>
              <a:t>) AS Price Cap</a:t>
            </a:r>
            <a:endParaRPr lang="en-US" sz="1800" dirty="0"/>
          </a:p>
          <a:p>
            <a:pPr lvl="2"/>
            <a:r>
              <a:rPr lang="en-US" sz="1600" dirty="0"/>
              <a:t>Austin Energy </a:t>
            </a:r>
            <a:r>
              <a:rPr lang="en-US" sz="1600" dirty="0" smtClean="0"/>
              <a:t>discussion to move AS Price Cap to “KP8 Out of Scope”</a:t>
            </a:r>
          </a:p>
          <a:p>
            <a:pPr lvl="2"/>
            <a:r>
              <a:rPr lang="en-US" sz="1600" dirty="0" smtClean="0"/>
              <a:t>Discuss later in agenda today as addition to Key Principle 8</a:t>
            </a:r>
            <a:endParaRPr lang="en-US" sz="1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1558209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Today’s Plan for Key Principles (KP)</a:t>
            </a:r>
            <a:endParaRPr lang="en-US" sz="2400" dirty="0"/>
          </a:p>
        </p:txBody>
      </p:sp>
      <p:sp>
        <p:nvSpPr>
          <p:cNvPr id="3" name="Content Placeholder 2"/>
          <p:cNvSpPr>
            <a:spLocks noGrp="1"/>
          </p:cNvSpPr>
          <p:nvPr>
            <p:ph idx="1"/>
          </p:nvPr>
        </p:nvSpPr>
        <p:spPr>
          <a:xfrm>
            <a:off x="381000" y="838200"/>
            <a:ext cx="8534400" cy="5334000"/>
          </a:xfrm>
        </p:spPr>
        <p:txBody>
          <a:bodyPr/>
          <a:lstStyle/>
          <a:p>
            <a:endParaRPr lang="en-US" sz="1050" dirty="0" smtClean="0"/>
          </a:p>
          <a:p>
            <a:pPr marL="0" indent="0">
              <a:buNone/>
            </a:pPr>
            <a:endParaRPr lang="en-US" sz="1800" u="sng" dirty="0" smtClean="0"/>
          </a:p>
          <a:p>
            <a:pPr marL="0" marR="0" indent="0">
              <a:spcBef>
                <a:spcPts val="0"/>
              </a:spcBef>
              <a:spcAft>
                <a:spcPts val="0"/>
              </a:spcAft>
              <a:buNone/>
            </a:pPr>
            <a:r>
              <a:rPr lang="en-US" sz="1600" b="1" dirty="0"/>
              <a:t>ROUND 3 REVIEW:</a:t>
            </a:r>
          </a:p>
          <a:p>
            <a:pPr marL="0" marR="0" indent="0">
              <a:spcBef>
                <a:spcPts val="0"/>
              </a:spcBef>
              <a:spcAft>
                <a:spcPts val="0"/>
              </a:spcAft>
              <a:buNone/>
            </a:pPr>
            <a:endParaRPr lang="en-US" sz="1600" dirty="0" smtClean="0">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smtClean="0">
                <a:latin typeface="Calibri" panose="020F0502020204030204" pitchFamily="34" charset="0"/>
                <a:ea typeface="Calibri" panose="020F0502020204030204" pitchFamily="34" charset="0"/>
              </a:rPr>
              <a:t>KP1.3 </a:t>
            </a:r>
            <a:r>
              <a:rPr lang="en-US" sz="1600" dirty="0">
                <a:latin typeface="Calibri" panose="020F0502020204030204" pitchFamily="34" charset="0"/>
                <a:ea typeface="Calibri" panose="020F0502020204030204" pitchFamily="34" charset="0"/>
              </a:rPr>
              <a:t>(12)- Proxy curves for RTC AS </a:t>
            </a:r>
          </a:p>
          <a:p>
            <a:pPr marL="0" marR="0" indent="0">
              <a:spcBef>
                <a:spcPts val="0"/>
              </a:spcBef>
              <a:spcAft>
                <a:spcPts val="0"/>
              </a:spcAft>
              <a:buNone/>
            </a:pPr>
            <a:r>
              <a:rPr lang="en-US" sz="1600" dirty="0" smtClean="0">
                <a:solidFill>
                  <a:srgbClr val="FF0000"/>
                </a:solidFill>
                <a:latin typeface="Calibri" panose="020F0502020204030204" pitchFamily="34" charset="0"/>
                <a:ea typeface="Calibri" panose="020F0502020204030204" pitchFamily="34" charset="0"/>
              </a:rPr>
              <a:t>	Updated </a:t>
            </a:r>
            <a:r>
              <a:rPr lang="en-US" sz="1600" dirty="0">
                <a:solidFill>
                  <a:srgbClr val="FF0000"/>
                </a:solidFill>
                <a:latin typeface="Calibri" panose="020F0502020204030204" pitchFamily="34" charset="0"/>
                <a:ea typeface="Calibri" panose="020F0502020204030204" pitchFamily="34" charset="0"/>
              </a:rPr>
              <a:t>language from ERCOT based on Oct 9</a:t>
            </a:r>
            <a:r>
              <a:rPr lang="en-US" sz="1600" baseline="30000" dirty="0">
                <a:solidFill>
                  <a:srgbClr val="FF0000"/>
                </a:solidFill>
                <a:latin typeface="Calibri" panose="020F0502020204030204" pitchFamily="34" charset="0"/>
                <a:ea typeface="Calibri" panose="020F0502020204030204" pitchFamily="34" charset="0"/>
              </a:rPr>
              <a:t>th</a:t>
            </a:r>
            <a:r>
              <a:rPr lang="en-US" sz="1600" dirty="0">
                <a:solidFill>
                  <a:srgbClr val="FF0000"/>
                </a:solidFill>
                <a:latin typeface="Calibri" panose="020F0502020204030204" pitchFamily="34" charset="0"/>
                <a:ea typeface="Calibri" panose="020F0502020204030204" pitchFamily="34" charset="0"/>
              </a:rPr>
              <a:t> </a:t>
            </a:r>
            <a:r>
              <a:rPr lang="en-US" sz="1600" dirty="0" smtClean="0">
                <a:solidFill>
                  <a:srgbClr val="FF0000"/>
                </a:solidFill>
                <a:latin typeface="Calibri" panose="020F0502020204030204" pitchFamily="34" charset="0"/>
                <a:ea typeface="Calibri" panose="020F0502020204030204" pitchFamily="34" charset="0"/>
              </a:rPr>
              <a:t>meeting</a:t>
            </a:r>
            <a:endParaRPr lang="en-US" sz="1600" dirty="0">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600" dirty="0" smtClean="0">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smtClean="0">
                <a:latin typeface="Calibri" panose="020F0502020204030204" pitchFamily="34" charset="0"/>
                <a:ea typeface="Calibri" panose="020F0502020204030204" pitchFamily="34" charset="0"/>
              </a:rPr>
              <a:t>KP1.3 </a:t>
            </a:r>
            <a:r>
              <a:rPr lang="en-US" sz="1600" dirty="0">
                <a:latin typeface="Calibri" panose="020F0502020204030204" pitchFamily="34" charset="0"/>
                <a:ea typeface="Calibri" panose="020F0502020204030204" pitchFamily="34" charset="0"/>
              </a:rPr>
              <a:t>(9)- Operator ability to mitigate infeasible AS </a:t>
            </a:r>
            <a:endParaRPr lang="en-US" sz="1600" dirty="0" smtClean="0">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a:solidFill>
                  <a:srgbClr val="FF0000"/>
                </a:solidFill>
                <a:latin typeface="Calibri" panose="020F0502020204030204" pitchFamily="34" charset="0"/>
                <a:ea typeface="Calibri" panose="020F0502020204030204" pitchFamily="34" charset="0"/>
              </a:rPr>
              <a:t>	</a:t>
            </a:r>
            <a:r>
              <a:rPr lang="en-US" sz="1600" dirty="0" smtClean="0">
                <a:solidFill>
                  <a:srgbClr val="FF0000"/>
                </a:solidFill>
                <a:latin typeface="Calibri" panose="020F0502020204030204" pitchFamily="34" charset="0"/>
                <a:ea typeface="Calibri" panose="020F0502020204030204" pitchFamily="34" charset="0"/>
              </a:rPr>
              <a:t>Discuss </a:t>
            </a:r>
            <a:r>
              <a:rPr lang="en-US" sz="1600" dirty="0">
                <a:solidFill>
                  <a:srgbClr val="FF0000"/>
                </a:solidFill>
                <a:latin typeface="Calibri" panose="020F0502020204030204" pitchFamily="34" charset="0"/>
                <a:ea typeface="Calibri" panose="020F0502020204030204" pitchFamily="34" charset="0"/>
              </a:rPr>
              <a:t>Luminant </a:t>
            </a:r>
            <a:r>
              <a:rPr lang="en-US" sz="1600" dirty="0" smtClean="0">
                <a:solidFill>
                  <a:srgbClr val="FF0000"/>
                </a:solidFill>
                <a:latin typeface="Calibri" panose="020F0502020204030204" pitchFamily="34" charset="0"/>
                <a:ea typeface="Calibri" panose="020F0502020204030204" pitchFamily="34" charset="0"/>
              </a:rPr>
              <a:t>comments</a:t>
            </a:r>
            <a:endParaRPr lang="en-US" sz="1600" dirty="0" smtClean="0">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600" dirty="0" smtClean="0">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smtClean="0">
                <a:latin typeface="Calibri" panose="020F0502020204030204" pitchFamily="34" charset="0"/>
                <a:ea typeface="Calibri" panose="020F0502020204030204" pitchFamily="34" charset="0"/>
              </a:rPr>
              <a:t>KP5(7</a:t>
            </a:r>
            <a:r>
              <a:rPr lang="en-US" sz="1600" dirty="0">
                <a:latin typeface="Calibri" panose="020F0502020204030204" pitchFamily="34" charset="0"/>
                <a:ea typeface="Calibri" panose="020F0502020204030204" pitchFamily="34" charset="0"/>
              </a:rPr>
              <a:t>)- AS Offers in DAM without Resource </a:t>
            </a:r>
            <a:endParaRPr lang="en-US" sz="1600" dirty="0" smtClean="0">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a:solidFill>
                  <a:srgbClr val="FF0000"/>
                </a:solidFill>
                <a:latin typeface="Calibri" panose="020F0502020204030204" pitchFamily="34" charset="0"/>
                <a:ea typeface="Calibri" panose="020F0502020204030204" pitchFamily="34" charset="0"/>
              </a:rPr>
              <a:t>	</a:t>
            </a:r>
            <a:r>
              <a:rPr lang="en-US" sz="1600" dirty="0" smtClean="0">
                <a:solidFill>
                  <a:srgbClr val="FF0000"/>
                </a:solidFill>
                <a:latin typeface="Calibri" panose="020F0502020204030204" pitchFamily="34" charset="0"/>
                <a:ea typeface="Calibri" panose="020F0502020204030204" pitchFamily="34" charset="0"/>
              </a:rPr>
              <a:t>Discuss </a:t>
            </a:r>
            <a:r>
              <a:rPr lang="en-US" sz="1600" dirty="0">
                <a:solidFill>
                  <a:srgbClr val="FF0000"/>
                </a:solidFill>
                <a:latin typeface="Calibri" panose="020F0502020204030204" pitchFamily="34" charset="0"/>
                <a:ea typeface="Calibri" panose="020F0502020204030204" pitchFamily="34" charset="0"/>
              </a:rPr>
              <a:t>concept benefit and Shell </a:t>
            </a:r>
            <a:r>
              <a:rPr lang="en-US" sz="1600" dirty="0" smtClean="0">
                <a:solidFill>
                  <a:srgbClr val="FF0000"/>
                </a:solidFill>
                <a:latin typeface="Calibri" panose="020F0502020204030204" pitchFamily="34" charset="0"/>
                <a:ea typeface="Calibri" panose="020F0502020204030204" pitchFamily="34" charset="0"/>
              </a:rPr>
              <a:t>comments</a:t>
            </a:r>
            <a:endParaRPr lang="en-US" sz="1600" dirty="0">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600" dirty="0" smtClean="0">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smtClean="0">
                <a:latin typeface="Calibri" panose="020F0502020204030204" pitchFamily="34" charset="0"/>
                <a:ea typeface="Calibri" panose="020F0502020204030204" pitchFamily="34" charset="0"/>
              </a:rPr>
              <a:t>KP2- </a:t>
            </a:r>
            <a:r>
              <a:rPr lang="en-US" sz="1600" dirty="0">
                <a:latin typeface="Calibri" panose="020F0502020204030204" pitchFamily="34" charset="0"/>
                <a:ea typeface="Calibri" panose="020F0502020204030204" pitchFamily="34" charset="0"/>
              </a:rPr>
              <a:t>Definition of the AS Products to Align with RTC Framework</a:t>
            </a:r>
          </a:p>
          <a:p>
            <a:pPr marL="0" marR="0" indent="457200">
              <a:spcBef>
                <a:spcPts val="0"/>
              </a:spcBef>
              <a:spcAft>
                <a:spcPts val="0"/>
              </a:spcAft>
            </a:pPr>
            <a:r>
              <a:rPr lang="en-US" sz="1600" dirty="0">
                <a:latin typeface="Calibri" panose="020F0502020204030204" pitchFamily="34" charset="0"/>
                <a:ea typeface="Calibri" panose="020F0502020204030204" pitchFamily="34" charset="0"/>
              </a:rPr>
              <a:t>(1)- AS products under RTC will be the products </a:t>
            </a:r>
            <a:r>
              <a:rPr lang="en-US" sz="1600" dirty="0" smtClean="0">
                <a:latin typeface="Calibri" panose="020F0502020204030204" pitchFamily="34" charset="0"/>
                <a:ea typeface="Calibri" panose="020F0502020204030204" pitchFamily="34" charset="0"/>
              </a:rPr>
              <a:t>with </a:t>
            </a:r>
            <a:r>
              <a:rPr lang="en-US" sz="1600" dirty="0">
                <a:latin typeface="Calibri" panose="020F0502020204030204" pitchFamily="34" charset="0"/>
                <a:ea typeface="Calibri" panose="020F0502020204030204" pitchFamily="34" charset="0"/>
              </a:rPr>
              <a:t>the </a:t>
            </a:r>
            <a:r>
              <a:rPr lang="en-US" sz="1600" dirty="0" smtClean="0">
                <a:latin typeface="Calibri" panose="020F0502020204030204" pitchFamily="34" charset="0"/>
                <a:ea typeface="Calibri" panose="020F0502020204030204" pitchFamily="34" charset="0"/>
              </a:rPr>
              <a:t>NPRR863 </a:t>
            </a:r>
            <a:r>
              <a:rPr lang="en-US" sz="1600" dirty="0" smtClean="0">
                <a:solidFill>
                  <a:srgbClr val="FF0000"/>
                </a:solidFill>
                <a:latin typeface="Calibri" panose="020F0502020204030204" pitchFamily="34" charset="0"/>
                <a:ea typeface="Calibri" panose="020F0502020204030204" pitchFamily="34" charset="0"/>
              </a:rPr>
              <a:t>(No comments </a:t>
            </a:r>
            <a:r>
              <a:rPr lang="en-US" sz="1600" dirty="0">
                <a:solidFill>
                  <a:srgbClr val="FF0000"/>
                </a:solidFill>
                <a:latin typeface="Calibri" panose="020F0502020204030204" pitchFamily="34" charset="0"/>
                <a:ea typeface="Calibri" panose="020F0502020204030204" pitchFamily="34" charset="0"/>
              </a:rPr>
              <a:t>received)</a:t>
            </a:r>
            <a:endParaRPr lang="en-US" sz="1600" dirty="0">
              <a:latin typeface="Calibri" panose="020F0502020204030204" pitchFamily="34" charset="0"/>
              <a:ea typeface="Calibri" panose="020F0502020204030204" pitchFamily="34" charset="0"/>
            </a:endParaRPr>
          </a:p>
          <a:p>
            <a:pPr marL="0" marR="0" indent="457200">
              <a:spcBef>
                <a:spcPts val="0"/>
              </a:spcBef>
              <a:spcAft>
                <a:spcPts val="0"/>
              </a:spcAft>
            </a:pPr>
            <a:r>
              <a:rPr lang="en-US" sz="1600" dirty="0">
                <a:latin typeface="Calibri" panose="020F0502020204030204" pitchFamily="34" charset="0"/>
                <a:ea typeface="Calibri" panose="020F0502020204030204" pitchFamily="34" charset="0"/>
              </a:rPr>
              <a:t>(2)- ERCOT will limit AS awards to no more than the qualified quantity </a:t>
            </a:r>
            <a:r>
              <a:rPr lang="en-US" sz="1600" dirty="0" smtClean="0">
                <a:solidFill>
                  <a:srgbClr val="FF0000"/>
                </a:solidFill>
                <a:latin typeface="Calibri" panose="020F0502020204030204" pitchFamily="34" charset="0"/>
                <a:ea typeface="Calibri" panose="020F0502020204030204" pitchFamily="34" charset="0"/>
              </a:rPr>
              <a:t>(No </a:t>
            </a:r>
            <a:r>
              <a:rPr lang="en-US" sz="1600" dirty="0">
                <a:solidFill>
                  <a:srgbClr val="FF0000"/>
                </a:solidFill>
                <a:latin typeface="Calibri" panose="020F0502020204030204" pitchFamily="34" charset="0"/>
                <a:ea typeface="Calibri" panose="020F0502020204030204" pitchFamily="34" charset="0"/>
              </a:rPr>
              <a:t>comments received)</a:t>
            </a:r>
            <a:endParaRPr lang="en-US" sz="1600" dirty="0">
              <a:latin typeface="Calibri" panose="020F0502020204030204" pitchFamily="34" charset="0"/>
              <a:ea typeface="Calibri" panose="020F0502020204030204" pitchFamily="34" charset="0"/>
            </a:endParaRPr>
          </a:p>
          <a:p>
            <a:pPr marL="0" marR="0" indent="457200">
              <a:spcBef>
                <a:spcPts val="0"/>
              </a:spcBef>
              <a:spcAft>
                <a:spcPts val="0"/>
              </a:spcAft>
            </a:pPr>
            <a:r>
              <a:rPr lang="en-US" sz="1600" dirty="0">
                <a:latin typeface="Calibri" panose="020F0502020204030204" pitchFamily="34" charset="0"/>
                <a:ea typeface="Calibri" panose="020F0502020204030204" pitchFamily="34" charset="0"/>
              </a:rPr>
              <a:t>(3)- Regulation Service Qualification </a:t>
            </a:r>
            <a:r>
              <a:rPr lang="en-US" sz="1600" dirty="0" smtClean="0">
                <a:solidFill>
                  <a:srgbClr val="FF0000"/>
                </a:solidFill>
                <a:latin typeface="Calibri" panose="020F0502020204030204" pitchFamily="34" charset="0"/>
                <a:ea typeface="Calibri" panose="020F0502020204030204" pitchFamily="34" charset="0"/>
              </a:rPr>
              <a:t>(Crescent </a:t>
            </a:r>
            <a:r>
              <a:rPr lang="en-US" sz="1600" dirty="0">
                <a:solidFill>
                  <a:srgbClr val="FF0000"/>
                </a:solidFill>
                <a:latin typeface="Calibri" panose="020F0502020204030204" pitchFamily="34" charset="0"/>
                <a:ea typeface="Calibri" panose="020F0502020204030204" pitchFamily="34" charset="0"/>
              </a:rPr>
              <a:t>comments) </a:t>
            </a:r>
            <a:endParaRPr lang="en-US" sz="1600" dirty="0">
              <a:latin typeface="Calibri" panose="020F0502020204030204" pitchFamily="34" charset="0"/>
              <a:ea typeface="Calibri" panose="020F0502020204030204" pitchFamily="34" charset="0"/>
            </a:endParaRPr>
          </a:p>
          <a:p>
            <a:pPr marL="0" marR="0" indent="457200">
              <a:spcBef>
                <a:spcPts val="0"/>
              </a:spcBef>
              <a:spcAft>
                <a:spcPts val="0"/>
              </a:spcAft>
            </a:pPr>
            <a:r>
              <a:rPr lang="en-US" sz="1600" dirty="0">
                <a:latin typeface="Calibri" panose="020F0502020204030204" pitchFamily="34" charset="0"/>
                <a:ea typeface="Calibri" panose="020F0502020204030204" pitchFamily="34" charset="0"/>
              </a:rPr>
              <a:t>(4)- Responsive Reserve Service Qualification </a:t>
            </a:r>
            <a:r>
              <a:rPr lang="en-US" sz="1600" dirty="0" smtClean="0">
                <a:solidFill>
                  <a:srgbClr val="FF0000"/>
                </a:solidFill>
                <a:latin typeface="Calibri" panose="020F0502020204030204" pitchFamily="34" charset="0"/>
                <a:ea typeface="Calibri" panose="020F0502020204030204" pitchFamily="34" charset="0"/>
              </a:rPr>
              <a:t>(Crescent </a:t>
            </a:r>
            <a:r>
              <a:rPr lang="en-US" sz="1600" dirty="0">
                <a:solidFill>
                  <a:srgbClr val="FF0000"/>
                </a:solidFill>
                <a:latin typeface="Calibri" panose="020F0502020204030204" pitchFamily="34" charset="0"/>
                <a:ea typeface="Calibri" panose="020F0502020204030204" pitchFamily="34" charset="0"/>
              </a:rPr>
              <a:t>comments)</a:t>
            </a:r>
            <a:endParaRPr lang="en-US" sz="1600" dirty="0">
              <a:latin typeface="Calibri" panose="020F0502020204030204" pitchFamily="34" charset="0"/>
              <a:ea typeface="Calibri" panose="020F0502020204030204" pitchFamily="34" charset="0"/>
            </a:endParaRPr>
          </a:p>
          <a:p>
            <a:pPr marL="0" marR="0" indent="457200">
              <a:spcBef>
                <a:spcPts val="0"/>
              </a:spcBef>
              <a:spcAft>
                <a:spcPts val="0"/>
              </a:spcAft>
            </a:pPr>
            <a:r>
              <a:rPr lang="en-US" sz="1600" dirty="0">
                <a:latin typeface="Calibri" panose="020F0502020204030204" pitchFamily="34" charset="0"/>
                <a:ea typeface="Calibri" panose="020F0502020204030204" pitchFamily="34" charset="0"/>
              </a:rPr>
              <a:t>(5)- Non-Spinning Reserve Qualification </a:t>
            </a:r>
            <a:r>
              <a:rPr lang="en-US" sz="1600" dirty="0" smtClean="0">
                <a:solidFill>
                  <a:srgbClr val="FF0000"/>
                </a:solidFill>
                <a:latin typeface="Calibri" panose="020F0502020204030204" pitchFamily="34" charset="0"/>
                <a:ea typeface="Calibri" panose="020F0502020204030204" pitchFamily="34" charset="0"/>
              </a:rPr>
              <a:t>(No </a:t>
            </a:r>
            <a:r>
              <a:rPr lang="en-US" sz="1600" dirty="0">
                <a:solidFill>
                  <a:srgbClr val="FF0000"/>
                </a:solidFill>
                <a:latin typeface="Calibri" panose="020F0502020204030204" pitchFamily="34" charset="0"/>
                <a:ea typeface="Calibri" panose="020F0502020204030204" pitchFamily="34" charset="0"/>
              </a:rPr>
              <a:t>comments received)</a:t>
            </a:r>
            <a:endParaRPr lang="en-US" sz="1600" dirty="0">
              <a:latin typeface="Calibri" panose="020F0502020204030204" pitchFamily="34" charset="0"/>
              <a:ea typeface="Calibri" panose="020F0502020204030204" pitchFamily="34" charset="0"/>
            </a:endParaRPr>
          </a:p>
          <a:p>
            <a:pPr marL="0" marR="0" indent="457200">
              <a:spcBef>
                <a:spcPts val="0"/>
              </a:spcBef>
              <a:spcAft>
                <a:spcPts val="0"/>
              </a:spcAft>
            </a:pPr>
            <a:r>
              <a:rPr lang="en-US" sz="1600" dirty="0">
                <a:latin typeface="Calibri" panose="020F0502020204030204" pitchFamily="34" charset="0"/>
                <a:ea typeface="Calibri" panose="020F0502020204030204" pitchFamily="34" charset="0"/>
              </a:rPr>
              <a:t>(6)- ERCOT Contingency Reserve Service Qualification </a:t>
            </a:r>
            <a:r>
              <a:rPr lang="en-US" sz="1600" dirty="0" smtClean="0">
                <a:solidFill>
                  <a:srgbClr val="FF0000"/>
                </a:solidFill>
                <a:latin typeface="Calibri" panose="020F0502020204030204" pitchFamily="34" charset="0"/>
                <a:ea typeface="Calibri" panose="020F0502020204030204" pitchFamily="34" charset="0"/>
              </a:rPr>
              <a:t>(No </a:t>
            </a:r>
            <a:r>
              <a:rPr lang="en-US" sz="1600" dirty="0">
                <a:solidFill>
                  <a:srgbClr val="FF0000"/>
                </a:solidFill>
                <a:latin typeface="Calibri" panose="020F0502020204030204" pitchFamily="34" charset="0"/>
                <a:ea typeface="Calibri" panose="020F0502020204030204" pitchFamily="34" charset="0"/>
              </a:rPr>
              <a:t>comments received)</a:t>
            </a:r>
            <a:endParaRPr lang="en-US" sz="16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154942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Today’s Plan for Key Principles (KP)</a:t>
            </a:r>
            <a:endParaRPr lang="en-US" sz="2400" dirty="0"/>
          </a:p>
        </p:txBody>
      </p:sp>
      <p:sp>
        <p:nvSpPr>
          <p:cNvPr id="3" name="Content Placeholder 2"/>
          <p:cNvSpPr>
            <a:spLocks noGrp="1"/>
          </p:cNvSpPr>
          <p:nvPr>
            <p:ph idx="1"/>
          </p:nvPr>
        </p:nvSpPr>
        <p:spPr>
          <a:xfrm>
            <a:off x="381000" y="838200"/>
            <a:ext cx="8534400" cy="5334000"/>
          </a:xfrm>
        </p:spPr>
        <p:txBody>
          <a:bodyPr/>
          <a:lstStyle/>
          <a:p>
            <a:endParaRPr lang="en-US" sz="1050" dirty="0" smtClean="0"/>
          </a:p>
          <a:p>
            <a:pPr marL="0" indent="0">
              <a:buNone/>
            </a:pPr>
            <a:endParaRPr lang="en-US" sz="1800" u="sng" dirty="0" smtClean="0"/>
          </a:p>
          <a:p>
            <a:pPr marL="0" marR="0" indent="0">
              <a:spcBef>
                <a:spcPts val="0"/>
              </a:spcBef>
              <a:spcAft>
                <a:spcPts val="0"/>
              </a:spcAft>
              <a:buNone/>
            </a:pPr>
            <a:r>
              <a:rPr lang="en-US" sz="1600" b="1" dirty="0"/>
              <a:t>ROUND </a:t>
            </a:r>
            <a:r>
              <a:rPr lang="en-US" sz="1600" b="1" dirty="0" smtClean="0"/>
              <a:t>2 </a:t>
            </a:r>
            <a:r>
              <a:rPr lang="en-US" sz="1600" b="1" dirty="0"/>
              <a:t>REVIEW:</a:t>
            </a:r>
          </a:p>
          <a:p>
            <a:pPr marL="0" marR="0" indent="0">
              <a:spcBef>
                <a:spcPts val="0"/>
              </a:spcBef>
              <a:spcAft>
                <a:spcPts val="0"/>
              </a:spcAft>
              <a:buNone/>
            </a:pPr>
            <a:endParaRPr lang="en-US" sz="1600" dirty="0" smtClean="0">
              <a:latin typeface="Calibri" panose="020F0502020204030204" pitchFamily="34" charset="0"/>
              <a:ea typeface="Calibri" panose="020F0502020204030204" pitchFamily="34" charset="0"/>
            </a:endParaRPr>
          </a:p>
          <a:p>
            <a:pPr marL="0" indent="0">
              <a:buNone/>
            </a:pPr>
            <a:r>
              <a:rPr lang="en-US" sz="1600" dirty="0" smtClean="0">
                <a:latin typeface="Calibri" panose="020F0502020204030204" pitchFamily="34" charset="0"/>
                <a:cs typeface="Calibri" panose="020F0502020204030204" pitchFamily="34" charset="0"/>
              </a:rPr>
              <a:t>KP1.3(14</a:t>
            </a:r>
            <a:r>
              <a:rPr lang="en-US" sz="1600" dirty="0">
                <a:latin typeface="Calibri" panose="020F0502020204030204" pitchFamily="34" charset="0"/>
                <a:cs typeface="Calibri" panose="020F0502020204030204" pitchFamily="34" charset="0"/>
              </a:rPr>
              <a:t>) - Proposed FFR </a:t>
            </a:r>
            <a:r>
              <a:rPr lang="en-US" sz="1600" dirty="0" smtClean="0">
                <a:latin typeface="Calibri" panose="020F0502020204030204" pitchFamily="34" charset="0"/>
                <a:cs typeface="Calibri" panose="020F0502020204030204" pitchFamily="34" charset="0"/>
              </a:rPr>
              <a:t>by </a:t>
            </a:r>
            <a:r>
              <a:rPr lang="en-US" sz="1600" dirty="0">
                <a:latin typeface="Calibri" panose="020F0502020204030204" pitchFamily="34" charset="0"/>
                <a:cs typeface="Calibri" panose="020F0502020204030204" pitchFamily="34" charset="0"/>
              </a:rPr>
              <a:t>Crescent </a:t>
            </a:r>
            <a:r>
              <a:rPr lang="en-US" sz="1600" dirty="0" smtClean="0">
                <a:latin typeface="Calibri" panose="020F0502020204030204" pitchFamily="34" charset="0"/>
                <a:cs typeface="Calibri" panose="020F0502020204030204" pitchFamily="34" charset="0"/>
              </a:rPr>
              <a:t>with </a:t>
            </a:r>
            <a:r>
              <a:rPr lang="en-US" sz="1600" dirty="0">
                <a:latin typeface="Calibri" panose="020F0502020204030204" pitchFamily="34" charset="0"/>
                <a:cs typeface="Calibri" panose="020F0502020204030204" pitchFamily="34" charset="0"/>
              </a:rPr>
              <a:t>ERCOT </a:t>
            </a:r>
            <a:r>
              <a:rPr lang="en-US" sz="1600" dirty="0" smtClean="0">
                <a:latin typeface="Calibri" panose="020F0502020204030204" pitchFamily="34" charset="0"/>
                <a:cs typeface="Calibri" panose="020F0502020204030204" pitchFamily="34" charset="0"/>
              </a:rPr>
              <a:t>comment and moved </a:t>
            </a:r>
            <a:r>
              <a:rPr lang="en-US" sz="1600" dirty="0">
                <a:latin typeface="Calibri" panose="020F0502020204030204" pitchFamily="34" charset="0"/>
                <a:cs typeface="Calibri" panose="020F0502020204030204" pitchFamily="34" charset="0"/>
              </a:rPr>
              <a:t>up with (8)(c) </a:t>
            </a:r>
            <a:endParaRPr lang="en-US" sz="1600" dirty="0" smtClean="0">
              <a:latin typeface="Calibri" panose="020F0502020204030204" pitchFamily="34" charset="0"/>
              <a:cs typeface="Calibri" panose="020F0502020204030204" pitchFamily="34" charset="0"/>
            </a:endParaRPr>
          </a:p>
          <a:p>
            <a:pPr marL="0" indent="0">
              <a:buNone/>
            </a:pPr>
            <a:r>
              <a:rPr lang="en-US" sz="1600" dirty="0">
                <a:solidFill>
                  <a:srgbClr val="FF0000"/>
                </a:solidFill>
                <a:latin typeface="Calibri" panose="020F0502020204030204" pitchFamily="34" charset="0"/>
                <a:cs typeface="Calibri" panose="020F0502020204030204" pitchFamily="34" charset="0"/>
              </a:rPr>
              <a:t>	</a:t>
            </a:r>
            <a:r>
              <a:rPr lang="en-US" sz="1600" dirty="0" smtClean="0">
                <a:solidFill>
                  <a:srgbClr val="FF0000"/>
                </a:solidFill>
                <a:latin typeface="Calibri" panose="020F0502020204030204" pitchFamily="34" charset="0"/>
                <a:cs typeface="Calibri" panose="020F0502020204030204" pitchFamily="34" charset="0"/>
              </a:rPr>
              <a:t>Crescent and ERCOT comments</a:t>
            </a:r>
          </a:p>
          <a:p>
            <a:pPr marL="0" indent="0">
              <a:buNone/>
            </a:pPr>
            <a:endParaRPr lang="en-US" sz="1600" dirty="0" smtClean="0">
              <a:solidFill>
                <a:srgbClr val="FF0000"/>
              </a:solidFill>
              <a:latin typeface="Calibri" panose="020F0502020204030204" pitchFamily="34" charset="0"/>
              <a:cs typeface="Calibri" panose="020F0502020204030204" pitchFamily="34" charset="0"/>
            </a:endParaRPr>
          </a:p>
          <a:p>
            <a:pPr marL="0" indent="0">
              <a:buNone/>
            </a:pPr>
            <a:r>
              <a:rPr lang="en-US" sz="1600" dirty="0" smtClean="0">
                <a:latin typeface="Calibri" panose="020F0502020204030204" pitchFamily="34" charset="0"/>
                <a:cs typeface="Calibri" panose="020F0502020204030204" pitchFamily="34" charset="0"/>
              </a:rPr>
              <a:t>KP1.3(1</a:t>
            </a:r>
            <a:r>
              <a:rPr lang="en-US" sz="1600" dirty="0">
                <a:latin typeface="Calibri" panose="020F0502020204030204" pitchFamily="34" charset="0"/>
                <a:cs typeface="Calibri" panose="020F0502020204030204" pitchFamily="34" charset="0"/>
              </a:rPr>
              <a:t>),(15) and KP1.4(3)-(4) - Resource Statuses and Telemetered AS Limitations </a:t>
            </a:r>
            <a:endParaRPr lang="en-US" sz="1600" dirty="0" smtClean="0">
              <a:latin typeface="Calibri" panose="020F0502020204030204" pitchFamily="34" charset="0"/>
              <a:cs typeface="Calibri" panose="020F0502020204030204" pitchFamily="34" charset="0"/>
            </a:endParaRPr>
          </a:p>
          <a:p>
            <a:pPr marL="0" indent="0">
              <a:buNone/>
            </a:pPr>
            <a:r>
              <a:rPr lang="en-US" sz="1600" dirty="0">
                <a:solidFill>
                  <a:srgbClr val="FF0000"/>
                </a:solidFill>
                <a:latin typeface="Calibri" panose="020F0502020204030204" pitchFamily="34" charset="0"/>
                <a:cs typeface="Calibri" panose="020F0502020204030204" pitchFamily="34" charset="0"/>
              </a:rPr>
              <a:t>	</a:t>
            </a:r>
            <a:r>
              <a:rPr lang="en-US" sz="1600" dirty="0" smtClean="0">
                <a:solidFill>
                  <a:srgbClr val="FF0000"/>
                </a:solidFill>
                <a:latin typeface="Calibri" panose="020F0502020204030204" pitchFamily="34" charset="0"/>
                <a:cs typeface="Calibri" panose="020F0502020204030204" pitchFamily="34" charset="0"/>
              </a:rPr>
              <a:t>Follow-up </a:t>
            </a:r>
            <a:r>
              <a:rPr lang="en-US" sz="1600" dirty="0">
                <a:solidFill>
                  <a:srgbClr val="FF0000"/>
                </a:solidFill>
                <a:latin typeface="Calibri" panose="020F0502020204030204" pitchFamily="34" charset="0"/>
                <a:cs typeface="Calibri" panose="020F0502020204030204" pitchFamily="34" charset="0"/>
              </a:rPr>
              <a:t>comments from Small Group </a:t>
            </a:r>
            <a:r>
              <a:rPr lang="en-US" sz="1600" dirty="0" smtClean="0">
                <a:solidFill>
                  <a:srgbClr val="FF0000"/>
                </a:solidFill>
                <a:latin typeface="Calibri" panose="020F0502020204030204" pitchFamily="34" charset="0"/>
                <a:cs typeface="Calibri" panose="020F0502020204030204" pitchFamily="34" charset="0"/>
              </a:rPr>
              <a:t>Meeting</a:t>
            </a:r>
          </a:p>
          <a:p>
            <a:pPr marL="0" indent="0">
              <a:buNone/>
            </a:pPr>
            <a:r>
              <a:rPr lang="en-US" sz="1600" dirty="0">
                <a:latin typeface="Calibri" panose="020F0502020204030204" pitchFamily="34" charset="0"/>
                <a:cs typeface="Calibri" panose="020F0502020204030204" pitchFamily="34" charset="0"/>
              </a:rPr>
              <a:t>	</a:t>
            </a:r>
            <a:endParaRPr lang="en-US" sz="1600" dirty="0" smtClean="0">
              <a:latin typeface="Calibri" panose="020F0502020204030204" pitchFamily="34" charset="0"/>
              <a:cs typeface="Calibri" panose="020F0502020204030204" pitchFamily="34" charset="0"/>
            </a:endParaRPr>
          </a:p>
          <a:p>
            <a:pPr marL="0" indent="0">
              <a:buNone/>
            </a:pPr>
            <a:r>
              <a:rPr lang="en-US" sz="1600" dirty="0" smtClean="0">
                <a:latin typeface="Calibri" panose="020F0502020204030204" pitchFamily="34" charset="0"/>
                <a:cs typeface="Calibri" panose="020F0502020204030204" pitchFamily="34" charset="0"/>
              </a:rPr>
              <a:t>KP1.3(4</a:t>
            </a:r>
            <a:r>
              <a:rPr lang="en-US" sz="1600" dirty="0">
                <a:latin typeface="Calibri" panose="020F0502020204030204" pitchFamily="34" charset="0"/>
                <a:cs typeface="Calibri" panose="020F0502020204030204" pitchFamily="34" charset="0"/>
              </a:rPr>
              <a:t>)(c) &amp; (d) Exelon additions from Oct 9</a:t>
            </a:r>
            <a:r>
              <a:rPr lang="en-US" sz="1600" baseline="30000" dirty="0">
                <a:latin typeface="Calibri" panose="020F0502020204030204" pitchFamily="34" charset="0"/>
                <a:cs typeface="Calibri" panose="020F0502020204030204" pitchFamily="34" charset="0"/>
              </a:rPr>
              <a:t>th</a:t>
            </a:r>
            <a:r>
              <a:rPr lang="en-US" sz="1600" dirty="0">
                <a:latin typeface="Calibri" panose="020F0502020204030204" pitchFamily="34" charset="0"/>
                <a:cs typeface="Calibri" panose="020F0502020204030204" pitchFamily="34" charset="0"/>
              </a:rPr>
              <a:t> meeting </a:t>
            </a:r>
            <a:endParaRPr lang="en-US" sz="1600" dirty="0" smtClean="0">
              <a:latin typeface="Calibri" panose="020F0502020204030204" pitchFamily="34" charset="0"/>
              <a:cs typeface="Calibri" panose="020F0502020204030204" pitchFamily="34" charset="0"/>
            </a:endParaRPr>
          </a:p>
          <a:p>
            <a:pPr marL="0" indent="0">
              <a:buNone/>
            </a:pPr>
            <a:r>
              <a:rPr lang="en-US" sz="1600" dirty="0">
                <a:solidFill>
                  <a:srgbClr val="FF0000"/>
                </a:solidFill>
                <a:latin typeface="Calibri" panose="020F0502020204030204" pitchFamily="34" charset="0"/>
                <a:cs typeface="Calibri" panose="020F0502020204030204" pitchFamily="34" charset="0"/>
              </a:rPr>
              <a:t>	</a:t>
            </a:r>
            <a:r>
              <a:rPr lang="en-US" sz="1600" dirty="0" smtClean="0">
                <a:solidFill>
                  <a:srgbClr val="FF0000"/>
                </a:solidFill>
                <a:latin typeface="Calibri" panose="020F0502020204030204" pitchFamily="34" charset="0"/>
                <a:cs typeface="Calibri" panose="020F0502020204030204" pitchFamily="34" charset="0"/>
              </a:rPr>
              <a:t>Exelon proposal on Combined-cycle 5 </a:t>
            </a:r>
            <a:r>
              <a:rPr lang="en-US" sz="1600" dirty="0">
                <a:solidFill>
                  <a:srgbClr val="FF0000"/>
                </a:solidFill>
                <a:latin typeface="Calibri" panose="020F0502020204030204" pitchFamily="34" charset="0"/>
                <a:cs typeface="Calibri" panose="020F0502020204030204" pitchFamily="34" charset="0"/>
              </a:rPr>
              <a:t>minute Energy Offer Curves and </a:t>
            </a:r>
            <a:r>
              <a:rPr lang="en-US" sz="1600" dirty="0" smtClean="0">
                <a:solidFill>
                  <a:srgbClr val="FF0000"/>
                </a:solidFill>
                <a:latin typeface="Calibri" panose="020F0502020204030204" pitchFamily="34" charset="0"/>
                <a:cs typeface="Calibri" panose="020F0502020204030204" pitchFamily="34" charset="0"/>
              </a:rPr>
              <a:t>Make-Whole</a:t>
            </a:r>
            <a:endParaRPr lang="en-US" sz="1600" dirty="0">
              <a:solidFill>
                <a:srgbClr val="FF0000"/>
              </a:solidFill>
              <a:latin typeface="Calibri" panose="020F0502020204030204" pitchFamily="34" charset="0"/>
              <a:cs typeface="Calibri" panose="020F0502020204030204" pitchFamily="34" charset="0"/>
            </a:endParaRPr>
          </a:p>
          <a:p>
            <a:pPr marL="0" indent="0">
              <a:buNone/>
            </a:pPr>
            <a:endParaRPr lang="en-US" sz="1600" dirty="0" smtClean="0">
              <a:latin typeface="Calibri" panose="020F0502020204030204" pitchFamily="34" charset="0"/>
              <a:cs typeface="Calibri" panose="020F0502020204030204" pitchFamily="34" charset="0"/>
            </a:endParaRPr>
          </a:p>
          <a:p>
            <a:pPr marL="0" indent="0">
              <a:buNone/>
            </a:pPr>
            <a:r>
              <a:rPr lang="en-US" sz="1600" dirty="0" smtClean="0">
                <a:latin typeface="Calibri" panose="020F0502020204030204" pitchFamily="34" charset="0"/>
                <a:cs typeface="Calibri" panose="020F0502020204030204" pitchFamily="34" charset="0"/>
              </a:rPr>
              <a:t>KP1.1(2</a:t>
            </a:r>
            <a:r>
              <a:rPr lang="en-US" sz="1600" dirty="0">
                <a:latin typeface="Calibri" panose="020F0502020204030204" pitchFamily="34" charset="0"/>
                <a:cs typeface="Calibri" panose="020F0502020204030204" pitchFamily="34" charset="0"/>
              </a:rPr>
              <a:t>),(6),(7) and KP3(13)-(18) </a:t>
            </a:r>
            <a:r>
              <a:rPr lang="en-US" sz="1600" dirty="0" smtClean="0">
                <a:latin typeface="Calibri" panose="020F0502020204030204" pitchFamily="34" charset="0"/>
                <a:cs typeface="Calibri" panose="020F0502020204030204" pitchFamily="34" charset="0"/>
              </a:rPr>
              <a:t>RUC </a:t>
            </a:r>
            <a:r>
              <a:rPr lang="en-US" sz="1600" dirty="0">
                <a:latin typeface="Calibri" panose="020F0502020204030204" pitchFamily="34" charset="0"/>
                <a:cs typeface="Calibri" panose="020F0502020204030204" pitchFamily="34" charset="0"/>
              </a:rPr>
              <a:t>Items and the Reliability Deployment Pricing Run </a:t>
            </a:r>
            <a:endParaRPr lang="en-US" sz="1600" dirty="0" smtClean="0">
              <a:latin typeface="Calibri" panose="020F0502020204030204" pitchFamily="34" charset="0"/>
              <a:cs typeface="Calibri" panose="020F0502020204030204" pitchFamily="34" charset="0"/>
            </a:endParaRPr>
          </a:p>
          <a:p>
            <a:pPr marL="0" indent="0">
              <a:buNone/>
            </a:pPr>
            <a:r>
              <a:rPr lang="en-US" sz="1600" dirty="0">
                <a:solidFill>
                  <a:srgbClr val="FF0000"/>
                </a:solidFill>
                <a:latin typeface="Calibri" panose="020F0502020204030204" pitchFamily="34" charset="0"/>
                <a:cs typeface="Calibri" panose="020F0502020204030204" pitchFamily="34" charset="0"/>
              </a:rPr>
              <a:t>	</a:t>
            </a:r>
            <a:r>
              <a:rPr lang="en-US" sz="1600" dirty="0" smtClean="0">
                <a:solidFill>
                  <a:srgbClr val="FF0000"/>
                </a:solidFill>
                <a:latin typeface="Calibri" panose="020F0502020204030204" pitchFamily="34" charset="0"/>
                <a:cs typeface="Calibri" panose="020F0502020204030204" pitchFamily="34" charset="0"/>
              </a:rPr>
              <a:t>Luminant Presentation and Comments</a:t>
            </a:r>
            <a:endParaRPr lang="en-US" sz="1600" dirty="0">
              <a:solidFill>
                <a:srgbClr val="FF0000"/>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066343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Today’s Plan for Key Principles (KP)</a:t>
            </a:r>
            <a:endParaRPr lang="en-US" sz="2400" dirty="0"/>
          </a:p>
        </p:txBody>
      </p:sp>
      <p:sp>
        <p:nvSpPr>
          <p:cNvPr id="3" name="Content Placeholder 2"/>
          <p:cNvSpPr>
            <a:spLocks noGrp="1"/>
          </p:cNvSpPr>
          <p:nvPr>
            <p:ph idx="1"/>
          </p:nvPr>
        </p:nvSpPr>
        <p:spPr>
          <a:xfrm>
            <a:off x="381000" y="838200"/>
            <a:ext cx="8534400" cy="5334000"/>
          </a:xfrm>
        </p:spPr>
        <p:txBody>
          <a:bodyPr/>
          <a:lstStyle/>
          <a:p>
            <a:endParaRPr lang="en-US" sz="1050" dirty="0" smtClean="0"/>
          </a:p>
          <a:p>
            <a:pPr marL="0" indent="0">
              <a:buNone/>
            </a:pPr>
            <a:endParaRPr lang="en-US" sz="1800" u="sng" dirty="0" smtClean="0"/>
          </a:p>
          <a:p>
            <a:pPr marL="0" marR="0" indent="0">
              <a:spcBef>
                <a:spcPts val="0"/>
              </a:spcBef>
              <a:spcAft>
                <a:spcPts val="0"/>
              </a:spcAft>
              <a:buNone/>
            </a:pPr>
            <a:r>
              <a:rPr lang="en-US" sz="1600" b="1" dirty="0"/>
              <a:t>ISO LESSONS LEARNED </a:t>
            </a:r>
            <a:r>
              <a:rPr lang="en-US" sz="1600" b="1" dirty="0" smtClean="0"/>
              <a:t>ITEM:</a:t>
            </a:r>
            <a:endParaRPr lang="en-US" sz="1600" b="1" dirty="0"/>
          </a:p>
          <a:p>
            <a:pPr marL="0" marR="0" indent="0">
              <a:spcBef>
                <a:spcPts val="0"/>
              </a:spcBef>
              <a:spcAft>
                <a:spcPts val="0"/>
              </a:spcAft>
              <a:buNone/>
            </a:pPr>
            <a:endParaRPr lang="en-US" sz="1600" dirty="0" smtClean="0">
              <a:latin typeface="Calibri" panose="020F0502020204030204" pitchFamily="34" charset="0"/>
              <a:ea typeface="Calibri" panose="020F0502020204030204" pitchFamily="34" charset="0"/>
            </a:endParaRPr>
          </a:p>
          <a:p>
            <a:pPr marL="0" indent="0">
              <a:buNone/>
            </a:pPr>
            <a:r>
              <a:rPr lang="en-US" sz="1600" dirty="0" smtClean="0">
                <a:latin typeface="Calibri" panose="020F0502020204030204" pitchFamily="34" charset="0"/>
                <a:cs typeface="Calibri" panose="020F0502020204030204" pitchFamily="34" charset="0"/>
              </a:rPr>
              <a:t>KP1.3(16</a:t>
            </a:r>
            <a:r>
              <a:rPr lang="en-US" sz="1600" dirty="0">
                <a:latin typeface="Calibri" panose="020F0502020204030204" pitchFamily="34" charset="0"/>
                <a:cs typeface="Calibri" panose="020F0502020204030204" pitchFamily="34" charset="0"/>
              </a:rPr>
              <a:t>) AS Substitution </a:t>
            </a:r>
            <a:r>
              <a:rPr lang="en-US" sz="1600" dirty="0" smtClean="0">
                <a:latin typeface="Calibri" panose="020F0502020204030204" pitchFamily="34" charset="0"/>
                <a:cs typeface="Calibri" panose="020F0502020204030204" pitchFamily="34" charset="0"/>
              </a:rPr>
              <a:t>proposal </a:t>
            </a:r>
            <a:endParaRPr lang="en-US" sz="1600" dirty="0" smtClean="0">
              <a:solidFill>
                <a:srgbClr val="FF0000"/>
              </a:solidFill>
              <a:latin typeface="Calibri" panose="020F0502020204030204" pitchFamily="34" charset="0"/>
              <a:cs typeface="Calibri" panose="020F0502020204030204" pitchFamily="34" charset="0"/>
            </a:endParaRPr>
          </a:p>
          <a:p>
            <a:pPr marL="0" indent="0">
              <a:buNone/>
            </a:pPr>
            <a:r>
              <a:rPr lang="en-US" sz="1600" dirty="0">
                <a:solidFill>
                  <a:srgbClr val="FF0000"/>
                </a:solidFill>
                <a:latin typeface="Calibri" panose="020F0502020204030204" pitchFamily="34" charset="0"/>
                <a:cs typeface="Calibri" panose="020F0502020204030204" pitchFamily="34" charset="0"/>
              </a:rPr>
              <a:t>	</a:t>
            </a:r>
            <a:r>
              <a:rPr lang="en-US" sz="1600" dirty="0" smtClean="0">
                <a:solidFill>
                  <a:srgbClr val="FF0000"/>
                </a:solidFill>
                <a:latin typeface="Calibri" panose="020F0502020204030204" pitchFamily="34" charset="0"/>
                <a:cs typeface="Calibri" panose="020F0502020204030204" pitchFamily="34" charset="0"/>
              </a:rPr>
              <a:t>Revisit </a:t>
            </a:r>
            <a:r>
              <a:rPr lang="en-US" sz="1600" dirty="0">
                <a:solidFill>
                  <a:srgbClr val="FF0000"/>
                </a:solidFill>
                <a:latin typeface="Calibri" panose="020F0502020204030204" pitchFamily="34" charset="0"/>
                <a:cs typeface="Calibri" panose="020F0502020204030204" pitchFamily="34" charset="0"/>
              </a:rPr>
              <a:t>concept in light of ISO Lessons </a:t>
            </a:r>
            <a:r>
              <a:rPr lang="en-US" sz="1600" dirty="0" smtClean="0">
                <a:solidFill>
                  <a:srgbClr val="FF0000"/>
                </a:solidFill>
                <a:latin typeface="Calibri" panose="020F0502020204030204" pitchFamily="34" charset="0"/>
                <a:cs typeface="Calibri" panose="020F0502020204030204" pitchFamily="34" charset="0"/>
              </a:rPr>
              <a:t>Learned (Crescent Power 10 minute presentation)</a:t>
            </a:r>
          </a:p>
          <a:p>
            <a:pPr marL="0" indent="0">
              <a:buNone/>
            </a:pPr>
            <a:r>
              <a:rPr lang="en-US" sz="1600" dirty="0">
                <a:solidFill>
                  <a:srgbClr val="FF0000"/>
                </a:solidFill>
                <a:latin typeface="Calibri" panose="020F0502020204030204" pitchFamily="34" charset="0"/>
                <a:cs typeface="Calibri" panose="020F0502020204030204" pitchFamily="34" charset="0"/>
              </a:rPr>
              <a:t>	</a:t>
            </a:r>
            <a:r>
              <a:rPr lang="en-US" sz="1600" dirty="0" smtClean="0">
                <a:solidFill>
                  <a:srgbClr val="FF0000"/>
                </a:solidFill>
                <a:latin typeface="Calibri" panose="020F0502020204030204" pitchFamily="34" charset="0"/>
                <a:cs typeface="Calibri" panose="020F0502020204030204" pitchFamily="34" charset="0"/>
              </a:rPr>
              <a:t>Determine </a:t>
            </a:r>
            <a:r>
              <a:rPr lang="en-US" sz="1600" dirty="0">
                <a:solidFill>
                  <a:srgbClr val="FF0000"/>
                </a:solidFill>
                <a:latin typeface="Calibri" panose="020F0502020204030204" pitchFamily="34" charset="0"/>
                <a:cs typeface="Calibri" panose="020F0502020204030204" pitchFamily="34" charset="0"/>
              </a:rPr>
              <a:t>if consensus to reconsider </a:t>
            </a:r>
            <a:r>
              <a:rPr lang="en-US" sz="1600" dirty="0" smtClean="0">
                <a:solidFill>
                  <a:srgbClr val="FF0000"/>
                </a:solidFill>
                <a:latin typeface="Calibri" panose="020F0502020204030204" pitchFamily="34" charset="0"/>
                <a:cs typeface="Calibri" panose="020F0502020204030204" pitchFamily="34" charset="0"/>
              </a:rPr>
              <a:t>prior RTCTF Aug </a:t>
            </a:r>
            <a:r>
              <a:rPr lang="en-US" sz="1600" dirty="0">
                <a:solidFill>
                  <a:srgbClr val="FF0000"/>
                </a:solidFill>
                <a:latin typeface="Calibri" panose="020F0502020204030204" pitchFamily="34" charset="0"/>
                <a:cs typeface="Calibri" panose="020F0502020204030204" pitchFamily="34" charset="0"/>
              </a:rPr>
              <a:t>27th </a:t>
            </a:r>
            <a:r>
              <a:rPr lang="en-US" sz="1600" dirty="0" smtClean="0">
                <a:solidFill>
                  <a:srgbClr val="FF0000"/>
                </a:solidFill>
                <a:latin typeface="Calibri" panose="020F0502020204030204" pitchFamily="34" charset="0"/>
                <a:cs typeface="Calibri" panose="020F0502020204030204" pitchFamily="34" charset="0"/>
              </a:rPr>
              <a:t>decision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455446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Today’s Plan for Key Principles (KP)</a:t>
            </a:r>
            <a:endParaRPr lang="en-US" sz="2400" dirty="0"/>
          </a:p>
        </p:txBody>
      </p:sp>
      <p:sp>
        <p:nvSpPr>
          <p:cNvPr id="3" name="Content Placeholder 2"/>
          <p:cNvSpPr>
            <a:spLocks noGrp="1"/>
          </p:cNvSpPr>
          <p:nvPr>
            <p:ph idx="1"/>
          </p:nvPr>
        </p:nvSpPr>
        <p:spPr>
          <a:xfrm>
            <a:off x="381000" y="838200"/>
            <a:ext cx="8534400" cy="5334000"/>
          </a:xfrm>
        </p:spPr>
        <p:txBody>
          <a:bodyPr/>
          <a:lstStyle/>
          <a:p>
            <a:endParaRPr lang="en-US" sz="1050" dirty="0" smtClean="0"/>
          </a:p>
          <a:p>
            <a:pPr marL="0" indent="0">
              <a:buNone/>
            </a:pPr>
            <a:endParaRPr lang="en-US" sz="1800" u="sng" dirty="0" smtClean="0"/>
          </a:p>
          <a:p>
            <a:pPr marL="0" marR="0" indent="0">
              <a:spcBef>
                <a:spcPts val="0"/>
              </a:spcBef>
              <a:spcAft>
                <a:spcPts val="0"/>
              </a:spcAft>
              <a:buNone/>
            </a:pPr>
            <a:r>
              <a:rPr lang="en-US" sz="1600" b="1" dirty="0" smtClean="0"/>
              <a:t>INITIAL REVIEW</a:t>
            </a:r>
            <a:r>
              <a:rPr lang="en-US" sz="1600" b="1" dirty="0"/>
              <a:t>:</a:t>
            </a:r>
          </a:p>
          <a:p>
            <a:pPr marL="0" marR="0" indent="0">
              <a:spcBef>
                <a:spcPts val="0"/>
              </a:spcBef>
              <a:spcAft>
                <a:spcPts val="0"/>
              </a:spcAft>
              <a:buNone/>
            </a:pPr>
            <a:endParaRPr lang="en-US" sz="1600" dirty="0" smtClean="0">
              <a:latin typeface="Calibri" panose="020F0502020204030204" pitchFamily="34" charset="0"/>
              <a:ea typeface="Calibri" panose="020F0502020204030204" pitchFamily="34" charset="0"/>
            </a:endParaRPr>
          </a:p>
          <a:p>
            <a:pPr marL="0" indent="0">
              <a:buNone/>
            </a:pPr>
            <a:r>
              <a:rPr lang="en-US" sz="1600" dirty="0" smtClean="0">
                <a:latin typeface="Calibri" panose="020F0502020204030204" pitchFamily="34" charset="0"/>
                <a:cs typeface="Calibri" panose="020F0502020204030204" pitchFamily="34" charset="0"/>
              </a:rPr>
              <a:t>KP1.2 </a:t>
            </a:r>
            <a:r>
              <a:rPr lang="en-US" sz="1600" dirty="0">
                <a:latin typeface="Calibri" panose="020F0502020204030204" pitchFamily="34" charset="0"/>
                <a:cs typeface="Calibri" panose="020F0502020204030204" pitchFamily="34" charset="0"/>
              </a:rPr>
              <a:t>- Separate SWOC in DAM</a:t>
            </a:r>
          </a:p>
          <a:p>
            <a:pPr marL="0" indent="0">
              <a:buNone/>
            </a:pPr>
            <a:r>
              <a:rPr lang="en-US" sz="1600" dirty="0" smtClean="0">
                <a:latin typeface="Calibri" panose="020F0502020204030204" pitchFamily="34" charset="0"/>
                <a:cs typeface="Calibri" panose="020F0502020204030204" pitchFamily="34" charset="0"/>
              </a:rPr>
              <a:t>KP1.5 </a:t>
            </a:r>
            <a:r>
              <a:rPr lang="en-US" sz="1600" dirty="0">
                <a:latin typeface="Calibri" panose="020F0502020204030204" pitchFamily="34" charset="0"/>
                <a:cs typeface="Calibri" panose="020F0502020204030204" pitchFamily="34" charset="0"/>
              </a:rPr>
              <a:t>- Emergency Operation Settlement</a:t>
            </a:r>
          </a:p>
          <a:p>
            <a:pPr marL="0" indent="0">
              <a:buNone/>
            </a:pPr>
            <a:r>
              <a:rPr lang="en-US" sz="1600" dirty="0" smtClean="0">
                <a:latin typeface="Calibri" panose="020F0502020204030204" pitchFamily="34" charset="0"/>
                <a:cs typeface="Calibri" panose="020F0502020204030204" pitchFamily="34" charset="0"/>
              </a:rPr>
              <a:t>KP1.5 </a:t>
            </a:r>
            <a:r>
              <a:rPr lang="en-US" sz="1600" dirty="0">
                <a:latin typeface="Calibri" panose="020F0502020204030204" pitchFamily="34" charset="0"/>
                <a:cs typeface="Calibri" panose="020F0502020204030204" pitchFamily="34" charset="0"/>
              </a:rPr>
              <a:t>- Removal of Separate Regulation and FRRS Signals</a:t>
            </a:r>
          </a:p>
          <a:p>
            <a:pPr marL="0" indent="0">
              <a:buNone/>
            </a:pPr>
            <a:r>
              <a:rPr lang="en-US" sz="1600" dirty="0" smtClean="0">
                <a:latin typeface="Calibri" panose="020F0502020204030204" pitchFamily="34" charset="0"/>
                <a:cs typeface="Calibri" panose="020F0502020204030204" pitchFamily="34" charset="0"/>
              </a:rPr>
              <a:t>KP1.6 </a:t>
            </a:r>
            <a:r>
              <a:rPr lang="en-US" sz="1600" dirty="0">
                <a:latin typeface="Calibri" panose="020F0502020204030204" pitchFamily="34" charset="0"/>
                <a:cs typeface="Calibri" panose="020F0502020204030204" pitchFamily="34" charset="0"/>
              </a:rPr>
              <a:t>- Credit Exposure Changes Associated with AS Imbalance</a:t>
            </a:r>
          </a:p>
          <a:p>
            <a:pPr marL="0" indent="0">
              <a:buNone/>
            </a:pPr>
            <a:r>
              <a:rPr lang="en-US" sz="1600" dirty="0" smtClean="0">
                <a:latin typeface="Calibri" panose="020F0502020204030204" pitchFamily="34" charset="0"/>
                <a:cs typeface="Calibri" panose="020F0502020204030204" pitchFamily="34" charset="0"/>
              </a:rPr>
              <a:t>KP1.1 </a:t>
            </a:r>
            <a:r>
              <a:rPr lang="en-US" sz="1600" dirty="0">
                <a:latin typeface="Calibri" panose="020F0502020204030204" pitchFamily="34" charset="0"/>
                <a:cs typeface="Calibri" panose="020F0502020204030204" pitchFamily="34" charset="0"/>
              </a:rPr>
              <a:t>- AS Demand Curve for Regulation Down</a:t>
            </a:r>
          </a:p>
          <a:p>
            <a:pPr marL="0" indent="0">
              <a:buNone/>
            </a:pPr>
            <a:r>
              <a:rPr lang="en-US" sz="1600" dirty="0" smtClean="0">
                <a:latin typeface="Calibri" panose="020F0502020204030204" pitchFamily="34" charset="0"/>
                <a:cs typeface="Calibri" panose="020F0502020204030204" pitchFamily="34" charset="0"/>
              </a:rPr>
              <a:t>KP7 </a:t>
            </a:r>
            <a:r>
              <a:rPr lang="en-US" sz="1600" dirty="0">
                <a:latin typeface="Calibri" panose="020F0502020204030204" pitchFamily="34" charset="0"/>
                <a:cs typeface="Calibri" panose="020F0502020204030204" pitchFamily="34" charset="0"/>
              </a:rPr>
              <a:t>- Change in GREDP Formulation - Associated with LFC Changes</a:t>
            </a:r>
          </a:p>
          <a:p>
            <a:pPr marL="0" indent="0">
              <a:buNone/>
            </a:pPr>
            <a:r>
              <a:rPr lang="en-US" sz="1600" dirty="0" smtClean="0">
                <a:latin typeface="Calibri" panose="020F0502020204030204" pitchFamily="34" charset="0"/>
                <a:cs typeface="Calibri" panose="020F0502020204030204" pitchFamily="34" charset="0"/>
              </a:rPr>
              <a:t>KP1.3 </a:t>
            </a:r>
            <a:r>
              <a:rPr lang="en-US" sz="1600" dirty="0">
                <a:latin typeface="Calibri" panose="020F0502020204030204" pitchFamily="34" charset="0"/>
                <a:cs typeface="Calibri" panose="020F0502020204030204" pitchFamily="34" charset="0"/>
              </a:rPr>
              <a:t>- Changes to Validation of AS Trades - Associated with Real-Time Self-Provision</a:t>
            </a:r>
          </a:p>
          <a:p>
            <a:pPr marL="0" indent="0">
              <a:buNone/>
            </a:pPr>
            <a:endParaRPr lang="en-US" sz="1600" dirty="0" smtClean="0">
              <a:latin typeface="Calibri" panose="020F0502020204030204" pitchFamily="34" charset="0"/>
              <a:cs typeface="Calibri" panose="020F0502020204030204" pitchFamily="34" charset="0"/>
            </a:endParaRPr>
          </a:p>
          <a:p>
            <a:pPr marL="0" indent="0">
              <a:buNone/>
            </a:pPr>
            <a:endParaRPr lang="en-US" sz="1600" b="1" dirty="0" smtClean="0"/>
          </a:p>
          <a:p>
            <a:pPr marL="0" indent="0">
              <a:buNone/>
            </a:pPr>
            <a:r>
              <a:rPr lang="en-US" sz="1600" b="1" dirty="0" smtClean="0"/>
              <a:t>OUT OF SCOPE ITEMS:</a:t>
            </a:r>
          </a:p>
          <a:p>
            <a:pPr marL="0" indent="0">
              <a:buNone/>
            </a:pPr>
            <a:endParaRPr lang="en-US" sz="1600" b="1" dirty="0"/>
          </a:p>
          <a:p>
            <a:pPr marL="0" indent="0">
              <a:buNone/>
            </a:pPr>
            <a:r>
              <a:rPr lang="en-US" sz="1600" dirty="0" smtClean="0">
                <a:latin typeface="Calibri" panose="020F0502020204030204" pitchFamily="34" charset="0"/>
                <a:cs typeface="Calibri" panose="020F0502020204030204" pitchFamily="34" charset="0"/>
              </a:rPr>
              <a:t>KP8 </a:t>
            </a:r>
            <a:r>
              <a:rPr lang="en-US" sz="1600" dirty="0">
                <a:latin typeface="Calibri" panose="020F0502020204030204" pitchFamily="34" charset="0"/>
                <a:cs typeface="Calibri" panose="020F0502020204030204" pitchFamily="34" charset="0"/>
              </a:rPr>
              <a:t>- Out of Scope Items: Addition of KP1.2 AS Price Cap </a:t>
            </a:r>
            <a:endParaRPr lang="en-US" sz="1600" dirty="0" smtClean="0">
              <a:latin typeface="Calibri" panose="020F0502020204030204" pitchFamily="34" charset="0"/>
              <a:cs typeface="Calibri" panose="020F0502020204030204" pitchFamily="34" charset="0"/>
            </a:endParaRPr>
          </a:p>
          <a:p>
            <a:pPr marL="0" indent="0">
              <a:buNone/>
            </a:pPr>
            <a:r>
              <a:rPr lang="en-US" sz="1600" dirty="0">
                <a:solidFill>
                  <a:srgbClr val="FF0000"/>
                </a:solidFill>
                <a:latin typeface="Calibri" panose="020F0502020204030204" pitchFamily="34" charset="0"/>
                <a:cs typeface="Calibri" panose="020F0502020204030204" pitchFamily="34" charset="0"/>
              </a:rPr>
              <a:t>	</a:t>
            </a:r>
            <a:r>
              <a:rPr lang="en-US" sz="1600" dirty="0" smtClean="0">
                <a:solidFill>
                  <a:srgbClr val="FF0000"/>
                </a:solidFill>
                <a:latin typeface="Calibri" panose="020F0502020204030204" pitchFamily="34" charset="0"/>
                <a:cs typeface="Calibri" panose="020F0502020204030204" pitchFamily="34" charset="0"/>
              </a:rPr>
              <a:t>Austin </a:t>
            </a:r>
            <a:r>
              <a:rPr lang="en-US" sz="1600" dirty="0">
                <a:solidFill>
                  <a:srgbClr val="FF0000"/>
                </a:solidFill>
                <a:latin typeface="Calibri" panose="020F0502020204030204" pitchFamily="34" charset="0"/>
                <a:cs typeface="Calibri" panose="020F0502020204030204" pitchFamily="34" charset="0"/>
              </a:rPr>
              <a:t>Energy </a:t>
            </a:r>
            <a:r>
              <a:rPr lang="en-US" sz="1600" dirty="0" smtClean="0">
                <a:solidFill>
                  <a:srgbClr val="FF0000"/>
                </a:solidFill>
                <a:latin typeface="Calibri" panose="020F0502020204030204" pitchFamily="34" charset="0"/>
                <a:cs typeface="Calibri" panose="020F0502020204030204" pitchFamily="34" charset="0"/>
              </a:rPr>
              <a:t>proposal with ERCOT comments</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89709371"/>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purl.org/dc/dcmitype/"/>
    <ds:schemaRef ds:uri="c34af464-7aa1-4edd-9be4-83dffc1cb926"/>
    <ds:schemaRef ds:uri="http://schemas.microsoft.com/office/2006/metadata/properties"/>
    <ds:schemaRef ds:uri="http://schemas.microsoft.com/office/2006/documentManagement/types"/>
    <ds:schemaRef ds:uri="http://schemas.microsoft.com/office/infopath/2007/PartnerControl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2335</TotalTime>
  <Words>937</Words>
  <Application>Microsoft Office PowerPoint</Application>
  <PresentationFormat>On-screen Show (4:3)</PresentationFormat>
  <Paragraphs>214</Paragraphs>
  <Slides>15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Times New Roman</vt:lpstr>
      <vt:lpstr>1_Custom Design</vt:lpstr>
      <vt:lpstr>Office Theme</vt:lpstr>
      <vt:lpstr>PowerPoint Presentation</vt:lpstr>
      <vt:lpstr>Antitrust Admonition</vt:lpstr>
      <vt:lpstr>Outline of RTCTF Update </vt:lpstr>
      <vt:lpstr>RTCTF Meeting Schedule</vt:lpstr>
      <vt:lpstr>TAC Update </vt:lpstr>
      <vt:lpstr>Today’s Plan for Key Principles (KP)</vt:lpstr>
      <vt:lpstr>Today’s Plan for Key Principles (KP)</vt:lpstr>
      <vt:lpstr>Today’s Plan for Key Principles (KP)</vt:lpstr>
      <vt:lpstr>Today’s Plan for Key Principles (KP)</vt:lpstr>
      <vt:lpstr>Today’s Plan </vt:lpstr>
      <vt:lpstr>PowerPoint Presentation</vt:lpstr>
      <vt:lpstr>RTCTF Review Process </vt:lpstr>
      <vt:lpstr>TAC Review Process</vt:lpstr>
      <vt:lpstr>PUCT Direction on RTC Design Items</vt:lpstr>
      <vt:lpstr>Reminder of RTCTF Posting Locations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203</cp:revision>
  <cp:lastPrinted>2016-01-21T20:53:15Z</cp:lastPrinted>
  <dcterms:created xsi:type="dcterms:W3CDTF">2016-01-21T15:20:31Z</dcterms:created>
  <dcterms:modified xsi:type="dcterms:W3CDTF">2019-10-29T18:39:24Z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