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285" r:id="rId7"/>
    <p:sldId id="288" r:id="rId8"/>
    <p:sldId id="287" r:id="rId9"/>
    <p:sldId id="301" r:id="rId10"/>
    <p:sldId id="294" r:id="rId11"/>
    <p:sldId id="312" r:id="rId12"/>
    <p:sldId id="313" r:id="rId13"/>
    <p:sldId id="314" r:id="rId14"/>
    <p:sldId id="315" r:id="rId15"/>
    <p:sldId id="300" r:id="rId16"/>
    <p:sldId id="291" r:id="rId17"/>
    <p:sldId id="305" r:id="rId18"/>
    <p:sldId id="304" r:id="rId19"/>
    <p:sldId id="307"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5" d="100"/>
          <a:sy n="85" d="100"/>
        </p:scale>
        <p:origin x="74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10/29/2019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ercot.com/content/wcm/key_documents_lists/180287/KP5_101419.doc" TargetMode="External"/><Relationship Id="rId3" Type="http://schemas.openxmlformats.org/officeDocument/2006/relationships/hyperlink" Target="http://www.ercot.com/content/wcm/key_documents_lists/180287/KP1.2_101419.doc" TargetMode="External"/><Relationship Id="rId7" Type="http://schemas.openxmlformats.org/officeDocument/2006/relationships/hyperlink" Target="http://www.ercot.com/content/wcm/key_documents_lists/180287/KP3_102419_Luminant_Comments.doc" TargetMode="External"/><Relationship Id="rId2" Type="http://schemas.openxmlformats.org/officeDocument/2006/relationships/hyperlink" Target="http://www.ercot.com/content/wcm/key_documents_lists/180287/KP1.1_102419_Luminant_Comments.docx" TargetMode="External"/><Relationship Id="rId1" Type="http://schemas.openxmlformats.org/officeDocument/2006/relationships/slideLayout" Target="../slideLayouts/slideLayout3.xml"/><Relationship Id="rId6" Type="http://schemas.openxmlformats.org/officeDocument/2006/relationships/hyperlink" Target="http://www.ercot.com/content/wcm/key_documents_lists/180287/KP2_100119_Siddiqi_Comments.docx" TargetMode="External"/><Relationship Id="rId5" Type="http://schemas.openxmlformats.org/officeDocument/2006/relationships/hyperlink" Target="http://www.ercot.com/content/wcm/key_documents_lists/180287/KP1.4_102319_ERCOT_Comments.doc" TargetMode="External"/><Relationship Id="rId10" Type="http://schemas.openxmlformats.org/officeDocument/2006/relationships/hyperlink" Target="http://www.ercot.com/content/wcm/key_documents_lists/180287/KP8_102319_Austin_Energy_Comments.doc" TargetMode="External"/><Relationship Id="rId4" Type="http://schemas.openxmlformats.org/officeDocument/2006/relationships/hyperlink" Target="http://www.ercot.com/content/wcm/key_documents_lists/180287/KP1.3_102419_Combined_Comments.docx" TargetMode="External"/><Relationship Id="rId9" Type="http://schemas.openxmlformats.org/officeDocument/2006/relationships/hyperlink" Target="http://www.ercot.com/content/wcm/key_documents_lists/180287/KP7_102319.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adminmonitor.com/tx/puct/open_meeting/20190627/" TargetMode="External"/><Relationship Id="rId2" Type="http://schemas.openxmlformats.org/officeDocument/2006/relationships/hyperlink" Target="http://interchange.puc.texas.gov/Search/Documents?controlNumber=48540&amp;itemNumber=60" TargetMode="External"/><Relationship Id="rId1" Type="http://schemas.openxmlformats.org/officeDocument/2006/relationships/slideLayout" Target="../slideLayouts/slideLayout3.xml"/><Relationship Id="rId5" Type="http://schemas.openxmlformats.org/officeDocument/2006/relationships/hyperlink" Target="http://www.adminmonitor.com/tx/puct/open_meeting/20190718/" TargetMode="External"/><Relationship Id="rId4" Type="http://schemas.openxmlformats.org/officeDocument/2006/relationships/hyperlink" Target="http://interchange.puc.texas.gov/Search/Documents?controlNumber=48540&amp;itemNumber=62"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 Id="rId4" Type="http://schemas.openxmlformats.org/officeDocument/2006/relationships/hyperlink" Target="http://www.ercot.com/mktrules/puctDirectives/rtCoOptimization"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October 30,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600" b="1" dirty="0" smtClean="0"/>
              <a:t>Key Documents for today:</a:t>
            </a:r>
          </a:p>
          <a:p>
            <a:pPr marL="0" marR="0" indent="0">
              <a:spcBef>
                <a:spcPts val="0"/>
              </a:spcBef>
              <a:spcAft>
                <a:spcPts val="0"/>
              </a:spcAft>
              <a:buNone/>
            </a:pPr>
            <a:endParaRPr lang="en-US" sz="1600" b="1" dirty="0"/>
          </a:p>
          <a:p>
            <a:r>
              <a:rPr lang="en-US" sz="1600" b="1" dirty="0">
                <a:hlinkClick r:id="rId2"/>
              </a:rPr>
              <a:t>KP1.1 102419 Luminant Comments</a:t>
            </a:r>
            <a:endParaRPr lang="en-US" sz="1600" dirty="0"/>
          </a:p>
          <a:p>
            <a:r>
              <a:rPr lang="en-US" sz="1600" b="1" dirty="0">
                <a:hlinkClick r:id="rId3"/>
              </a:rPr>
              <a:t>KP1.2 101419</a:t>
            </a:r>
            <a:endParaRPr lang="en-US" sz="1600" dirty="0"/>
          </a:p>
          <a:p>
            <a:r>
              <a:rPr lang="en-US" sz="1600" b="1" dirty="0">
                <a:hlinkClick r:id="rId4"/>
              </a:rPr>
              <a:t>KP1.3 102419 Combined Comments</a:t>
            </a:r>
            <a:endParaRPr lang="en-US" sz="1600" dirty="0"/>
          </a:p>
          <a:p>
            <a:r>
              <a:rPr lang="en-US" sz="1600" b="1" dirty="0">
                <a:hlinkClick r:id="rId5"/>
              </a:rPr>
              <a:t>KP1.4 102319 ERCOT Comments</a:t>
            </a:r>
            <a:endParaRPr lang="en-US" sz="1600" dirty="0"/>
          </a:p>
          <a:p>
            <a:r>
              <a:rPr lang="en-US" sz="1600" b="1" dirty="0">
                <a:hlinkClick r:id="rId6"/>
              </a:rPr>
              <a:t>KP2 100119 Siddiqi Comments</a:t>
            </a:r>
            <a:endParaRPr lang="en-US" sz="1600" dirty="0"/>
          </a:p>
          <a:p>
            <a:r>
              <a:rPr lang="en-US" sz="1600" b="1" dirty="0">
                <a:hlinkClick r:id="rId7"/>
              </a:rPr>
              <a:t>KP3 102419 Luminant Comments</a:t>
            </a:r>
            <a:endParaRPr lang="en-US" sz="1600" dirty="0"/>
          </a:p>
          <a:p>
            <a:r>
              <a:rPr lang="en-US" sz="1600" b="1" dirty="0">
                <a:hlinkClick r:id="rId8"/>
              </a:rPr>
              <a:t>KP5 101419</a:t>
            </a:r>
            <a:endParaRPr lang="en-US" sz="1600" dirty="0"/>
          </a:p>
          <a:p>
            <a:r>
              <a:rPr lang="en-US" sz="1600" b="1" dirty="0">
                <a:hlinkClick r:id="rId9"/>
              </a:rPr>
              <a:t>KP7 102319</a:t>
            </a:r>
            <a:endParaRPr lang="en-US" sz="1600" dirty="0"/>
          </a:p>
          <a:p>
            <a:r>
              <a:rPr lang="en-US" sz="1600" b="1" dirty="0">
                <a:hlinkClick r:id="rId10"/>
              </a:rPr>
              <a:t>KP8 102319 Austin Energy Comments</a:t>
            </a:r>
            <a:endParaRPr lang="en-US" sz="1600" dirty="0"/>
          </a:p>
          <a:p>
            <a:pPr marL="0" marR="0" indent="0">
              <a:spcBef>
                <a:spcPts val="0"/>
              </a:spcBef>
              <a:spcAft>
                <a:spcPts val="0"/>
              </a:spcAft>
              <a:buNone/>
            </a:pPr>
            <a:endParaRPr lang="en-US" sz="1600" b="1" dirty="0" smtClean="0"/>
          </a:p>
          <a:p>
            <a:pPr marL="0" marR="0" indent="0">
              <a:spcBef>
                <a:spcPts val="0"/>
              </a:spcBef>
              <a:spcAft>
                <a:spcPts val="0"/>
              </a:spcAft>
              <a:buNone/>
            </a:pPr>
            <a:endParaRPr lang="en-US" sz="1600" b="1" dirty="0"/>
          </a:p>
          <a:p>
            <a:pPr marL="0" marR="0" indent="0">
              <a:spcBef>
                <a:spcPts val="0"/>
              </a:spcBef>
              <a:spcAft>
                <a:spcPts val="0"/>
              </a:spcAft>
              <a:buNone/>
            </a:pPr>
            <a:r>
              <a:rPr lang="en-US" sz="1600" b="1" dirty="0" smtClean="0"/>
              <a:t>Any questions?</a:t>
            </a: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4283127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endParaRPr lang="en-US" sz="3200" dirty="0" smtClean="0"/>
          </a:p>
          <a:p>
            <a:pPr marL="0" indent="0" algn="ctr">
              <a:buNone/>
            </a:pPr>
            <a:r>
              <a:rPr lang="en-US" sz="3200" dirty="0" smtClean="0"/>
              <a:t>Appendix</a:t>
            </a:r>
          </a:p>
          <a:p>
            <a:pPr marL="0" indent="0" algn="ctr">
              <a:buNone/>
            </a:pPr>
            <a:endParaRPr lang="en-US" sz="3200" dirty="0"/>
          </a:p>
          <a:p>
            <a:pPr marL="0" indent="0" algn="ctr">
              <a:buNone/>
            </a:pPr>
            <a:r>
              <a:rPr lang="en-US" sz="2000" dirty="0"/>
              <a:t>Stakeholder Process Summary</a:t>
            </a:r>
          </a:p>
          <a:p>
            <a:pPr marL="0" indent="0" algn="ctr">
              <a:buNone/>
            </a:pPr>
            <a:r>
              <a:rPr lang="en-US" sz="2000" dirty="0"/>
              <a:t>PUCT Direction on RTC </a:t>
            </a:r>
            <a:r>
              <a:rPr lang="en-US" sz="2000" dirty="0" smtClean="0"/>
              <a:t>Items</a:t>
            </a:r>
          </a:p>
          <a:p>
            <a:pPr marL="0" indent="0" algn="ctr">
              <a:buNone/>
            </a:pPr>
            <a:r>
              <a:rPr lang="en-US" sz="2000" dirty="0" smtClean="0"/>
              <a:t>RTCTF Posting Locations</a:t>
            </a:r>
            <a:endParaRPr lang="en-US" sz="2000" dirty="0"/>
          </a:p>
          <a:p>
            <a:pPr marL="0" indent="0" algn="ctr">
              <a:buNone/>
            </a:pP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844574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Principles and Principle Concepts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and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629400" y="5658140"/>
            <a:ext cx="2209800" cy="857328"/>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02759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Review Process</a:t>
            </a:r>
            <a:endParaRPr lang="en-US" sz="2400" dirty="0"/>
          </a:p>
        </p:txBody>
      </p:sp>
      <p:sp>
        <p:nvSpPr>
          <p:cNvPr id="3" name="Content Placeholder 2"/>
          <p:cNvSpPr>
            <a:spLocks noGrp="1"/>
          </p:cNvSpPr>
          <p:nvPr>
            <p:ph idx="1"/>
          </p:nvPr>
        </p:nvSpPr>
        <p:spPr>
          <a:xfrm>
            <a:off x="304800" y="762000"/>
            <a:ext cx="8534400" cy="5334000"/>
          </a:xfrm>
        </p:spPr>
        <p:txBody>
          <a:bodyPr/>
          <a:lstStyle/>
          <a:p>
            <a:r>
              <a:rPr lang="en-US" sz="2000" dirty="0" smtClean="0"/>
              <a:t>TAC is the stakeholder body to vote on Design Principles.</a:t>
            </a:r>
          </a:p>
          <a:p>
            <a:pPr lvl="1"/>
            <a:endParaRPr lang="en-US" sz="900" dirty="0" smtClean="0"/>
          </a:p>
          <a:p>
            <a:r>
              <a:rPr lang="en-US" sz="2000" dirty="0" smtClean="0"/>
              <a:t>RTC Key </a:t>
            </a:r>
            <a:r>
              <a:rPr lang="en-US" sz="2000" dirty="0"/>
              <a:t>Principles </a:t>
            </a:r>
            <a:r>
              <a:rPr lang="en-US" sz="2000" dirty="0" smtClean="0"/>
              <a:t>are non-binding and will </a:t>
            </a:r>
            <a:r>
              <a:rPr lang="en-US" sz="2000" dirty="0"/>
              <a:t>not go directly to the Board </a:t>
            </a:r>
            <a:r>
              <a:rPr lang="en-US" sz="2000" dirty="0" smtClean="0"/>
              <a:t>after TAC consideration.</a:t>
            </a:r>
          </a:p>
          <a:p>
            <a:pPr lvl="1"/>
            <a:r>
              <a:rPr lang="en-US" sz="1400" dirty="0"/>
              <a:t>Procedures set forth in Protocol Section 21 do not apply to discussions, opinions or </a:t>
            </a:r>
            <a:r>
              <a:rPr lang="en-US" sz="1400" dirty="0" smtClean="0"/>
              <a:t>approvals </a:t>
            </a:r>
            <a:r>
              <a:rPr lang="en-US" sz="1400" dirty="0"/>
              <a:t>by TAC with respect to RTC Key Principles</a:t>
            </a:r>
            <a:r>
              <a:rPr lang="en-US" sz="1400" dirty="0" smtClean="0"/>
              <a:t>.</a:t>
            </a:r>
          </a:p>
          <a:p>
            <a:pPr lvl="1"/>
            <a:r>
              <a:rPr lang="en-US" sz="1400" dirty="0"/>
              <a:t>Section VIII of the ERCOT Board Policies and Procedures does not apply to discussions, opinions or unofficial approvals by TAC with respect to RTC Key Principles</a:t>
            </a:r>
            <a:r>
              <a:rPr lang="en-US" sz="1400" dirty="0" smtClean="0"/>
              <a:t>.</a:t>
            </a:r>
          </a:p>
          <a:p>
            <a:pPr lvl="1"/>
            <a:endParaRPr lang="en-US" sz="1000" dirty="0"/>
          </a:p>
          <a:p>
            <a:r>
              <a:rPr lang="en-US" sz="2000" dirty="0" smtClean="0"/>
              <a:t>After TAC endorsement of </a:t>
            </a:r>
            <a:r>
              <a:rPr lang="en-US" sz="2000" dirty="0"/>
              <a:t>all RTC Key Principles, ERCOT will compile the </a:t>
            </a:r>
            <a:r>
              <a:rPr lang="en-US" sz="2000" dirty="0" smtClean="0"/>
              <a:t>RTC </a:t>
            </a:r>
            <a:r>
              <a:rPr lang="en-US" sz="2000" dirty="0"/>
              <a:t>Key Principles into a single package, and </a:t>
            </a:r>
            <a:r>
              <a:rPr lang="en-US" sz="2000" dirty="0" smtClean="0"/>
              <a:t>submit </a:t>
            </a:r>
            <a:r>
              <a:rPr lang="en-US" sz="2000" dirty="0"/>
              <a:t>it to TAC for a courtesy review prior to Board review.  The </a:t>
            </a:r>
            <a:r>
              <a:rPr lang="en-US" sz="2000" dirty="0" smtClean="0"/>
              <a:t>package </a:t>
            </a:r>
            <a:r>
              <a:rPr lang="en-US" sz="2000" dirty="0"/>
              <a:t>will contain a full record of TAC </a:t>
            </a:r>
            <a:r>
              <a:rPr lang="en-US" sz="2000" dirty="0" smtClean="0"/>
              <a:t>votes.</a:t>
            </a:r>
            <a:endParaRPr lang="en-US" sz="2000" dirty="0"/>
          </a:p>
          <a:p>
            <a:pPr lvl="1"/>
            <a:endParaRPr lang="en-US" sz="1000" dirty="0"/>
          </a:p>
          <a:p>
            <a:r>
              <a:rPr lang="en-US" sz="2000" dirty="0" smtClean="0"/>
              <a:t>Following </a:t>
            </a:r>
            <a:r>
              <a:rPr lang="en-US" sz="2000" dirty="0"/>
              <a:t>TAC review of the complete RTC Key Principles package, ERCOT will submit it to the Board for discussion and consideration</a:t>
            </a:r>
            <a:r>
              <a:rPr lang="en-US" sz="2000" dirty="0" smtClean="0"/>
              <a:t>.</a:t>
            </a:r>
          </a:p>
          <a:p>
            <a:pPr lvl="1"/>
            <a:r>
              <a:rPr lang="en-US" sz="1400" dirty="0" smtClean="0"/>
              <a:t>Any </a:t>
            </a:r>
            <a:r>
              <a:rPr lang="en-US" sz="1400" dirty="0"/>
              <a:t>stakeholder opposed to an RTC Key Principle </a:t>
            </a:r>
            <a:r>
              <a:rPr lang="en-US" sz="1400" dirty="0" smtClean="0"/>
              <a:t>may</a:t>
            </a:r>
            <a:r>
              <a:rPr lang="en-US" sz="1400" dirty="0"/>
              <a:t>, at this time, request Board consideration in accordance with Section VIII of the ERCOT Board Policies and Procedures</a:t>
            </a:r>
            <a:r>
              <a:rPr lang="en-US" sz="1400" dirty="0" smtClean="0"/>
              <a:t>.</a:t>
            </a:r>
            <a:endParaRPr lang="en-US" sz="1400" dirty="0"/>
          </a:p>
          <a:p>
            <a:pPr marL="0" indent="0">
              <a:buNone/>
            </a:pPr>
            <a:endParaRPr lang="en-US" sz="1800" dirty="0" smtClean="0"/>
          </a:p>
          <a:p>
            <a:pPr lvl="1"/>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2144568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1000"/>
              </a:spcBef>
              <a:spcAft>
                <a:spcPts val="1000"/>
              </a:spcAft>
            </a:pPr>
            <a:r>
              <a:rPr lang="en-US" sz="2400" dirty="0" smtClean="0"/>
              <a:t>PUCT Direction on RTC Design Items</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000" dirty="0" smtClean="0"/>
              <a:t>Key updates PUCT </a:t>
            </a:r>
            <a:r>
              <a:rPr lang="en-US" sz="2000" dirty="0"/>
              <a:t>Project </a:t>
            </a:r>
            <a:r>
              <a:rPr lang="en-US" sz="2000" dirty="0" smtClean="0"/>
              <a:t>No</a:t>
            </a:r>
            <a:r>
              <a:rPr lang="en-US" sz="2000" dirty="0"/>
              <a:t>. 48540 </a:t>
            </a:r>
            <a:endParaRPr lang="en-US" sz="2000" dirty="0" smtClean="0"/>
          </a:p>
          <a:p>
            <a:pPr lvl="1"/>
            <a:r>
              <a:rPr lang="en-US" sz="1200" dirty="0" smtClean="0"/>
              <a:t>June 26, 2019 Chair Memo: </a:t>
            </a:r>
            <a:r>
              <a:rPr lang="en-US" sz="800" dirty="0">
                <a:hlinkClick r:id="rId2"/>
              </a:rPr>
              <a:t>http://</a:t>
            </a:r>
            <a:r>
              <a:rPr lang="en-US" sz="800" dirty="0" smtClean="0">
                <a:hlinkClick r:id="rId2"/>
              </a:rPr>
              <a:t>interchange.puc.texas.gov/Search/Documents?controlNumber=48540&amp;itemNumber=60</a:t>
            </a:r>
            <a:r>
              <a:rPr lang="en-US" sz="800" dirty="0" smtClean="0"/>
              <a:t> </a:t>
            </a:r>
          </a:p>
          <a:p>
            <a:pPr lvl="1"/>
            <a:r>
              <a:rPr lang="en-US" sz="1200" dirty="0" smtClean="0"/>
              <a:t>June 27, 2019 PUCT Open Meeting: </a:t>
            </a:r>
            <a:r>
              <a:rPr lang="en-US" sz="800" dirty="0" smtClean="0">
                <a:hlinkClick r:id="rId3"/>
              </a:rPr>
              <a:t>http://www.adminmonitor.com/tx/puct/open_meeting/20190627/</a:t>
            </a:r>
            <a:r>
              <a:rPr lang="en-US" sz="1050" dirty="0" smtClean="0"/>
              <a:t> </a:t>
            </a:r>
          </a:p>
          <a:p>
            <a:pPr lvl="1"/>
            <a:r>
              <a:rPr lang="en-US" sz="1200" dirty="0" smtClean="0"/>
              <a:t>July 17, 2019 ERCOT Letter on RTC Timeline:</a:t>
            </a:r>
            <a:r>
              <a:rPr lang="en-US" sz="1100" dirty="0" smtClean="0"/>
              <a:t> </a:t>
            </a:r>
            <a:r>
              <a:rPr lang="en-US" sz="800" dirty="0" smtClean="0">
                <a:hlinkClick r:id="rId4"/>
              </a:rPr>
              <a:t>http://interchange.puc.texas.gov/Search/Documents?controlNumber=48540&amp;itemNumber=62</a:t>
            </a:r>
            <a:r>
              <a:rPr lang="en-US" sz="800" dirty="0" smtClean="0"/>
              <a:t> </a:t>
            </a:r>
          </a:p>
          <a:p>
            <a:pPr lvl="1"/>
            <a:r>
              <a:rPr lang="en-US" sz="1200" dirty="0" smtClean="0"/>
              <a:t>July 18, 2010 PUCT Open Meeting: </a:t>
            </a:r>
            <a:r>
              <a:rPr lang="en-US" sz="800" dirty="0">
                <a:hlinkClick r:id="rId5"/>
              </a:rPr>
              <a:t>http://www.adminmonitor.com/tx/puct/open_meeting/20190718/</a:t>
            </a:r>
            <a:endParaRPr lang="en-US" sz="800" dirty="0"/>
          </a:p>
          <a:p>
            <a:pPr lvl="2"/>
            <a:endParaRPr lang="en-US" sz="1200" dirty="0" smtClean="0"/>
          </a:p>
          <a:p>
            <a:pPr lvl="1"/>
            <a:r>
              <a:rPr lang="en-US" sz="1600" u="sng" dirty="0" smtClean="0"/>
              <a:t>Ancillary </a:t>
            </a:r>
            <a:r>
              <a:rPr lang="en-US" sz="1600" u="sng" dirty="0"/>
              <a:t>Services Demand Curves</a:t>
            </a:r>
            <a:r>
              <a:rPr lang="en-US" sz="1600" dirty="0"/>
              <a:t> – Curves should follow current </a:t>
            </a:r>
            <a:r>
              <a:rPr lang="en-US" sz="1600" dirty="0" smtClean="0"/>
              <a:t>Operating Reserve Demand Curve (ORDC) parameters.</a:t>
            </a:r>
            <a:endParaRPr lang="en-US" sz="1600" dirty="0"/>
          </a:p>
          <a:p>
            <a:pPr lvl="1"/>
            <a:endParaRPr lang="en-US" sz="700" dirty="0"/>
          </a:p>
          <a:p>
            <a:pPr lvl="1"/>
            <a:r>
              <a:rPr lang="en-US" sz="1600" u="sng" dirty="0" smtClean="0"/>
              <a:t>System-wide Offer Cap (SWCAP) and Power Balance Penalty Curve (PBPC)</a:t>
            </a:r>
            <a:r>
              <a:rPr lang="en-US" sz="1600" dirty="0"/>
              <a:t> – Set </a:t>
            </a:r>
            <a:r>
              <a:rPr lang="en-US" sz="1600" dirty="0" smtClean="0"/>
              <a:t>SWCAP </a:t>
            </a:r>
            <a:r>
              <a:rPr lang="en-US" sz="1600" dirty="0"/>
              <a:t>$2,000 per MWh, Max ASDC $9,000 per MWh, VOLL $9,000 per MWh. Prices capped at $9,000 per MWh exclusive of congestion costs. LCAP will apply if necessary</a:t>
            </a:r>
            <a:r>
              <a:rPr lang="en-US" sz="1600" dirty="0" smtClean="0"/>
              <a:t>.</a:t>
            </a:r>
          </a:p>
          <a:p>
            <a:pPr lvl="1"/>
            <a:endParaRPr lang="en-US" sz="700" dirty="0" smtClean="0"/>
          </a:p>
          <a:p>
            <a:pPr lvl="1"/>
            <a:r>
              <a:rPr lang="en-US" sz="1600" u="sng" dirty="0" smtClean="0"/>
              <a:t>Ancillary Service Offers</a:t>
            </a:r>
            <a:r>
              <a:rPr lang="en-US" sz="1600" dirty="0"/>
              <a:t> – Creation </a:t>
            </a:r>
            <a:r>
              <a:rPr lang="en-US" sz="1600" dirty="0" smtClean="0"/>
              <a:t>of Proxy AS Offers if qualified and available but not offered.</a:t>
            </a:r>
            <a:endParaRPr lang="en-US" sz="1600" dirty="0"/>
          </a:p>
          <a:p>
            <a:pPr lvl="1"/>
            <a:endParaRPr lang="en-US" sz="700" dirty="0"/>
          </a:p>
          <a:p>
            <a:pPr lvl="1"/>
            <a:r>
              <a:rPr lang="en-US" sz="1600" u="sng" dirty="0" smtClean="0"/>
              <a:t>Suite </a:t>
            </a:r>
            <a:r>
              <a:rPr lang="en-US" sz="1600" u="sng" dirty="0"/>
              <a:t>of </a:t>
            </a:r>
            <a:r>
              <a:rPr lang="en-US" sz="1600" u="sng" dirty="0" smtClean="0"/>
              <a:t>Ancillary Service Products</a:t>
            </a:r>
            <a:r>
              <a:rPr lang="en-US" sz="1600" dirty="0"/>
              <a:t> – All Ancillary Service products finalized with the approval of NPRR863. </a:t>
            </a:r>
            <a:endParaRPr lang="en-US" sz="1600" dirty="0" smtClean="0"/>
          </a:p>
          <a:p>
            <a:pPr lvl="1"/>
            <a:endParaRPr lang="en-US" sz="600" dirty="0"/>
          </a:p>
          <a:p>
            <a:pPr lvl="1"/>
            <a:r>
              <a:rPr lang="en-US" sz="1600" u="sng" dirty="0" smtClean="0"/>
              <a:t>Day-Ahead </a:t>
            </a:r>
            <a:r>
              <a:rPr lang="en-US" sz="1600" u="sng" dirty="0"/>
              <a:t>Market</a:t>
            </a:r>
            <a:r>
              <a:rPr lang="en-US" sz="1600" dirty="0"/>
              <a:t> – </a:t>
            </a:r>
            <a:r>
              <a:rPr lang="en-US" sz="1600" dirty="0" smtClean="0"/>
              <a:t>The Commission did not want to add DAM enhancements to the RTC Project that would jeopardize the RTC delivery timeline.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51044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of RTCTF Posting Locations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5" name="Rectangle 4"/>
          <p:cNvSpPr/>
          <p:nvPr/>
        </p:nvSpPr>
        <p:spPr>
          <a:xfrm>
            <a:off x="381000" y="3382283"/>
            <a:ext cx="32766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smtClean="0"/>
              <a:t>RTCTF Calendar Pages</a:t>
            </a:r>
          </a:p>
          <a:p>
            <a:pPr algn="ctr"/>
            <a:r>
              <a:rPr lang="en-US" dirty="0" smtClean="0"/>
              <a:t>Current/new materials posted on RTCTF meeting pages</a:t>
            </a:r>
          </a:p>
        </p:txBody>
      </p:sp>
      <p:sp>
        <p:nvSpPr>
          <p:cNvPr id="6" name="Rectangle 5"/>
          <p:cNvSpPr/>
          <p:nvPr/>
        </p:nvSpPr>
        <p:spPr>
          <a:xfrm>
            <a:off x="381000" y="990600"/>
            <a:ext cx="3171049"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t>RTCTF Home Page</a:t>
            </a:r>
          </a:p>
          <a:p>
            <a:pPr algn="ctr"/>
            <a:r>
              <a:rPr lang="en-US" dirty="0" smtClean="0"/>
              <a:t>RTCTF Charter</a:t>
            </a:r>
          </a:p>
          <a:p>
            <a:pPr algn="ctr"/>
            <a:r>
              <a:rPr lang="en-US" dirty="0" smtClean="0"/>
              <a:t>Meeting Calendar</a:t>
            </a:r>
          </a:p>
          <a:p>
            <a:pPr algn="ctr"/>
            <a:r>
              <a:rPr lang="en-US" dirty="0" smtClean="0"/>
              <a:t>Principle Tracking Schedule</a:t>
            </a:r>
          </a:p>
          <a:p>
            <a:pPr algn="ctr"/>
            <a:r>
              <a:rPr lang="en-US" dirty="0" smtClean="0"/>
              <a:t>RTC Scenario/Clearing Tool</a:t>
            </a:r>
          </a:p>
        </p:txBody>
      </p:sp>
      <p:sp>
        <p:nvSpPr>
          <p:cNvPr id="7" name="Rectangle 6"/>
          <p:cNvSpPr/>
          <p:nvPr/>
        </p:nvSpPr>
        <p:spPr>
          <a:xfrm>
            <a:off x="381000" y="5257801"/>
            <a:ext cx="3276600" cy="943882"/>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smtClean="0"/>
              <a:t>ERCOT.com/ </a:t>
            </a:r>
            <a:r>
              <a:rPr lang="en-US" u="sng" dirty="0" err="1" smtClean="0"/>
              <a:t>MarketRules</a:t>
            </a:r>
            <a:r>
              <a:rPr lang="en-US" u="sng" dirty="0" smtClean="0"/>
              <a:t>, PUCT Directive/RTC Page</a:t>
            </a:r>
            <a:r>
              <a:rPr lang="en-US" dirty="0" smtClean="0"/>
              <a:t/>
            </a:r>
            <a:br>
              <a:rPr lang="en-US" dirty="0" smtClean="0"/>
            </a:br>
            <a:r>
              <a:rPr lang="en-US" dirty="0"/>
              <a:t>All historical materials posted </a:t>
            </a:r>
          </a:p>
        </p:txBody>
      </p:sp>
      <p:sp>
        <p:nvSpPr>
          <p:cNvPr id="8" name="Rectangle 7"/>
          <p:cNvSpPr/>
          <p:nvPr/>
        </p:nvSpPr>
        <p:spPr>
          <a:xfrm>
            <a:off x="3587052" y="1295400"/>
            <a:ext cx="3499548" cy="338554"/>
          </a:xfrm>
          <a:prstGeom prst="rect">
            <a:avLst/>
          </a:prstGeom>
        </p:spPr>
        <p:txBody>
          <a:bodyPr wrap="none">
            <a:spAutoFit/>
          </a:bodyPr>
          <a:lstStyle/>
          <a:p>
            <a:r>
              <a:rPr lang="en-US" sz="1600" dirty="0">
                <a:hlinkClick r:id="rId2"/>
              </a:rPr>
              <a:t>http://www.ercot.com/committee/rtctf</a:t>
            </a:r>
            <a:endParaRPr lang="en-US" sz="1600" dirty="0"/>
          </a:p>
        </p:txBody>
      </p:sp>
      <p:pic>
        <p:nvPicPr>
          <p:cNvPr id="9" name="Picture 8"/>
          <p:cNvPicPr>
            <a:picLocks noChangeAspect="1"/>
          </p:cNvPicPr>
          <p:nvPr/>
        </p:nvPicPr>
        <p:blipFill>
          <a:blip r:embed="rId3"/>
          <a:stretch>
            <a:fillRect/>
          </a:stretch>
        </p:blipFill>
        <p:spPr>
          <a:xfrm>
            <a:off x="4595812" y="1664732"/>
            <a:ext cx="4281488" cy="3309135"/>
          </a:xfrm>
          <a:prstGeom prst="rect">
            <a:avLst/>
          </a:prstGeom>
        </p:spPr>
      </p:pic>
      <p:sp>
        <p:nvSpPr>
          <p:cNvPr id="11" name="Right Arrow 10"/>
          <p:cNvSpPr/>
          <p:nvPr/>
        </p:nvSpPr>
        <p:spPr>
          <a:xfrm>
            <a:off x="3681412" y="3725183"/>
            <a:ext cx="9144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707924" y="5530141"/>
            <a:ext cx="5131276" cy="307777"/>
          </a:xfrm>
          <a:prstGeom prst="rect">
            <a:avLst/>
          </a:prstGeom>
        </p:spPr>
        <p:txBody>
          <a:bodyPr wrap="none">
            <a:spAutoFit/>
          </a:bodyPr>
          <a:lstStyle/>
          <a:p>
            <a:r>
              <a:rPr lang="en-US" sz="1400" dirty="0">
                <a:hlinkClick r:id="rId4"/>
              </a:rPr>
              <a:t>http://www.ercot.com/mktrules/puctDirectives/rtCoOptimization</a:t>
            </a:r>
            <a:endParaRPr lang="en-US" sz="1400" dirty="0"/>
          </a:p>
        </p:txBody>
      </p:sp>
      <p:cxnSp>
        <p:nvCxnSpPr>
          <p:cNvPr id="14" name="Straight Connector 13"/>
          <p:cNvCxnSpPr/>
          <p:nvPr/>
        </p:nvCxnSpPr>
        <p:spPr>
          <a:xfrm>
            <a:off x="76200" y="5105400"/>
            <a:ext cx="8801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164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Schedule</a:t>
            </a:r>
          </a:p>
          <a:p>
            <a:pPr>
              <a:spcBef>
                <a:spcPts val="1000"/>
              </a:spcBef>
              <a:spcAft>
                <a:spcPts val="1000"/>
              </a:spcAft>
            </a:pPr>
            <a:r>
              <a:rPr lang="en-US" sz="2000" dirty="0" smtClean="0"/>
              <a:t>TAC Update</a:t>
            </a:r>
          </a:p>
          <a:p>
            <a:pPr>
              <a:spcBef>
                <a:spcPts val="1000"/>
              </a:spcBef>
              <a:spcAft>
                <a:spcPts val="1000"/>
              </a:spcAft>
            </a:pPr>
            <a:r>
              <a:rPr lang="en-US" sz="2000" dirty="0" smtClean="0"/>
              <a:t>Today’s Plan for Discussion</a:t>
            </a:r>
          </a:p>
          <a:p>
            <a:pPr>
              <a:spcBef>
                <a:spcPts val="1000"/>
              </a:spcBef>
              <a:spcAft>
                <a:spcPts val="1000"/>
              </a:spcAft>
            </a:pPr>
            <a:r>
              <a:rPr lang="en-US" sz="2000" dirty="0" smtClean="0"/>
              <a:t>Appendix</a:t>
            </a:r>
          </a:p>
          <a:p>
            <a:pPr lvl="1">
              <a:spcBef>
                <a:spcPts val="1000"/>
              </a:spcBef>
              <a:spcAft>
                <a:spcPts val="1000"/>
              </a:spcAft>
            </a:pPr>
            <a:r>
              <a:rPr lang="en-US" sz="1800" dirty="0" smtClean="0"/>
              <a:t>Stakeholder Process Summary</a:t>
            </a:r>
          </a:p>
          <a:p>
            <a:pPr lvl="1">
              <a:spcBef>
                <a:spcPts val="1000"/>
              </a:spcBef>
              <a:spcAft>
                <a:spcPts val="1000"/>
              </a:spcAft>
            </a:pPr>
            <a:r>
              <a:rPr lang="en-US" sz="1800" dirty="0" smtClean="0"/>
              <a:t>PUCT Direction on RTC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835761"/>
            <a:ext cx="8534400" cy="868163"/>
          </a:xfrm>
        </p:spPr>
        <p:txBody>
          <a:bodyPr/>
          <a:lstStyle/>
          <a:p>
            <a:r>
              <a:rPr lang="en-US" sz="2000" dirty="0"/>
              <a:t>S</a:t>
            </a:r>
            <a:r>
              <a:rPr lang="en-US" sz="2000" dirty="0" smtClean="0"/>
              <a:t>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p:cNvSpPr txBox="1"/>
          <p:nvPr/>
        </p:nvSpPr>
        <p:spPr>
          <a:xfrm>
            <a:off x="838200" y="1219200"/>
            <a:ext cx="7086600" cy="4832092"/>
          </a:xfrm>
          <a:prstGeom prst="rect">
            <a:avLst/>
          </a:prstGeom>
          <a:noFill/>
          <a:ln>
            <a:solidFill>
              <a:schemeClr val="tx2"/>
            </a:solidFill>
          </a:ln>
        </p:spPr>
        <p:txBody>
          <a:bodyPr wrap="square" rtlCol="0">
            <a:spAutoFit/>
          </a:bodyPr>
          <a:lstStyle/>
          <a:p>
            <a:r>
              <a:rPr lang="en-US" sz="1400" strike="sngStrike" dirty="0" smtClean="0">
                <a:solidFill>
                  <a:schemeClr val="tx2"/>
                </a:solidFill>
              </a:rPr>
              <a:t>Thursday, April 4 	(Initial meeting, Charter and Approach)</a:t>
            </a:r>
          </a:p>
          <a:p>
            <a:r>
              <a:rPr lang="en-US" sz="1400" strike="sngStrike" dirty="0" smtClean="0">
                <a:solidFill>
                  <a:schemeClr val="tx2"/>
                </a:solidFill>
              </a:rPr>
              <a:t>Monday, April 22 	(RTC Orientation Session)</a:t>
            </a:r>
          </a:p>
          <a:p>
            <a:r>
              <a:rPr lang="en-US" sz="1400" strike="sngStrike" dirty="0" smtClean="0">
                <a:solidFill>
                  <a:schemeClr val="tx2"/>
                </a:solidFill>
              </a:rPr>
              <a:t>Tuesday, April 30 	(Begin reviewing Key Principles)</a:t>
            </a:r>
          </a:p>
          <a:p>
            <a:r>
              <a:rPr lang="en-US" sz="1400" strike="sngStrike" dirty="0" smtClean="0">
                <a:solidFill>
                  <a:schemeClr val="tx2"/>
                </a:solidFill>
              </a:rPr>
              <a:t>Monday, </a:t>
            </a:r>
            <a:r>
              <a:rPr lang="en-US" sz="1400" strike="sngStrike" dirty="0">
                <a:solidFill>
                  <a:schemeClr val="tx2"/>
                </a:solidFill>
              </a:rPr>
              <a:t>May </a:t>
            </a:r>
            <a:r>
              <a:rPr lang="en-US" sz="1400" strike="sngStrike" dirty="0" smtClean="0">
                <a:solidFill>
                  <a:schemeClr val="tx2"/>
                </a:solidFill>
              </a:rPr>
              <a:t>13</a:t>
            </a:r>
            <a:endParaRPr lang="en-US" sz="1400" strike="sngStrike" dirty="0">
              <a:solidFill>
                <a:schemeClr val="tx2"/>
              </a:solidFill>
            </a:endParaRPr>
          </a:p>
          <a:p>
            <a:r>
              <a:rPr lang="en-US" sz="1400" strike="sngStrike" dirty="0" smtClean="0">
                <a:solidFill>
                  <a:schemeClr val="tx2"/>
                </a:solidFill>
              </a:rPr>
              <a:t>Friday, </a:t>
            </a:r>
            <a:r>
              <a:rPr lang="en-US" sz="1400" strike="sngStrike" dirty="0">
                <a:solidFill>
                  <a:schemeClr val="tx2"/>
                </a:solidFill>
              </a:rPr>
              <a:t>June </a:t>
            </a:r>
            <a:r>
              <a:rPr lang="en-US" sz="1400" strike="sngStrike" dirty="0" smtClean="0">
                <a:solidFill>
                  <a:schemeClr val="tx2"/>
                </a:solidFill>
              </a:rPr>
              <a:t>7</a:t>
            </a:r>
          </a:p>
          <a:p>
            <a:r>
              <a:rPr lang="en-US" sz="1400" strike="sngStrike" dirty="0" smtClean="0">
                <a:solidFill>
                  <a:schemeClr val="tx2"/>
                </a:solidFill>
              </a:rPr>
              <a:t>Friday, </a:t>
            </a:r>
            <a:r>
              <a:rPr lang="en-US" sz="1400" strike="sngStrike" dirty="0">
                <a:solidFill>
                  <a:schemeClr val="tx2"/>
                </a:solidFill>
              </a:rPr>
              <a:t>June </a:t>
            </a:r>
            <a:r>
              <a:rPr lang="en-US" sz="1400" strike="sngStrike" dirty="0" smtClean="0">
                <a:solidFill>
                  <a:schemeClr val="tx2"/>
                </a:solidFill>
              </a:rPr>
              <a:t>21</a:t>
            </a:r>
            <a:endParaRPr lang="en-US" sz="1400" strike="sngStrike" dirty="0">
              <a:solidFill>
                <a:schemeClr val="tx2"/>
              </a:solidFill>
            </a:endParaRPr>
          </a:p>
          <a:p>
            <a:r>
              <a:rPr lang="en-US" sz="1400" strike="sngStrike" dirty="0" smtClean="0">
                <a:solidFill>
                  <a:schemeClr val="tx2"/>
                </a:solidFill>
              </a:rPr>
              <a:t>Friday, </a:t>
            </a:r>
            <a:r>
              <a:rPr lang="en-US" sz="1400" strike="sngStrike" dirty="0">
                <a:solidFill>
                  <a:schemeClr val="tx2"/>
                </a:solidFill>
              </a:rPr>
              <a:t>July </a:t>
            </a:r>
            <a:r>
              <a:rPr lang="en-US" sz="1400" strike="sngStrike" dirty="0" smtClean="0">
                <a:solidFill>
                  <a:schemeClr val="tx2"/>
                </a:solidFill>
              </a:rPr>
              <a:t>12</a:t>
            </a:r>
            <a:endParaRPr lang="en-US" sz="1400" strike="sngStrike" dirty="0">
              <a:solidFill>
                <a:schemeClr val="tx2"/>
              </a:solidFill>
            </a:endParaRPr>
          </a:p>
          <a:p>
            <a:r>
              <a:rPr lang="en-US" sz="1400" strike="sngStrike" dirty="0" smtClean="0">
                <a:solidFill>
                  <a:schemeClr val="tx2"/>
                </a:solidFill>
              </a:rPr>
              <a:t>Friday</a:t>
            </a:r>
            <a:r>
              <a:rPr lang="en-US" sz="1400" strike="sngStrike" dirty="0">
                <a:solidFill>
                  <a:schemeClr val="tx2"/>
                </a:solidFill>
              </a:rPr>
              <a:t>, </a:t>
            </a:r>
            <a:r>
              <a:rPr lang="en-US" sz="1400" strike="sngStrike" dirty="0" smtClean="0">
                <a:solidFill>
                  <a:schemeClr val="tx2"/>
                </a:solidFill>
              </a:rPr>
              <a:t>Aug. 9</a:t>
            </a:r>
            <a:endParaRPr lang="en-US" sz="1400" strike="sngStrike" dirty="0">
              <a:solidFill>
                <a:schemeClr val="tx2"/>
              </a:solidFill>
            </a:endParaRPr>
          </a:p>
          <a:p>
            <a:r>
              <a:rPr lang="en-US" sz="1400" strike="sngStrike" dirty="0" smtClean="0">
                <a:solidFill>
                  <a:schemeClr val="tx2"/>
                </a:solidFill>
              </a:rPr>
              <a:t>Tuesday</a:t>
            </a:r>
            <a:r>
              <a:rPr lang="en-US" sz="1400" strike="sngStrike" dirty="0">
                <a:solidFill>
                  <a:schemeClr val="tx2"/>
                </a:solidFill>
              </a:rPr>
              <a:t>, </a:t>
            </a:r>
            <a:r>
              <a:rPr lang="en-US" sz="1400" strike="sngStrike" dirty="0" smtClean="0">
                <a:solidFill>
                  <a:schemeClr val="tx2"/>
                </a:solidFill>
              </a:rPr>
              <a:t>Aug. 27</a:t>
            </a:r>
            <a:endParaRPr lang="en-US" sz="1400" strike="sngStrike" dirty="0">
              <a:solidFill>
                <a:schemeClr val="tx2"/>
              </a:solidFill>
            </a:endParaRPr>
          </a:p>
          <a:p>
            <a:r>
              <a:rPr lang="en-US" sz="1400" strike="sngStrike" dirty="0" smtClean="0">
                <a:solidFill>
                  <a:schemeClr val="tx2"/>
                </a:solidFill>
              </a:rPr>
              <a:t>Thursday, Sept. 19</a:t>
            </a:r>
          </a:p>
          <a:p>
            <a:r>
              <a:rPr lang="en-US" sz="1400" strike="sngStrike" dirty="0">
                <a:solidFill>
                  <a:schemeClr val="tx2"/>
                </a:solidFill>
              </a:rPr>
              <a:t>Tuesday, Sept. 24 (Special meeting for ISO Lessons Learned)</a:t>
            </a:r>
          </a:p>
          <a:p>
            <a:r>
              <a:rPr lang="en-US" sz="1400" strike="sngStrike" dirty="0">
                <a:solidFill>
                  <a:schemeClr val="tx2"/>
                </a:solidFill>
              </a:rPr>
              <a:t>Wednesday, Oct. 9</a:t>
            </a:r>
          </a:p>
          <a:p>
            <a:r>
              <a:rPr lang="en-US" sz="1400" strike="sngStrike" dirty="0" smtClean="0">
                <a:solidFill>
                  <a:schemeClr val="tx2"/>
                </a:solidFill>
              </a:rPr>
              <a:t>Wednesday</a:t>
            </a:r>
            <a:r>
              <a:rPr lang="en-US" sz="1400" strike="sngStrike" dirty="0">
                <a:solidFill>
                  <a:schemeClr val="tx2"/>
                </a:solidFill>
              </a:rPr>
              <a:t>, </a:t>
            </a:r>
            <a:r>
              <a:rPr lang="en-US" sz="1400" strike="sngStrike" dirty="0" smtClean="0">
                <a:solidFill>
                  <a:schemeClr val="tx2"/>
                </a:solidFill>
              </a:rPr>
              <a:t>Oct. 30</a:t>
            </a:r>
          </a:p>
          <a:p>
            <a:endParaRPr lang="en-US" sz="1400" strike="sngStrike" dirty="0">
              <a:solidFill>
                <a:schemeClr val="tx2"/>
              </a:solidFill>
            </a:endParaRPr>
          </a:p>
          <a:p>
            <a:r>
              <a:rPr lang="en-US" sz="1600" dirty="0" smtClean="0">
                <a:solidFill>
                  <a:schemeClr val="tx2"/>
                </a:solidFill>
              </a:rPr>
              <a:t>Tuesday, Nov. 19</a:t>
            </a:r>
            <a:endParaRPr lang="en-US" sz="1600" dirty="0">
              <a:solidFill>
                <a:schemeClr val="tx2"/>
              </a:solidFill>
            </a:endParaRPr>
          </a:p>
          <a:p>
            <a:r>
              <a:rPr lang="en-US" sz="1600" dirty="0" smtClean="0">
                <a:solidFill>
                  <a:schemeClr val="tx2"/>
                </a:solidFill>
              </a:rPr>
              <a:t>Tuesday</a:t>
            </a:r>
            <a:r>
              <a:rPr lang="en-US" sz="1600" dirty="0">
                <a:solidFill>
                  <a:schemeClr val="tx2"/>
                </a:solidFill>
              </a:rPr>
              <a:t>, </a:t>
            </a:r>
            <a:r>
              <a:rPr lang="en-US" sz="1600" dirty="0" smtClean="0">
                <a:solidFill>
                  <a:schemeClr val="tx2"/>
                </a:solidFill>
              </a:rPr>
              <a:t>Dec. 3 </a:t>
            </a:r>
            <a:r>
              <a:rPr lang="en-US" sz="1600" i="1" dirty="0" smtClean="0">
                <a:solidFill>
                  <a:srgbClr val="FF0000"/>
                </a:solidFill>
              </a:rPr>
              <a:t>(possible move to Taylor)</a:t>
            </a:r>
          </a:p>
          <a:p>
            <a:r>
              <a:rPr lang="en-US" sz="1600" dirty="0" smtClean="0">
                <a:solidFill>
                  <a:schemeClr val="tx2"/>
                </a:solidFill>
              </a:rPr>
              <a:t>Thursday</a:t>
            </a:r>
            <a:r>
              <a:rPr lang="en-US" sz="1600" dirty="0">
                <a:solidFill>
                  <a:schemeClr val="tx2"/>
                </a:solidFill>
              </a:rPr>
              <a:t>, </a:t>
            </a:r>
            <a:r>
              <a:rPr lang="en-US" sz="1600" dirty="0" smtClean="0">
                <a:solidFill>
                  <a:schemeClr val="tx2"/>
                </a:solidFill>
              </a:rPr>
              <a:t>Dec. 19</a:t>
            </a:r>
          </a:p>
          <a:p>
            <a:r>
              <a:rPr lang="en-US" sz="1600" dirty="0" smtClean="0">
                <a:solidFill>
                  <a:schemeClr val="tx2"/>
                </a:solidFill>
              </a:rPr>
              <a:t>Friday, Jan. 10, 2020</a:t>
            </a:r>
          </a:p>
          <a:p>
            <a:r>
              <a:rPr lang="en-US" sz="1600" u="sng" dirty="0" smtClean="0">
                <a:solidFill>
                  <a:schemeClr val="tx2"/>
                </a:solidFill>
              </a:rPr>
              <a:t>Wednesday, Jan. 22, 2020  &gt; TAC Jan 29, 2020  &gt; Board Feb 5, 2020</a:t>
            </a:r>
          </a:p>
          <a:p>
            <a:endParaRPr lang="en-US" sz="1600" i="1" dirty="0" smtClean="0">
              <a:solidFill>
                <a:srgbClr val="FF0000"/>
              </a:solidFill>
            </a:endParaRPr>
          </a:p>
          <a:p>
            <a:r>
              <a:rPr lang="en-US" sz="1600" i="1" dirty="0" smtClean="0">
                <a:solidFill>
                  <a:srgbClr val="FF0000"/>
                </a:solidFill>
              </a:rPr>
              <a:t>Posted 2020 Schedule in coordination with BEST starting in Feb 2020</a:t>
            </a: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Update </a:t>
            </a:r>
            <a:endParaRPr lang="en-US" sz="2400" dirty="0"/>
          </a:p>
        </p:txBody>
      </p:sp>
      <p:sp>
        <p:nvSpPr>
          <p:cNvPr id="3" name="Content Placeholder 2"/>
          <p:cNvSpPr>
            <a:spLocks noGrp="1"/>
          </p:cNvSpPr>
          <p:nvPr>
            <p:ph idx="1"/>
          </p:nvPr>
        </p:nvSpPr>
        <p:spPr>
          <a:xfrm>
            <a:off x="381000" y="1066800"/>
            <a:ext cx="8229600" cy="990600"/>
          </a:xfrm>
        </p:spPr>
        <p:txBody>
          <a:bodyPr/>
          <a:lstStyle/>
          <a:p>
            <a:r>
              <a:rPr lang="en-US" sz="2000" dirty="0"/>
              <a:t>At the </a:t>
            </a:r>
            <a:r>
              <a:rPr lang="en-US" sz="2000" dirty="0" smtClean="0"/>
              <a:t>October 23, </a:t>
            </a:r>
            <a:r>
              <a:rPr lang="en-US" sz="2000" dirty="0"/>
              <a:t>2019 TAC meeting, TAC voted to endorse the following Key Principle subsections: </a:t>
            </a:r>
          </a:p>
          <a:p>
            <a:pPr marL="457200" lvl="1" indent="0">
              <a:buNone/>
            </a:pPr>
            <a:r>
              <a:rPr lang="en-US" sz="1800" u="sng" dirty="0"/>
              <a:t>Unanimous Endorsement</a:t>
            </a:r>
            <a:r>
              <a:rPr lang="en-US" sz="1800" dirty="0"/>
              <a:t>:</a:t>
            </a:r>
          </a:p>
          <a:p>
            <a:pPr lvl="1"/>
            <a:r>
              <a:rPr lang="en-US" sz="1800" dirty="0" smtClean="0"/>
              <a:t>Key Principle Subsection 1.1 </a:t>
            </a:r>
            <a:r>
              <a:rPr lang="en-US" sz="1800" dirty="0"/>
              <a:t>(5)</a:t>
            </a:r>
          </a:p>
          <a:p>
            <a:pPr lvl="2"/>
            <a:r>
              <a:rPr lang="en-US" sz="1600" dirty="0"/>
              <a:t>Ancillary Service Demand Curves and Current Market Price Adders</a:t>
            </a:r>
          </a:p>
          <a:p>
            <a:pPr lvl="1"/>
            <a:r>
              <a:rPr lang="en-US" sz="1800" dirty="0" smtClean="0"/>
              <a:t>Key Principle 1.3 </a:t>
            </a:r>
            <a:r>
              <a:rPr lang="en-US" sz="1800" dirty="0"/>
              <a:t>(1), (2), (3), (4) (a &amp; b), (5), (6), (7), (8), (10), and (11)</a:t>
            </a:r>
          </a:p>
          <a:p>
            <a:pPr lvl="2"/>
            <a:r>
              <a:rPr lang="en-US" sz="1600" dirty="0"/>
              <a:t>Offering and Awarding Ancillary Services in Real-Time</a:t>
            </a:r>
          </a:p>
          <a:p>
            <a:pPr lvl="1"/>
            <a:r>
              <a:rPr lang="en-US" sz="1800" dirty="0" smtClean="0"/>
              <a:t>Key Principle 5 </a:t>
            </a:r>
            <a:r>
              <a:rPr lang="en-US" sz="1800" dirty="0"/>
              <a:t>(1) - (6)</a:t>
            </a:r>
          </a:p>
          <a:p>
            <a:pPr lvl="2"/>
            <a:r>
              <a:rPr lang="en-US" sz="1600" dirty="0"/>
              <a:t>Day-Ahead Market </a:t>
            </a:r>
            <a:endParaRPr lang="en-US" sz="1600" dirty="0" smtClean="0"/>
          </a:p>
          <a:p>
            <a:pPr lvl="2"/>
            <a:endParaRPr lang="en-US" sz="1600" dirty="0" smtClean="0"/>
          </a:p>
          <a:p>
            <a:pPr marL="457200" lvl="1" indent="0">
              <a:buNone/>
            </a:pPr>
            <a:r>
              <a:rPr lang="en-US" sz="1800" u="sng" dirty="0" smtClean="0"/>
              <a:t>Non-Voting Item:</a:t>
            </a:r>
          </a:p>
          <a:p>
            <a:pPr lvl="1"/>
            <a:r>
              <a:rPr lang="en-US" sz="1800" dirty="0"/>
              <a:t>Key Principle 1.2 (3</a:t>
            </a:r>
            <a:r>
              <a:rPr lang="en-US" sz="1800" dirty="0" smtClean="0"/>
              <a:t>) AS Price Cap</a:t>
            </a:r>
            <a:endParaRPr lang="en-US" sz="1800" dirty="0"/>
          </a:p>
          <a:p>
            <a:pPr lvl="2"/>
            <a:r>
              <a:rPr lang="en-US" sz="1600" dirty="0"/>
              <a:t>Austin Energy </a:t>
            </a:r>
            <a:r>
              <a:rPr lang="en-US" sz="1600" dirty="0" smtClean="0"/>
              <a:t>discussion to move AS Price Cap to “KP8 Out of Scope”</a:t>
            </a:r>
          </a:p>
          <a:p>
            <a:pPr lvl="2"/>
            <a:r>
              <a:rPr lang="en-US" sz="1600" dirty="0" smtClean="0"/>
              <a:t>Discuss later in agenda today as addition to Key Principle 8</a:t>
            </a: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55820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600" b="1" dirty="0"/>
              <a:t>ROUND 3 REVIEW:</a:t>
            </a: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KP1.3 </a:t>
            </a:r>
            <a:r>
              <a:rPr lang="en-US" sz="1600" dirty="0">
                <a:latin typeface="Calibri" panose="020F0502020204030204" pitchFamily="34" charset="0"/>
                <a:ea typeface="Calibri" panose="020F0502020204030204" pitchFamily="34" charset="0"/>
              </a:rPr>
              <a:t>(12)- Proxy curves for RTC AS </a:t>
            </a:r>
          </a:p>
          <a:p>
            <a:pPr marL="0" marR="0" indent="0">
              <a:spcBef>
                <a:spcPts val="0"/>
              </a:spcBef>
              <a:spcAft>
                <a:spcPts val="0"/>
              </a:spcAft>
              <a:buNone/>
            </a:pPr>
            <a:r>
              <a:rPr lang="en-US" sz="1600" dirty="0" smtClean="0">
                <a:solidFill>
                  <a:srgbClr val="FF0000"/>
                </a:solidFill>
                <a:latin typeface="Calibri" panose="020F0502020204030204" pitchFamily="34" charset="0"/>
                <a:ea typeface="Calibri" panose="020F0502020204030204" pitchFamily="34" charset="0"/>
              </a:rPr>
              <a:t>	Updated </a:t>
            </a:r>
            <a:r>
              <a:rPr lang="en-US" sz="1600" dirty="0">
                <a:solidFill>
                  <a:srgbClr val="FF0000"/>
                </a:solidFill>
                <a:latin typeface="Calibri" panose="020F0502020204030204" pitchFamily="34" charset="0"/>
                <a:ea typeface="Calibri" panose="020F0502020204030204" pitchFamily="34" charset="0"/>
              </a:rPr>
              <a:t>language from ERCOT based on Oct 9</a:t>
            </a:r>
            <a:r>
              <a:rPr lang="en-US" sz="1600" baseline="30000" dirty="0">
                <a:solidFill>
                  <a:srgbClr val="FF0000"/>
                </a:solidFill>
                <a:latin typeface="Calibri" panose="020F0502020204030204" pitchFamily="34" charset="0"/>
                <a:ea typeface="Calibri" panose="020F0502020204030204" pitchFamily="34" charset="0"/>
              </a:rPr>
              <a:t>th</a:t>
            </a:r>
            <a:r>
              <a:rPr lang="en-US" sz="1600" dirty="0">
                <a:solidFill>
                  <a:srgbClr val="FF0000"/>
                </a:solidFill>
                <a:latin typeface="Calibri" panose="020F0502020204030204" pitchFamily="34" charset="0"/>
                <a:ea typeface="Calibri" panose="020F0502020204030204" pitchFamily="34" charset="0"/>
              </a:rPr>
              <a:t> </a:t>
            </a:r>
            <a:r>
              <a:rPr lang="en-US" sz="1600" dirty="0" smtClean="0">
                <a:solidFill>
                  <a:srgbClr val="FF0000"/>
                </a:solidFill>
                <a:latin typeface="Calibri" panose="020F0502020204030204" pitchFamily="34" charset="0"/>
                <a:ea typeface="Calibri" panose="020F0502020204030204" pitchFamily="34" charset="0"/>
              </a:rPr>
              <a:t>meeting</a:t>
            </a: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KP1.3 </a:t>
            </a:r>
            <a:r>
              <a:rPr lang="en-US" sz="1600" dirty="0">
                <a:latin typeface="Calibri" panose="020F0502020204030204" pitchFamily="34" charset="0"/>
                <a:ea typeface="Calibri" panose="020F0502020204030204" pitchFamily="34" charset="0"/>
              </a:rPr>
              <a:t>(9)- Operator ability to mitigate infeasible AS </a:t>
            </a: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a:solidFill>
                  <a:srgbClr val="FF0000"/>
                </a:solidFill>
                <a:latin typeface="Calibri" panose="020F0502020204030204" pitchFamily="34" charset="0"/>
                <a:ea typeface="Calibri" panose="020F0502020204030204" pitchFamily="34" charset="0"/>
              </a:rPr>
              <a:t>	</a:t>
            </a:r>
            <a:r>
              <a:rPr lang="en-US" sz="1600" dirty="0" smtClean="0">
                <a:solidFill>
                  <a:srgbClr val="FF0000"/>
                </a:solidFill>
                <a:latin typeface="Calibri" panose="020F0502020204030204" pitchFamily="34" charset="0"/>
                <a:ea typeface="Calibri" panose="020F0502020204030204" pitchFamily="34" charset="0"/>
              </a:rPr>
              <a:t>Discuss </a:t>
            </a:r>
            <a:r>
              <a:rPr lang="en-US" sz="1600" dirty="0">
                <a:solidFill>
                  <a:srgbClr val="FF0000"/>
                </a:solidFill>
                <a:latin typeface="Calibri" panose="020F0502020204030204" pitchFamily="34" charset="0"/>
                <a:ea typeface="Calibri" panose="020F0502020204030204" pitchFamily="34" charset="0"/>
              </a:rPr>
              <a:t>Luminant </a:t>
            </a:r>
            <a:r>
              <a:rPr lang="en-US" sz="1600" dirty="0" smtClean="0">
                <a:solidFill>
                  <a:srgbClr val="FF0000"/>
                </a:solidFill>
                <a:latin typeface="Calibri" panose="020F0502020204030204" pitchFamily="34" charset="0"/>
                <a:ea typeface="Calibri" panose="020F0502020204030204" pitchFamily="34" charset="0"/>
              </a:rPr>
              <a:t>comments</a:t>
            </a: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KP5(7</a:t>
            </a:r>
            <a:r>
              <a:rPr lang="en-US" sz="1600" dirty="0">
                <a:latin typeface="Calibri" panose="020F0502020204030204" pitchFamily="34" charset="0"/>
                <a:ea typeface="Calibri" panose="020F0502020204030204" pitchFamily="34" charset="0"/>
              </a:rPr>
              <a:t>)- AS Offers in DAM without Resource </a:t>
            </a: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a:solidFill>
                  <a:srgbClr val="FF0000"/>
                </a:solidFill>
                <a:latin typeface="Calibri" panose="020F0502020204030204" pitchFamily="34" charset="0"/>
                <a:ea typeface="Calibri" panose="020F0502020204030204" pitchFamily="34" charset="0"/>
              </a:rPr>
              <a:t>	</a:t>
            </a:r>
            <a:r>
              <a:rPr lang="en-US" sz="1600" dirty="0" smtClean="0">
                <a:solidFill>
                  <a:srgbClr val="FF0000"/>
                </a:solidFill>
                <a:latin typeface="Calibri" panose="020F0502020204030204" pitchFamily="34" charset="0"/>
                <a:ea typeface="Calibri" panose="020F0502020204030204" pitchFamily="34" charset="0"/>
              </a:rPr>
              <a:t>Discuss </a:t>
            </a:r>
            <a:r>
              <a:rPr lang="en-US" sz="1600" dirty="0">
                <a:solidFill>
                  <a:srgbClr val="FF0000"/>
                </a:solidFill>
                <a:latin typeface="Calibri" panose="020F0502020204030204" pitchFamily="34" charset="0"/>
                <a:ea typeface="Calibri" panose="020F0502020204030204" pitchFamily="34" charset="0"/>
              </a:rPr>
              <a:t>concept benefit and Shell </a:t>
            </a:r>
            <a:r>
              <a:rPr lang="en-US" sz="1600" dirty="0" smtClean="0">
                <a:solidFill>
                  <a:srgbClr val="FF0000"/>
                </a:solidFill>
                <a:latin typeface="Calibri" panose="020F0502020204030204" pitchFamily="34" charset="0"/>
                <a:ea typeface="Calibri" panose="020F0502020204030204" pitchFamily="34" charset="0"/>
              </a:rPr>
              <a:t>comments</a:t>
            </a: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KP2- </a:t>
            </a:r>
            <a:r>
              <a:rPr lang="en-US" sz="1600" dirty="0">
                <a:latin typeface="Calibri" panose="020F0502020204030204" pitchFamily="34" charset="0"/>
                <a:ea typeface="Calibri" panose="020F0502020204030204" pitchFamily="34" charset="0"/>
              </a:rPr>
              <a:t>Definition of the AS Products to Align with RTC Framework</a:t>
            </a:r>
          </a:p>
          <a:p>
            <a:pPr marL="0" marR="0" indent="457200">
              <a:spcBef>
                <a:spcPts val="0"/>
              </a:spcBef>
              <a:spcAft>
                <a:spcPts val="0"/>
              </a:spcAft>
            </a:pPr>
            <a:r>
              <a:rPr lang="en-US" sz="1600" dirty="0">
                <a:latin typeface="Calibri" panose="020F0502020204030204" pitchFamily="34" charset="0"/>
                <a:ea typeface="Calibri" panose="020F0502020204030204" pitchFamily="34" charset="0"/>
              </a:rPr>
              <a:t>(1)- AS products under RTC will be the products </a:t>
            </a:r>
            <a:r>
              <a:rPr lang="en-US" sz="1600" dirty="0" smtClean="0">
                <a:latin typeface="Calibri" panose="020F0502020204030204" pitchFamily="34" charset="0"/>
                <a:ea typeface="Calibri" panose="020F0502020204030204" pitchFamily="34" charset="0"/>
              </a:rPr>
              <a:t>with </a:t>
            </a:r>
            <a:r>
              <a:rPr lang="en-US" sz="1600" dirty="0">
                <a:latin typeface="Calibri" panose="020F0502020204030204" pitchFamily="34" charset="0"/>
                <a:ea typeface="Calibri" panose="020F0502020204030204" pitchFamily="34" charset="0"/>
              </a:rPr>
              <a:t>the </a:t>
            </a:r>
            <a:r>
              <a:rPr lang="en-US" sz="1600" dirty="0" smtClean="0">
                <a:latin typeface="Calibri" panose="020F0502020204030204" pitchFamily="34" charset="0"/>
                <a:ea typeface="Calibri" panose="020F0502020204030204" pitchFamily="34" charset="0"/>
              </a:rPr>
              <a:t>NPRR863 </a:t>
            </a:r>
            <a:r>
              <a:rPr lang="en-US" sz="1600" dirty="0" smtClean="0">
                <a:solidFill>
                  <a:srgbClr val="FF0000"/>
                </a:solidFill>
                <a:latin typeface="Calibri" panose="020F0502020204030204" pitchFamily="34" charset="0"/>
                <a:ea typeface="Calibri" panose="020F0502020204030204" pitchFamily="34" charset="0"/>
              </a:rPr>
              <a:t>(No comments </a:t>
            </a:r>
            <a:r>
              <a:rPr lang="en-US" sz="1600" dirty="0">
                <a:solidFill>
                  <a:srgbClr val="FF0000"/>
                </a:solidFill>
                <a:latin typeface="Calibri" panose="020F0502020204030204" pitchFamily="34" charset="0"/>
                <a:ea typeface="Calibri" panose="020F0502020204030204" pitchFamily="34" charset="0"/>
              </a:rPr>
              <a:t>received)</a:t>
            </a:r>
            <a:endParaRPr lang="en-US" sz="1600" dirty="0">
              <a:latin typeface="Calibri" panose="020F0502020204030204" pitchFamily="34" charset="0"/>
              <a:ea typeface="Calibri" panose="020F0502020204030204" pitchFamily="34" charset="0"/>
            </a:endParaRPr>
          </a:p>
          <a:p>
            <a:pPr marL="0" marR="0" indent="457200">
              <a:spcBef>
                <a:spcPts val="0"/>
              </a:spcBef>
              <a:spcAft>
                <a:spcPts val="0"/>
              </a:spcAft>
            </a:pPr>
            <a:r>
              <a:rPr lang="en-US" sz="1600" dirty="0">
                <a:latin typeface="Calibri" panose="020F0502020204030204" pitchFamily="34" charset="0"/>
                <a:ea typeface="Calibri" panose="020F0502020204030204" pitchFamily="34" charset="0"/>
              </a:rPr>
              <a:t>(2)- ERCOT will limit AS awards to no more than the qualified quantity </a:t>
            </a:r>
            <a:r>
              <a:rPr lang="en-US" sz="1600" dirty="0" smtClean="0">
                <a:solidFill>
                  <a:srgbClr val="FF0000"/>
                </a:solidFill>
                <a:latin typeface="Calibri" panose="020F0502020204030204" pitchFamily="34" charset="0"/>
                <a:ea typeface="Calibri" panose="020F0502020204030204" pitchFamily="34" charset="0"/>
              </a:rPr>
              <a:t>(No </a:t>
            </a:r>
            <a:r>
              <a:rPr lang="en-US" sz="1600" dirty="0">
                <a:solidFill>
                  <a:srgbClr val="FF0000"/>
                </a:solidFill>
                <a:latin typeface="Calibri" panose="020F0502020204030204" pitchFamily="34" charset="0"/>
                <a:ea typeface="Calibri" panose="020F0502020204030204" pitchFamily="34" charset="0"/>
              </a:rPr>
              <a:t>comments received)</a:t>
            </a:r>
            <a:endParaRPr lang="en-US" sz="1600" dirty="0">
              <a:latin typeface="Calibri" panose="020F0502020204030204" pitchFamily="34" charset="0"/>
              <a:ea typeface="Calibri" panose="020F0502020204030204" pitchFamily="34" charset="0"/>
            </a:endParaRPr>
          </a:p>
          <a:p>
            <a:pPr marL="0" marR="0" indent="457200">
              <a:spcBef>
                <a:spcPts val="0"/>
              </a:spcBef>
              <a:spcAft>
                <a:spcPts val="0"/>
              </a:spcAft>
            </a:pPr>
            <a:r>
              <a:rPr lang="en-US" sz="1600" dirty="0">
                <a:latin typeface="Calibri" panose="020F0502020204030204" pitchFamily="34" charset="0"/>
                <a:ea typeface="Calibri" panose="020F0502020204030204" pitchFamily="34" charset="0"/>
              </a:rPr>
              <a:t>(3)- Regulation Service Qualification </a:t>
            </a:r>
            <a:r>
              <a:rPr lang="en-US" sz="1600" dirty="0" smtClean="0">
                <a:solidFill>
                  <a:srgbClr val="FF0000"/>
                </a:solidFill>
                <a:latin typeface="Calibri" panose="020F0502020204030204" pitchFamily="34" charset="0"/>
                <a:ea typeface="Calibri" panose="020F0502020204030204" pitchFamily="34" charset="0"/>
              </a:rPr>
              <a:t>(Crescent </a:t>
            </a:r>
            <a:r>
              <a:rPr lang="en-US" sz="1600" dirty="0">
                <a:solidFill>
                  <a:srgbClr val="FF0000"/>
                </a:solidFill>
                <a:latin typeface="Calibri" panose="020F0502020204030204" pitchFamily="34" charset="0"/>
                <a:ea typeface="Calibri" panose="020F0502020204030204" pitchFamily="34" charset="0"/>
              </a:rPr>
              <a:t>comments) </a:t>
            </a:r>
            <a:endParaRPr lang="en-US" sz="1600" dirty="0">
              <a:latin typeface="Calibri" panose="020F0502020204030204" pitchFamily="34" charset="0"/>
              <a:ea typeface="Calibri" panose="020F0502020204030204" pitchFamily="34" charset="0"/>
            </a:endParaRPr>
          </a:p>
          <a:p>
            <a:pPr marL="0" marR="0" indent="457200">
              <a:spcBef>
                <a:spcPts val="0"/>
              </a:spcBef>
              <a:spcAft>
                <a:spcPts val="0"/>
              </a:spcAft>
            </a:pPr>
            <a:r>
              <a:rPr lang="en-US" sz="1600" dirty="0">
                <a:latin typeface="Calibri" panose="020F0502020204030204" pitchFamily="34" charset="0"/>
                <a:ea typeface="Calibri" panose="020F0502020204030204" pitchFamily="34" charset="0"/>
              </a:rPr>
              <a:t>(4)- Responsive Reserve Service Qualification </a:t>
            </a:r>
            <a:r>
              <a:rPr lang="en-US" sz="1600" dirty="0" smtClean="0">
                <a:solidFill>
                  <a:srgbClr val="FF0000"/>
                </a:solidFill>
                <a:latin typeface="Calibri" panose="020F0502020204030204" pitchFamily="34" charset="0"/>
                <a:ea typeface="Calibri" panose="020F0502020204030204" pitchFamily="34" charset="0"/>
              </a:rPr>
              <a:t>(Crescent </a:t>
            </a:r>
            <a:r>
              <a:rPr lang="en-US" sz="1600" dirty="0">
                <a:solidFill>
                  <a:srgbClr val="FF0000"/>
                </a:solidFill>
                <a:latin typeface="Calibri" panose="020F0502020204030204" pitchFamily="34" charset="0"/>
                <a:ea typeface="Calibri" panose="020F0502020204030204" pitchFamily="34" charset="0"/>
              </a:rPr>
              <a:t>comments)</a:t>
            </a:r>
            <a:endParaRPr lang="en-US" sz="1600" dirty="0">
              <a:latin typeface="Calibri" panose="020F0502020204030204" pitchFamily="34" charset="0"/>
              <a:ea typeface="Calibri" panose="020F0502020204030204" pitchFamily="34" charset="0"/>
            </a:endParaRPr>
          </a:p>
          <a:p>
            <a:pPr marL="0" marR="0" indent="457200">
              <a:spcBef>
                <a:spcPts val="0"/>
              </a:spcBef>
              <a:spcAft>
                <a:spcPts val="0"/>
              </a:spcAft>
            </a:pPr>
            <a:r>
              <a:rPr lang="en-US" sz="1600" dirty="0">
                <a:latin typeface="Calibri" panose="020F0502020204030204" pitchFamily="34" charset="0"/>
                <a:ea typeface="Calibri" panose="020F0502020204030204" pitchFamily="34" charset="0"/>
              </a:rPr>
              <a:t>(5)- Non-Spinning Reserve Qualification </a:t>
            </a:r>
            <a:r>
              <a:rPr lang="en-US" sz="1600" dirty="0" smtClean="0">
                <a:solidFill>
                  <a:srgbClr val="FF0000"/>
                </a:solidFill>
                <a:latin typeface="Calibri" panose="020F0502020204030204" pitchFamily="34" charset="0"/>
                <a:ea typeface="Calibri" panose="020F0502020204030204" pitchFamily="34" charset="0"/>
              </a:rPr>
              <a:t>(No </a:t>
            </a:r>
            <a:r>
              <a:rPr lang="en-US" sz="1600" dirty="0">
                <a:solidFill>
                  <a:srgbClr val="FF0000"/>
                </a:solidFill>
                <a:latin typeface="Calibri" panose="020F0502020204030204" pitchFamily="34" charset="0"/>
                <a:ea typeface="Calibri" panose="020F0502020204030204" pitchFamily="34" charset="0"/>
              </a:rPr>
              <a:t>comments received)</a:t>
            </a:r>
            <a:endParaRPr lang="en-US" sz="1600" dirty="0">
              <a:latin typeface="Calibri" panose="020F0502020204030204" pitchFamily="34" charset="0"/>
              <a:ea typeface="Calibri" panose="020F0502020204030204" pitchFamily="34" charset="0"/>
            </a:endParaRPr>
          </a:p>
          <a:p>
            <a:pPr marL="0" marR="0" indent="457200">
              <a:spcBef>
                <a:spcPts val="0"/>
              </a:spcBef>
              <a:spcAft>
                <a:spcPts val="0"/>
              </a:spcAft>
            </a:pPr>
            <a:r>
              <a:rPr lang="en-US" sz="1600" dirty="0">
                <a:latin typeface="Calibri" panose="020F0502020204030204" pitchFamily="34" charset="0"/>
                <a:ea typeface="Calibri" panose="020F0502020204030204" pitchFamily="34" charset="0"/>
              </a:rPr>
              <a:t>(6)- ERCOT Contingency Reserve Service Qualification </a:t>
            </a:r>
            <a:r>
              <a:rPr lang="en-US" sz="1600" dirty="0" smtClean="0">
                <a:solidFill>
                  <a:srgbClr val="FF0000"/>
                </a:solidFill>
                <a:latin typeface="Calibri" panose="020F0502020204030204" pitchFamily="34" charset="0"/>
                <a:ea typeface="Calibri" panose="020F0502020204030204" pitchFamily="34" charset="0"/>
              </a:rPr>
              <a:t>(No </a:t>
            </a:r>
            <a:r>
              <a:rPr lang="en-US" sz="1600" dirty="0">
                <a:solidFill>
                  <a:srgbClr val="FF0000"/>
                </a:solidFill>
                <a:latin typeface="Calibri" panose="020F0502020204030204" pitchFamily="34" charset="0"/>
                <a:ea typeface="Calibri" panose="020F0502020204030204" pitchFamily="34" charset="0"/>
              </a:rPr>
              <a:t>comments received)</a:t>
            </a:r>
            <a:endParaRPr lang="en-US" sz="16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54942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600" b="1" dirty="0"/>
              <a:t>ROUND </a:t>
            </a:r>
            <a:r>
              <a:rPr lang="en-US" sz="1600" b="1" dirty="0" smtClean="0"/>
              <a:t>2 </a:t>
            </a:r>
            <a:r>
              <a:rPr lang="en-US" sz="1600" b="1" dirty="0"/>
              <a:t>REVIEW:</a:t>
            </a: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KP1.3(14</a:t>
            </a:r>
            <a:r>
              <a:rPr lang="en-US" sz="1600" dirty="0">
                <a:latin typeface="Calibri" panose="020F0502020204030204" pitchFamily="34" charset="0"/>
                <a:cs typeface="Calibri" panose="020F0502020204030204" pitchFamily="34" charset="0"/>
              </a:rPr>
              <a:t>) - Proposed FFR </a:t>
            </a:r>
            <a:r>
              <a:rPr lang="en-US" sz="1600" dirty="0" smtClean="0">
                <a:latin typeface="Calibri" panose="020F0502020204030204" pitchFamily="34" charset="0"/>
                <a:cs typeface="Calibri" panose="020F0502020204030204" pitchFamily="34" charset="0"/>
              </a:rPr>
              <a:t>by </a:t>
            </a:r>
            <a:r>
              <a:rPr lang="en-US" sz="1600" dirty="0">
                <a:latin typeface="Calibri" panose="020F0502020204030204" pitchFamily="34" charset="0"/>
                <a:cs typeface="Calibri" panose="020F0502020204030204" pitchFamily="34" charset="0"/>
              </a:rPr>
              <a:t>Crescent </a:t>
            </a:r>
            <a:r>
              <a:rPr lang="en-US" sz="1600" dirty="0" smtClean="0">
                <a:latin typeface="Calibri" panose="020F0502020204030204" pitchFamily="34" charset="0"/>
                <a:cs typeface="Calibri" panose="020F0502020204030204" pitchFamily="34" charset="0"/>
              </a:rPr>
              <a:t>with </a:t>
            </a:r>
            <a:r>
              <a:rPr lang="en-US" sz="1600" dirty="0">
                <a:latin typeface="Calibri" panose="020F0502020204030204" pitchFamily="34" charset="0"/>
                <a:cs typeface="Calibri" panose="020F0502020204030204" pitchFamily="34" charset="0"/>
              </a:rPr>
              <a:t>ERCOT </a:t>
            </a:r>
            <a:r>
              <a:rPr lang="en-US" sz="1600" dirty="0" smtClean="0">
                <a:latin typeface="Calibri" panose="020F0502020204030204" pitchFamily="34" charset="0"/>
                <a:cs typeface="Calibri" panose="020F0502020204030204" pitchFamily="34" charset="0"/>
              </a:rPr>
              <a:t>comment and moved </a:t>
            </a:r>
            <a:r>
              <a:rPr lang="en-US" sz="1600" dirty="0">
                <a:latin typeface="Calibri" panose="020F0502020204030204" pitchFamily="34" charset="0"/>
                <a:cs typeface="Calibri" panose="020F0502020204030204" pitchFamily="34" charset="0"/>
              </a:rPr>
              <a:t>up with (8)(c) </a:t>
            </a:r>
            <a:endParaRPr lang="en-US" sz="1600" dirty="0" smtClean="0">
              <a:latin typeface="Calibri" panose="020F0502020204030204" pitchFamily="34" charset="0"/>
              <a:cs typeface="Calibri" panose="020F0502020204030204" pitchFamily="34" charset="0"/>
            </a:endParaRPr>
          </a:p>
          <a:p>
            <a:pPr marL="0" indent="0">
              <a:buNone/>
            </a:pPr>
            <a:r>
              <a:rPr lang="en-US" sz="1600" dirty="0">
                <a:solidFill>
                  <a:srgbClr val="FF0000"/>
                </a:solidFill>
                <a:latin typeface="Calibri" panose="020F0502020204030204" pitchFamily="34" charset="0"/>
                <a:cs typeface="Calibri" panose="020F0502020204030204" pitchFamily="34" charset="0"/>
              </a:rPr>
              <a:t>	</a:t>
            </a:r>
            <a:r>
              <a:rPr lang="en-US" sz="1600" dirty="0" smtClean="0">
                <a:solidFill>
                  <a:srgbClr val="FF0000"/>
                </a:solidFill>
                <a:latin typeface="Calibri" panose="020F0502020204030204" pitchFamily="34" charset="0"/>
                <a:cs typeface="Calibri" panose="020F0502020204030204" pitchFamily="34" charset="0"/>
              </a:rPr>
              <a:t>Crescent and ERCOT comments</a:t>
            </a:r>
          </a:p>
          <a:p>
            <a:pPr marL="0" indent="0">
              <a:buNone/>
            </a:pPr>
            <a:endParaRPr lang="en-US" sz="1600" dirty="0" smtClean="0">
              <a:solidFill>
                <a:srgbClr val="FF0000"/>
              </a:solidFill>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KP1.3(1</a:t>
            </a:r>
            <a:r>
              <a:rPr lang="en-US" sz="1600" dirty="0">
                <a:latin typeface="Calibri" panose="020F0502020204030204" pitchFamily="34" charset="0"/>
                <a:cs typeface="Calibri" panose="020F0502020204030204" pitchFamily="34" charset="0"/>
              </a:rPr>
              <a:t>),(15) and KP1.4(3)-(4) - Resource Statuses and Telemetered AS Limitations </a:t>
            </a:r>
            <a:endParaRPr lang="en-US" sz="1600" dirty="0" smtClean="0">
              <a:latin typeface="Calibri" panose="020F0502020204030204" pitchFamily="34" charset="0"/>
              <a:cs typeface="Calibri" panose="020F0502020204030204" pitchFamily="34" charset="0"/>
            </a:endParaRPr>
          </a:p>
          <a:p>
            <a:pPr marL="0" indent="0">
              <a:buNone/>
            </a:pPr>
            <a:r>
              <a:rPr lang="en-US" sz="1600" dirty="0">
                <a:solidFill>
                  <a:srgbClr val="FF0000"/>
                </a:solidFill>
                <a:latin typeface="Calibri" panose="020F0502020204030204" pitchFamily="34" charset="0"/>
                <a:cs typeface="Calibri" panose="020F0502020204030204" pitchFamily="34" charset="0"/>
              </a:rPr>
              <a:t>	</a:t>
            </a:r>
            <a:r>
              <a:rPr lang="en-US" sz="1600" dirty="0" smtClean="0">
                <a:solidFill>
                  <a:srgbClr val="FF0000"/>
                </a:solidFill>
                <a:latin typeface="Calibri" panose="020F0502020204030204" pitchFamily="34" charset="0"/>
                <a:cs typeface="Calibri" panose="020F0502020204030204" pitchFamily="34" charset="0"/>
              </a:rPr>
              <a:t>Follow-up </a:t>
            </a:r>
            <a:r>
              <a:rPr lang="en-US" sz="1600" dirty="0">
                <a:solidFill>
                  <a:srgbClr val="FF0000"/>
                </a:solidFill>
                <a:latin typeface="Calibri" panose="020F0502020204030204" pitchFamily="34" charset="0"/>
                <a:cs typeface="Calibri" panose="020F0502020204030204" pitchFamily="34" charset="0"/>
              </a:rPr>
              <a:t>comments from Small Group </a:t>
            </a:r>
            <a:r>
              <a:rPr lang="en-US" sz="1600" dirty="0" smtClean="0">
                <a:solidFill>
                  <a:srgbClr val="FF0000"/>
                </a:solidFill>
                <a:latin typeface="Calibri" panose="020F0502020204030204" pitchFamily="34" charset="0"/>
                <a:cs typeface="Calibri" panose="020F0502020204030204" pitchFamily="34" charset="0"/>
              </a:rPr>
              <a:t>Meeting</a:t>
            </a:r>
          </a:p>
          <a:p>
            <a:pPr marL="0" indent="0">
              <a:buNone/>
            </a:pPr>
            <a:r>
              <a:rPr lang="en-US" sz="1600" dirty="0">
                <a:latin typeface="Calibri" panose="020F0502020204030204" pitchFamily="34" charset="0"/>
                <a:cs typeface="Calibri" panose="020F0502020204030204" pitchFamily="34" charset="0"/>
              </a:rPr>
              <a:t>	</a:t>
            </a:r>
            <a:endParaRPr lang="en-US" sz="1600" dirty="0" smtClean="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KP1.3(4</a:t>
            </a:r>
            <a:r>
              <a:rPr lang="en-US" sz="1600" dirty="0">
                <a:latin typeface="Calibri" panose="020F0502020204030204" pitchFamily="34" charset="0"/>
                <a:cs typeface="Calibri" panose="020F0502020204030204" pitchFamily="34" charset="0"/>
              </a:rPr>
              <a:t>)(c) &amp; (d) Exelon additions from Oct 9</a:t>
            </a:r>
            <a:r>
              <a:rPr lang="en-US" sz="1600" baseline="30000" dirty="0">
                <a:latin typeface="Calibri" panose="020F0502020204030204" pitchFamily="34" charset="0"/>
                <a:cs typeface="Calibri" panose="020F0502020204030204" pitchFamily="34" charset="0"/>
              </a:rPr>
              <a:t>th</a:t>
            </a:r>
            <a:r>
              <a:rPr lang="en-US" sz="1600" dirty="0">
                <a:latin typeface="Calibri" panose="020F0502020204030204" pitchFamily="34" charset="0"/>
                <a:cs typeface="Calibri" panose="020F0502020204030204" pitchFamily="34" charset="0"/>
              </a:rPr>
              <a:t> meeting </a:t>
            </a:r>
            <a:endParaRPr lang="en-US" sz="1600" dirty="0" smtClean="0">
              <a:latin typeface="Calibri" panose="020F0502020204030204" pitchFamily="34" charset="0"/>
              <a:cs typeface="Calibri" panose="020F0502020204030204" pitchFamily="34" charset="0"/>
            </a:endParaRPr>
          </a:p>
          <a:p>
            <a:pPr marL="0" indent="0">
              <a:buNone/>
            </a:pPr>
            <a:r>
              <a:rPr lang="en-US" sz="1600" dirty="0">
                <a:solidFill>
                  <a:srgbClr val="FF0000"/>
                </a:solidFill>
                <a:latin typeface="Calibri" panose="020F0502020204030204" pitchFamily="34" charset="0"/>
                <a:cs typeface="Calibri" panose="020F0502020204030204" pitchFamily="34" charset="0"/>
              </a:rPr>
              <a:t>	</a:t>
            </a:r>
            <a:r>
              <a:rPr lang="en-US" sz="1600" dirty="0" smtClean="0">
                <a:solidFill>
                  <a:srgbClr val="FF0000"/>
                </a:solidFill>
                <a:latin typeface="Calibri" panose="020F0502020204030204" pitchFamily="34" charset="0"/>
                <a:cs typeface="Calibri" panose="020F0502020204030204" pitchFamily="34" charset="0"/>
              </a:rPr>
              <a:t>Exelon proposal on Combined-cycle 5 </a:t>
            </a:r>
            <a:r>
              <a:rPr lang="en-US" sz="1600" dirty="0">
                <a:solidFill>
                  <a:srgbClr val="FF0000"/>
                </a:solidFill>
                <a:latin typeface="Calibri" panose="020F0502020204030204" pitchFamily="34" charset="0"/>
                <a:cs typeface="Calibri" panose="020F0502020204030204" pitchFamily="34" charset="0"/>
              </a:rPr>
              <a:t>minute Energy Offer Curves and </a:t>
            </a:r>
            <a:r>
              <a:rPr lang="en-US" sz="1600" dirty="0" smtClean="0">
                <a:solidFill>
                  <a:srgbClr val="FF0000"/>
                </a:solidFill>
                <a:latin typeface="Calibri" panose="020F0502020204030204" pitchFamily="34" charset="0"/>
                <a:cs typeface="Calibri" panose="020F0502020204030204" pitchFamily="34" charset="0"/>
              </a:rPr>
              <a:t>Make-Whole</a:t>
            </a:r>
            <a:endParaRPr lang="en-US" sz="1600" dirty="0">
              <a:solidFill>
                <a:srgbClr val="FF0000"/>
              </a:solidFill>
              <a:latin typeface="Calibri" panose="020F0502020204030204" pitchFamily="34" charset="0"/>
              <a:cs typeface="Calibri" panose="020F0502020204030204" pitchFamily="34" charset="0"/>
            </a:endParaRPr>
          </a:p>
          <a:p>
            <a:pPr marL="0" indent="0">
              <a:buNone/>
            </a:pPr>
            <a:endParaRPr lang="en-US" sz="1600" dirty="0" smtClean="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KP1.1(2</a:t>
            </a:r>
            <a:r>
              <a:rPr lang="en-US" sz="1600" dirty="0">
                <a:latin typeface="Calibri" panose="020F0502020204030204" pitchFamily="34" charset="0"/>
                <a:cs typeface="Calibri" panose="020F0502020204030204" pitchFamily="34" charset="0"/>
              </a:rPr>
              <a:t>),(6),(7) and KP3(13)-(18) </a:t>
            </a:r>
            <a:r>
              <a:rPr lang="en-US" sz="1600" dirty="0" smtClean="0">
                <a:latin typeface="Calibri" panose="020F0502020204030204" pitchFamily="34" charset="0"/>
                <a:cs typeface="Calibri" panose="020F0502020204030204" pitchFamily="34" charset="0"/>
              </a:rPr>
              <a:t>RUC </a:t>
            </a:r>
            <a:r>
              <a:rPr lang="en-US" sz="1600" dirty="0">
                <a:latin typeface="Calibri" panose="020F0502020204030204" pitchFamily="34" charset="0"/>
                <a:cs typeface="Calibri" panose="020F0502020204030204" pitchFamily="34" charset="0"/>
              </a:rPr>
              <a:t>Items and the Reliability Deployment Pricing Run </a:t>
            </a:r>
            <a:endParaRPr lang="en-US" sz="1600" dirty="0" smtClean="0">
              <a:latin typeface="Calibri" panose="020F0502020204030204" pitchFamily="34" charset="0"/>
              <a:cs typeface="Calibri" panose="020F0502020204030204" pitchFamily="34" charset="0"/>
            </a:endParaRPr>
          </a:p>
          <a:p>
            <a:pPr marL="0" indent="0">
              <a:buNone/>
            </a:pPr>
            <a:r>
              <a:rPr lang="en-US" sz="1600" dirty="0">
                <a:solidFill>
                  <a:srgbClr val="FF0000"/>
                </a:solidFill>
                <a:latin typeface="Calibri" panose="020F0502020204030204" pitchFamily="34" charset="0"/>
                <a:cs typeface="Calibri" panose="020F0502020204030204" pitchFamily="34" charset="0"/>
              </a:rPr>
              <a:t>	</a:t>
            </a:r>
            <a:r>
              <a:rPr lang="en-US" sz="1600" dirty="0" smtClean="0">
                <a:solidFill>
                  <a:srgbClr val="FF0000"/>
                </a:solidFill>
                <a:latin typeface="Calibri" panose="020F0502020204030204" pitchFamily="34" charset="0"/>
                <a:cs typeface="Calibri" panose="020F0502020204030204" pitchFamily="34" charset="0"/>
              </a:rPr>
              <a:t>Luminant Presentation and Comments</a:t>
            </a:r>
            <a:endParaRPr lang="en-US" sz="1600" dirty="0">
              <a:solidFill>
                <a:srgbClr val="FF0000"/>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066343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600" b="1" dirty="0"/>
              <a:t>ISO LESSONS LEARNED </a:t>
            </a:r>
            <a:r>
              <a:rPr lang="en-US" sz="1600" b="1" dirty="0" smtClean="0"/>
              <a:t>ITEM:</a:t>
            </a:r>
            <a:endParaRPr lang="en-US" sz="1600" b="1" dirty="0"/>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KP1.3(16</a:t>
            </a:r>
            <a:r>
              <a:rPr lang="en-US" sz="1600" dirty="0">
                <a:latin typeface="Calibri" panose="020F0502020204030204" pitchFamily="34" charset="0"/>
                <a:cs typeface="Calibri" panose="020F0502020204030204" pitchFamily="34" charset="0"/>
              </a:rPr>
              <a:t>) AS Substitution </a:t>
            </a:r>
            <a:r>
              <a:rPr lang="en-US" sz="1600" dirty="0" smtClean="0">
                <a:latin typeface="Calibri" panose="020F0502020204030204" pitchFamily="34" charset="0"/>
                <a:cs typeface="Calibri" panose="020F0502020204030204" pitchFamily="34" charset="0"/>
              </a:rPr>
              <a:t>proposal </a:t>
            </a:r>
            <a:endParaRPr lang="en-US" sz="1600" dirty="0" smtClean="0">
              <a:solidFill>
                <a:srgbClr val="FF0000"/>
              </a:solidFill>
              <a:latin typeface="Calibri" panose="020F0502020204030204" pitchFamily="34" charset="0"/>
              <a:cs typeface="Calibri" panose="020F0502020204030204" pitchFamily="34" charset="0"/>
            </a:endParaRPr>
          </a:p>
          <a:p>
            <a:pPr marL="0" indent="0">
              <a:buNone/>
            </a:pPr>
            <a:r>
              <a:rPr lang="en-US" sz="1600" dirty="0">
                <a:solidFill>
                  <a:srgbClr val="FF0000"/>
                </a:solidFill>
                <a:latin typeface="Calibri" panose="020F0502020204030204" pitchFamily="34" charset="0"/>
                <a:cs typeface="Calibri" panose="020F0502020204030204" pitchFamily="34" charset="0"/>
              </a:rPr>
              <a:t>	</a:t>
            </a:r>
            <a:r>
              <a:rPr lang="en-US" sz="1600" dirty="0" smtClean="0">
                <a:solidFill>
                  <a:srgbClr val="FF0000"/>
                </a:solidFill>
                <a:latin typeface="Calibri" panose="020F0502020204030204" pitchFamily="34" charset="0"/>
                <a:cs typeface="Calibri" panose="020F0502020204030204" pitchFamily="34" charset="0"/>
              </a:rPr>
              <a:t>Revisit </a:t>
            </a:r>
            <a:r>
              <a:rPr lang="en-US" sz="1600" dirty="0">
                <a:solidFill>
                  <a:srgbClr val="FF0000"/>
                </a:solidFill>
                <a:latin typeface="Calibri" panose="020F0502020204030204" pitchFamily="34" charset="0"/>
                <a:cs typeface="Calibri" panose="020F0502020204030204" pitchFamily="34" charset="0"/>
              </a:rPr>
              <a:t>concept in light of ISO Lessons </a:t>
            </a:r>
            <a:r>
              <a:rPr lang="en-US" sz="1600" dirty="0" smtClean="0">
                <a:solidFill>
                  <a:srgbClr val="FF0000"/>
                </a:solidFill>
                <a:latin typeface="Calibri" panose="020F0502020204030204" pitchFamily="34" charset="0"/>
                <a:cs typeface="Calibri" panose="020F0502020204030204" pitchFamily="34" charset="0"/>
              </a:rPr>
              <a:t>Learned (Crescent Power 10 minute presentation)</a:t>
            </a:r>
          </a:p>
          <a:p>
            <a:pPr marL="0" indent="0">
              <a:buNone/>
            </a:pPr>
            <a:r>
              <a:rPr lang="en-US" sz="1600" dirty="0">
                <a:solidFill>
                  <a:srgbClr val="FF0000"/>
                </a:solidFill>
                <a:latin typeface="Calibri" panose="020F0502020204030204" pitchFamily="34" charset="0"/>
                <a:cs typeface="Calibri" panose="020F0502020204030204" pitchFamily="34" charset="0"/>
              </a:rPr>
              <a:t>	</a:t>
            </a:r>
            <a:r>
              <a:rPr lang="en-US" sz="1600" dirty="0" smtClean="0">
                <a:solidFill>
                  <a:srgbClr val="FF0000"/>
                </a:solidFill>
                <a:latin typeface="Calibri" panose="020F0502020204030204" pitchFamily="34" charset="0"/>
                <a:cs typeface="Calibri" panose="020F0502020204030204" pitchFamily="34" charset="0"/>
              </a:rPr>
              <a:t>Determine </a:t>
            </a:r>
            <a:r>
              <a:rPr lang="en-US" sz="1600" dirty="0">
                <a:solidFill>
                  <a:srgbClr val="FF0000"/>
                </a:solidFill>
                <a:latin typeface="Calibri" panose="020F0502020204030204" pitchFamily="34" charset="0"/>
                <a:cs typeface="Calibri" panose="020F0502020204030204" pitchFamily="34" charset="0"/>
              </a:rPr>
              <a:t>if consensus to reconsider </a:t>
            </a:r>
            <a:r>
              <a:rPr lang="en-US" sz="1600" dirty="0" smtClean="0">
                <a:solidFill>
                  <a:srgbClr val="FF0000"/>
                </a:solidFill>
                <a:latin typeface="Calibri" panose="020F0502020204030204" pitchFamily="34" charset="0"/>
                <a:cs typeface="Calibri" panose="020F0502020204030204" pitchFamily="34" charset="0"/>
              </a:rPr>
              <a:t>prior RTCTF Aug </a:t>
            </a:r>
            <a:r>
              <a:rPr lang="en-US" sz="1600" dirty="0">
                <a:solidFill>
                  <a:srgbClr val="FF0000"/>
                </a:solidFill>
                <a:latin typeface="Calibri" panose="020F0502020204030204" pitchFamily="34" charset="0"/>
                <a:cs typeface="Calibri" panose="020F0502020204030204" pitchFamily="34" charset="0"/>
              </a:rPr>
              <a:t>27th </a:t>
            </a:r>
            <a:r>
              <a:rPr lang="en-US" sz="1600" dirty="0" smtClean="0">
                <a:solidFill>
                  <a:srgbClr val="FF0000"/>
                </a:solidFill>
                <a:latin typeface="Calibri" panose="020F0502020204030204" pitchFamily="34" charset="0"/>
                <a:cs typeface="Calibri" panose="020F0502020204030204" pitchFamily="34" charset="0"/>
              </a:rPr>
              <a:t>decision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455446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600" b="1" dirty="0" smtClean="0"/>
              <a:t>INITIAL REVIEW</a:t>
            </a:r>
            <a:r>
              <a:rPr lang="en-US" sz="1600" b="1" dirty="0"/>
              <a:t>:</a:t>
            </a: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KP1.2 </a:t>
            </a:r>
            <a:r>
              <a:rPr lang="en-US" sz="1600" dirty="0">
                <a:latin typeface="Calibri" panose="020F0502020204030204" pitchFamily="34" charset="0"/>
                <a:cs typeface="Calibri" panose="020F0502020204030204" pitchFamily="34" charset="0"/>
              </a:rPr>
              <a:t>- Separate SWOC in DAM</a:t>
            </a:r>
          </a:p>
          <a:p>
            <a:pPr marL="0" indent="0">
              <a:buNone/>
            </a:pPr>
            <a:r>
              <a:rPr lang="en-US" sz="1600" dirty="0" smtClean="0">
                <a:latin typeface="Calibri" panose="020F0502020204030204" pitchFamily="34" charset="0"/>
                <a:cs typeface="Calibri" panose="020F0502020204030204" pitchFamily="34" charset="0"/>
              </a:rPr>
              <a:t>KP1.5 </a:t>
            </a:r>
            <a:r>
              <a:rPr lang="en-US" sz="1600" dirty="0">
                <a:latin typeface="Calibri" panose="020F0502020204030204" pitchFamily="34" charset="0"/>
                <a:cs typeface="Calibri" panose="020F0502020204030204" pitchFamily="34" charset="0"/>
              </a:rPr>
              <a:t>- Emergency Operation Settlement</a:t>
            </a:r>
          </a:p>
          <a:p>
            <a:pPr marL="0" indent="0">
              <a:buNone/>
            </a:pPr>
            <a:r>
              <a:rPr lang="en-US" sz="1600" dirty="0" smtClean="0">
                <a:latin typeface="Calibri" panose="020F0502020204030204" pitchFamily="34" charset="0"/>
                <a:cs typeface="Calibri" panose="020F0502020204030204" pitchFamily="34" charset="0"/>
              </a:rPr>
              <a:t>KP1.5 </a:t>
            </a:r>
            <a:r>
              <a:rPr lang="en-US" sz="1600" dirty="0">
                <a:latin typeface="Calibri" panose="020F0502020204030204" pitchFamily="34" charset="0"/>
                <a:cs typeface="Calibri" panose="020F0502020204030204" pitchFamily="34" charset="0"/>
              </a:rPr>
              <a:t>- Removal of Separate Regulation and FRRS Signals</a:t>
            </a:r>
          </a:p>
          <a:p>
            <a:pPr marL="0" indent="0">
              <a:buNone/>
            </a:pPr>
            <a:r>
              <a:rPr lang="en-US" sz="1600" dirty="0" smtClean="0">
                <a:latin typeface="Calibri" panose="020F0502020204030204" pitchFamily="34" charset="0"/>
                <a:cs typeface="Calibri" panose="020F0502020204030204" pitchFamily="34" charset="0"/>
              </a:rPr>
              <a:t>KP1.6 </a:t>
            </a:r>
            <a:r>
              <a:rPr lang="en-US" sz="1600" dirty="0">
                <a:latin typeface="Calibri" panose="020F0502020204030204" pitchFamily="34" charset="0"/>
                <a:cs typeface="Calibri" panose="020F0502020204030204" pitchFamily="34" charset="0"/>
              </a:rPr>
              <a:t>- Credit Exposure Changes Associated with AS Imbalance</a:t>
            </a:r>
          </a:p>
          <a:p>
            <a:pPr marL="0" indent="0">
              <a:buNone/>
            </a:pPr>
            <a:r>
              <a:rPr lang="en-US" sz="1600" dirty="0" smtClean="0">
                <a:latin typeface="Calibri" panose="020F0502020204030204" pitchFamily="34" charset="0"/>
                <a:cs typeface="Calibri" panose="020F0502020204030204" pitchFamily="34" charset="0"/>
              </a:rPr>
              <a:t>KP1.1 </a:t>
            </a:r>
            <a:r>
              <a:rPr lang="en-US" sz="1600" dirty="0">
                <a:latin typeface="Calibri" panose="020F0502020204030204" pitchFamily="34" charset="0"/>
                <a:cs typeface="Calibri" panose="020F0502020204030204" pitchFamily="34" charset="0"/>
              </a:rPr>
              <a:t>- AS Demand Curve for Regulation Down</a:t>
            </a:r>
          </a:p>
          <a:p>
            <a:pPr marL="0" indent="0">
              <a:buNone/>
            </a:pPr>
            <a:r>
              <a:rPr lang="en-US" sz="1600" dirty="0" smtClean="0">
                <a:latin typeface="Calibri" panose="020F0502020204030204" pitchFamily="34" charset="0"/>
                <a:cs typeface="Calibri" panose="020F0502020204030204" pitchFamily="34" charset="0"/>
              </a:rPr>
              <a:t>KP7 </a:t>
            </a:r>
            <a:r>
              <a:rPr lang="en-US" sz="1600" dirty="0">
                <a:latin typeface="Calibri" panose="020F0502020204030204" pitchFamily="34" charset="0"/>
                <a:cs typeface="Calibri" panose="020F0502020204030204" pitchFamily="34" charset="0"/>
              </a:rPr>
              <a:t>- Change in GREDP Formulation - Associated with LFC Changes</a:t>
            </a:r>
          </a:p>
          <a:p>
            <a:pPr marL="0" indent="0">
              <a:buNone/>
            </a:pPr>
            <a:r>
              <a:rPr lang="en-US" sz="1600" dirty="0" smtClean="0">
                <a:latin typeface="Calibri" panose="020F0502020204030204" pitchFamily="34" charset="0"/>
                <a:cs typeface="Calibri" panose="020F0502020204030204" pitchFamily="34" charset="0"/>
              </a:rPr>
              <a:t>KP1.3 </a:t>
            </a:r>
            <a:r>
              <a:rPr lang="en-US" sz="1600" dirty="0">
                <a:latin typeface="Calibri" panose="020F0502020204030204" pitchFamily="34" charset="0"/>
                <a:cs typeface="Calibri" panose="020F0502020204030204" pitchFamily="34" charset="0"/>
              </a:rPr>
              <a:t>- Changes to Validation of AS Trades - Associated with Real-Time Self-Provision</a:t>
            </a:r>
          </a:p>
          <a:p>
            <a:pPr marL="0" indent="0">
              <a:buNone/>
            </a:pPr>
            <a:endParaRPr lang="en-US" sz="1600" dirty="0" smtClean="0">
              <a:latin typeface="Calibri" panose="020F0502020204030204" pitchFamily="34" charset="0"/>
              <a:cs typeface="Calibri" panose="020F0502020204030204" pitchFamily="34" charset="0"/>
            </a:endParaRPr>
          </a:p>
          <a:p>
            <a:pPr marL="0" indent="0">
              <a:buNone/>
            </a:pPr>
            <a:endParaRPr lang="en-US" sz="1600" b="1" dirty="0" smtClean="0"/>
          </a:p>
          <a:p>
            <a:pPr marL="0" indent="0">
              <a:buNone/>
            </a:pPr>
            <a:r>
              <a:rPr lang="en-US" sz="1600" b="1" dirty="0" smtClean="0"/>
              <a:t>OUT OF SCOPE ITEMS:</a:t>
            </a:r>
          </a:p>
          <a:p>
            <a:pPr marL="0" indent="0">
              <a:buNone/>
            </a:pPr>
            <a:endParaRPr lang="en-US" sz="1600" b="1" dirty="0"/>
          </a:p>
          <a:p>
            <a:pPr marL="0" indent="0">
              <a:buNone/>
            </a:pPr>
            <a:r>
              <a:rPr lang="en-US" sz="1600" dirty="0" smtClean="0">
                <a:latin typeface="Calibri" panose="020F0502020204030204" pitchFamily="34" charset="0"/>
                <a:cs typeface="Calibri" panose="020F0502020204030204" pitchFamily="34" charset="0"/>
              </a:rPr>
              <a:t>KP8 </a:t>
            </a:r>
            <a:r>
              <a:rPr lang="en-US" sz="1600" dirty="0">
                <a:latin typeface="Calibri" panose="020F0502020204030204" pitchFamily="34" charset="0"/>
                <a:cs typeface="Calibri" panose="020F0502020204030204" pitchFamily="34" charset="0"/>
              </a:rPr>
              <a:t>- Out of Scope Items: Addition of KP1.2 AS Price Cap </a:t>
            </a:r>
            <a:endParaRPr lang="en-US" sz="1600" dirty="0" smtClean="0">
              <a:latin typeface="Calibri" panose="020F0502020204030204" pitchFamily="34" charset="0"/>
              <a:cs typeface="Calibri" panose="020F0502020204030204" pitchFamily="34" charset="0"/>
            </a:endParaRPr>
          </a:p>
          <a:p>
            <a:pPr marL="0" indent="0">
              <a:buNone/>
            </a:pPr>
            <a:r>
              <a:rPr lang="en-US" sz="1600" dirty="0">
                <a:solidFill>
                  <a:srgbClr val="FF0000"/>
                </a:solidFill>
                <a:latin typeface="Calibri" panose="020F0502020204030204" pitchFamily="34" charset="0"/>
                <a:cs typeface="Calibri" panose="020F0502020204030204" pitchFamily="34" charset="0"/>
              </a:rPr>
              <a:t>	</a:t>
            </a:r>
            <a:r>
              <a:rPr lang="en-US" sz="1600" dirty="0" smtClean="0">
                <a:solidFill>
                  <a:srgbClr val="FF0000"/>
                </a:solidFill>
                <a:latin typeface="Calibri" panose="020F0502020204030204" pitchFamily="34" charset="0"/>
                <a:cs typeface="Calibri" panose="020F0502020204030204" pitchFamily="34" charset="0"/>
              </a:rPr>
              <a:t>Austin </a:t>
            </a:r>
            <a:r>
              <a:rPr lang="en-US" sz="1600" dirty="0">
                <a:solidFill>
                  <a:srgbClr val="FF0000"/>
                </a:solidFill>
                <a:latin typeface="Calibri" panose="020F0502020204030204" pitchFamily="34" charset="0"/>
                <a:cs typeface="Calibri" panose="020F0502020204030204" pitchFamily="34" charset="0"/>
              </a:rPr>
              <a:t>Energy </a:t>
            </a:r>
            <a:r>
              <a:rPr lang="en-US" sz="1600" dirty="0" smtClean="0">
                <a:solidFill>
                  <a:srgbClr val="FF0000"/>
                </a:solidFill>
                <a:latin typeface="Calibri" panose="020F0502020204030204" pitchFamily="34" charset="0"/>
                <a:cs typeface="Calibri" panose="020F0502020204030204" pitchFamily="34" charset="0"/>
              </a:rPr>
              <a:t>proposal with ERCOT comments</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89709371"/>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purl.org/dc/dcmitype/"/>
    <ds:schemaRef ds:uri="c34af464-7aa1-4edd-9be4-83dffc1cb926"/>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2335</TotalTime>
  <Words>937</Words>
  <Application>Microsoft Office PowerPoint</Application>
  <PresentationFormat>On-screen Show (4:3)</PresentationFormat>
  <Paragraphs>214</Paragraphs>
  <Slides>15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TAC Update </vt:lpstr>
      <vt:lpstr>Today’s Plan for Key Principles (KP)</vt:lpstr>
      <vt:lpstr>Today’s Plan for Key Principles (KP)</vt:lpstr>
      <vt:lpstr>Today’s Plan for Key Principles (KP)</vt:lpstr>
      <vt:lpstr>Today’s Plan for Key Principles (KP)</vt:lpstr>
      <vt:lpstr>Today’s Plan </vt:lpstr>
      <vt:lpstr>PowerPoint Presentation</vt:lpstr>
      <vt:lpstr>RTCTF Review Process </vt:lpstr>
      <vt:lpstr>TAC Review Process</vt:lpstr>
      <vt:lpstr>PUCT Direction on RTC Design Items</vt:lpstr>
      <vt:lpstr>Reminder of RTCTF Posting Locations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203</cp:revision>
  <cp:lastPrinted>2016-01-21T20:53:15Z</cp:lastPrinted>
  <dcterms:created xsi:type="dcterms:W3CDTF">2016-01-21T15:20:31Z</dcterms:created>
  <dcterms:modified xsi:type="dcterms:W3CDTF">2019-10-29T18:39:24Z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