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369" r:id="rId8"/>
    <p:sldId id="370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BC10"/>
    <a:srgbClr val="C4FB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267" autoAdjust="0"/>
  </p:normalViewPr>
  <p:slideViewPr>
    <p:cSldViewPr showGuides="1">
      <p:cViewPr varScale="1">
        <p:scale>
          <a:sx n="100" d="100"/>
          <a:sy n="100" d="100"/>
        </p:scale>
        <p:origin x="1296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Departments\Systemplanning\Resource%20Adequacy\Presentations\2019\SAWG,%2010-31-2019\IRRCapContribution_ComparisonTabl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Departments\Systemplanning\Resource%20Adequacy\Presentations\2019\SAWG,%2010-31-2019\IRRCapContribution_ComparisonTable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Wind, Coastal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Sheet1!$G$14</c:f>
              <c:strCache>
                <c:ptCount val="1"/>
                <c:pt idx="0">
                  <c:v>Peak Load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Sheet1!$G$15:$G$34</c:f>
              <c:numCache>
                <c:formatCode>0%</c:formatCode>
                <c:ptCount val="20"/>
                <c:pt idx="0">
                  <c:v>0.85435256581730057</c:v>
                </c:pt>
                <c:pt idx="1">
                  <c:v>0.84701351654299517</c:v>
                </c:pt>
                <c:pt idx="2">
                  <c:v>0.83519745546909807</c:v>
                </c:pt>
                <c:pt idx="3">
                  <c:v>0.83063425287140091</c:v>
                </c:pt>
                <c:pt idx="4">
                  <c:v>0.8256243618363025</c:v>
                </c:pt>
                <c:pt idx="5">
                  <c:v>0.82327822609579138</c:v>
                </c:pt>
                <c:pt idx="6">
                  <c:v>0.81361559267578198</c:v>
                </c:pt>
                <c:pt idx="7">
                  <c:v>0.81269677493629577</c:v>
                </c:pt>
                <c:pt idx="8">
                  <c:v>0.80996863181020773</c:v>
                </c:pt>
                <c:pt idx="9">
                  <c:v>0.77111984280653056</c:v>
                </c:pt>
                <c:pt idx="10">
                  <c:v>0.76351675318129453</c:v>
                </c:pt>
                <c:pt idx="11">
                  <c:v>0.74024087787889981</c:v>
                </c:pt>
                <c:pt idx="12">
                  <c:v>0.73159528096683923</c:v>
                </c:pt>
                <c:pt idx="13">
                  <c:v>0.72461372408412628</c:v>
                </c:pt>
                <c:pt idx="14">
                  <c:v>0.71600563615361257</c:v>
                </c:pt>
                <c:pt idx="15">
                  <c:v>0.69836694948781919</c:v>
                </c:pt>
                <c:pt idx="16">
                  <c:v>0.68794362828917788</c:v>
                </c:pt>
                <c:pt idx="17">
                  <c:v>0.60961074022275119</c:v>
                </c:pt>
                <c:pt idx="18">
                  <c:v>0.5997936488468546</c:v>
                </c:pt>
                <c:pt idx="19">
                  <c:v>0.51416887541341294</c:v>
                </c:pt>
              </c:numCache>
            </c:numRef>
          </c:val>
        </c:ser>
        <c:ser>
          <c:idx val="1"/>
          <c:order val="1"/>
          <c:tx>
            <c:strRef>
              <c:f>Sheet1!$H$14</c:f>
              <c:strCache>
                <c:ptCount val="1"/>
                <c:pt idx="0">
                  <c:v>Peak Net Load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val>
            <c:numRef>
              <c:f>Sheet1!$H$15:$H$34</c:f>
              <c:numCache>
                <c:formatCode>0%</c:formatCode>
                <c:ptCount val="20"/>
                <c:pt idx="0">
                  <c:v>0.74852504705014256</c:v>
                </c:pt>
                <c:pt idx="1">
                  <c:v>0.70958239443840543</c:v>
                </c:pt>
                <c:pt idx="2">
                  <c:v>0.6593676110772948</c:v>
                </c:pt>
                <c:pt idx="3">
                  <c:v>0.61851701102385914</c:v>
                </c:pt>
                <c:pt idx="4">
                  <c:v>0.60953342587260317</c:v>
                </c:pt>
                <c:pt idx="5">
                  <c:v>0.52085940775787853</c:v>
                </c:pt>
                <c:pt idx="6">
                  <c:v>0.51371536459233402</c:v>
                </c:pt>
                <c:pt idx="7">
                  <c:v>0.49383340075028131</c:v>
                </c:pt>
                <c:pt idx="8">
                  <c:v>0.49111640055403888</c:v>
                </c:pt>
                <c:pt idx="9">
                  <c:v>0.44066770976630054</c:v>
                </c:pt>
                <c:pt idx="10">
                  <c:v>0.42818565173914608</c:v>
                </c:pt>
                <c:pt idx="11">
                  <c:v>0.40107412653027708</c:v>
                </c:pt>
                <c:pt idx="12">
                  <c:v>0.38652105171321938</c:v>
                </c:pt>
                <c:pt idx="13">
                  <c:v>0.33203583051065422</c:v>
                </c:pt>
                <c:pt idx="14">
                  <c:v>0.29698931029484349</c:v>
                </c:pt>
                <c:pt idx="15">
                  <c:v>0.25975365029768882</c:v>
                </c:pt>
                <c:pt idx="16">
                  <c:v>0.18849133503673607</c:v>
                </c:pt>
                <c:pt idx="17">
                  <c:v>0.15043663455840695</c:v>
                </c:pt>
                <c:pt idx="18">
                  <c:v>0.13414353353722314</c:v>
                </c:pt>
                <c:pt idx="19">
                  <c:v>0.11177099103132961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36773336"/>
        <c:axId val="652371936"/>
      </c:barChart>
      <c:catAx>
        <c:axId val="63677333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000" b="0" i="0" baseline="0">
                    <a:effectLst/>
                  </a:rPr>
                  <a:t>Highest 20 Load Hours</a:t>
                </a:r>
                <a:endParaRPr lang="en-US" sz="1000">
                  <a:effectLst/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2371936"/>
        <c:crosses val="autoZero"/>
        <c:auto val="1"/>
        <c:lblAlgn val="ctr"/>
        <c:lblOffset val="100"/>
        <c:noMultiLvlLbl val="0"/>
      </c:catAx>
      <c:valAx>
        <c:axId val="6523719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0" i="0" baseline="0">
                    <a:effectLst/>
                  </a:rPr>
                  <a:t>Average Capacity Factor</a:t>
                </a:r>
                <a:endParaRPr lang="en-US" sz="1200">
                  <a:effectLst/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67733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Wind, Non-Coastal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Sheet1!$E$14</c:f>
              <c:strCache>
                <c:ptCount val="1"/>
                <c:pt idx="0">
                  <c:v>Peak Load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Sheet1!$E$15:$E$34</c:f>
              <c:numCache>
                <c:formatCode>0%</c:formatCode>
                <c:ptCount val="20"/>
                <c:pt idx="0">
                  <c:v>0.38417410338629293</c:v>
                </c:pt>
                <c:pt idx="1">
                  <c:v>0.31936932264402035</c:v>
                </c:pt>
                <c:pt idx="2">
                  <c:v>0.3172151084999042</c:v>
                </c:pt>
                <c:pt idx="3">
                  <c:v>0.31334927691343167</c:v>
                </c:pt>
                <c:pt idx="4">
                  <c:v>0.30864242436726719</c:v>
                </c:pt>
                <c:pt idx="5">
                  <c:v>0.29761378804137484</c:v>
                </c:pt>
                <c:pt idx="6">
                  <c:v>0.28742592439493464</c:v>
                </c:pt>
                <c:pt idx="7">
                  <c:v>0.28025634031812785</c:v>
                </c:pt>
                <c:pt idx="8">
                  <c:v>0.27951434066262149</c:v>
                </c:pt>
                <c:pt idx="9">
                  <c:v>0.25780810303960294</c:v>
                </c:pt>
                <c:pt idx="10">
                  <c:v>0.24173106673643099</c:v>
                </c:pt>
                <c:pt idx="11">
                  <c:v>0.23552867562797858</c:v>
                </c:pt>
                <c:pt idx="12">
                  <c:v>0.22957401456024024</c:v>
                </c:pt>
                <c:pt idx="13">
                  <c:v>0.22691951205638045</c:v>
                </c:pt>
                <c:pt idx="14">
                  <c:v>0.20925464724286785</c:v>
                </c:pt>
                <c:pt idx="15">
                  <c:v>0.18738472996637243</c:v>
                </c:pt>
                <c:pt idx="16">
                  <c:v>0.17971161146515091</c:v>
                </c:pt>
                <c:pt idx="17">
                  <c:v>0.14523890975088688</c:v>
                </c:pt>
                <c:pt idx="18">
                  <c:v>0.12267532034243929</c:v>
                </c:pt>
                <c:pt idx="19">
                  <c:v>0.11314332639550098</c:v>
                </c:pt>
              </c:numCache>
            </c:numRef>
          </c:val>
        </c:ser>
        <c:ser>
          <c:idx val="1"/>
          <c:order val="1"/>
          <c:tx>
            <c:strRef>
              <c:f>Sheet1!$F$14</c:f>
              <c:strCache>
                <c:ptCount val="1"/>
                <c:pt idx="0">
                  <c:v>Peak Net Load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val>
            <c:numRef>
              <c:f>Sheet1!$F$15:$F$34</c:f>
              <c:numCache>
                <c:formatCode>0%</c:formatCode>
                <c:ptCount val="20"/>
                <c:pt idx="0">
                  <c:v>0.18023179989611168</c:v>
                </c:pt>
                <c:pt idx="1">
                  <c:v>0.16014294729226783</c:v>
                </c:pt>
                <c:pt idx="2">
                  <c:v>0.15764817019685207</c:v>
                </c:pt>
                <c:pt idx="3">
                  <c:v>0.14155245512464013</c:v>
                </c:pt>
                <c:pt idx="4">
                  <c:v>0.12250901319379677</c:v>
                </c:pt>
                <c:pt idx="5">
                  <c:v>0.10511271039592139</c:v>
                </c:pt>
                <c:pt idx="6">
                  <c:v>0.10379071607254586</c:v>
                </c:pt>
                <c:pt idx="7">
                  <c:v>9.4840634253832282E-2</c:v>
                </c:pt>
                <c:pt idx="8">
                  <c:v>9.1847893895219912E-2</c:v>
                </c:pt>
                <c:pt idx="9">
                  <c:v>8.6151371859287992E-2</c:v>
                </c:pt>
                <c:pt idx="10">
                  <c:v>8.1382370357172676E-2</c:v>
                </c:pt>
                <c:pt idx="11">
                  <c:v>7.297284478504304E-2</c:v>
                </c:pt>
                <c:pt idx="12">
                  <c:v>6.6487287433727033E-2</c:v>
                </c:pt>
                <c:pt idx="13">
                  <c:v>6.5558791982198328E-2</c:v>
                </c:pt>
                <c:pt idx="14">
                  <c:v>5.9774688048113901E-2</c:v>
                </c:pt>
                <c:pt idx="15">
                  <c:v>5.8196419841696795E-2</c:v>
                </c:pt>
                <c:pt idx="16">
                  <c:v>4.4478429426581659E-2</c:v>
                </c:pt>
                <c:pt idx="17">
                  <c:v>3.6873057814608798E-2</c:v>
                </c:pt>
                <c:pt idx="18">
                  <c:v>2.5415944984029964E-2</c:v>
                </c:pt>
                <c:pt idx="19">
                  <c:v>1.7319752689285515E-2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7755288"/>
        <c:axId val="857754112"/>
      </c:barChart>
      <c:catAx>
        <c:axId val="85775528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Highest</a:t>
                </a:r>
                <a:r>
                  <a:rPr lang="en-US" baseline="0"/>
                  <a:t> 20 </a:t>
                </a:r>
                <a:r>
                  <a:rPr lang="en-US"/>
                  <a:t>Load Hours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7754112"/>
        <c:crosses val="autoZero"/>
        <c:auto val="1"/>
        <c:lblAlgn val="ctr"/>
        <c:lblOffset val="100"/>
        <c:noMultiLvlLbl val="0"/>
      </c:catAx>
      <c:valAx>
        <c:axId val="857754112"/>
        <c:scaling>
          <c:orientation val="minMax"/>
          <c:max val="0.9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/>
                  <a:t>Average Capacity Factor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77552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10/28/2019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10/28/2019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Welcome to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5147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1390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3578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057400"/>
            <a:ext cx="5646034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endParaRPr lang="en-US" altLang="en-US" sz="2600" b="1" dirty="0" smtClean="0"/>
          </a:p>
          <a:p>
            <a:pPr>
              <a:spcBef>
                <a:spcPct val="0"/>
              </a:spcBef>
            </a:pPr>
            <a:r>
              <a:rPr lang="en-US" altLang="en-US" sz="2600" b="1" dirty="0" smtClean="0"/>
              <a:t>IRR Peak Average Capacity Contribution Comparison: Net Peak Load versus Peak Load</a:t>
            </a:r>
            <a:endParaRPr lang="en-US" altLang="en-US" sz="2600" b="1" dirty="0" smtClean="0"/>
          </a:p>
          <a:p>
            <a:pPr>
              <a:spcBef>
                <a:spcPct val="0"/>
              </a:spcBef>
              <a:spcAft>
                <a:spcPts val="1200"/>
              </a:spcAft>
            </a:pPr>
            <a:endParaRPr lang="en-US" altLang="en-US" sz="2400" b="1" dirty="0" smtClean="0"/>
          </a:p>
          <a:p>
            <a:pPr>
              <a:spcBef>
                <a:spcPct val="0"/>
              </a:spcBef>
            </a:pPr>
            <a:r>
              <a:rPr lang="en-US" altLang="en-US" sz="2000" b="1" dirty="0" smtClean="0"/>
              <a:t>Supply Analysis Working Group</a:t>
            </a:r>
          </a:p>
          <a:p>
            <a:pPr algn="ctr">
              <a:spcBef>
                <a:spcPct val="0"/>
              </a:spcBef>
            </a:pPr>
            <a:endParaRPr lang="en-US" dirty="0"/>
          </a:p>
          <a:p>
            <a:r>
              <a:rPr lang="en-US" dirty="0"/>
              <a:t>Pete Warnken</a:t>
            </a:r>
          </a:p>
          <a:p>
            <a:r>
              <a:rPr lang="en-US" dirty="0"/>
              <a:t>Manager, Resource Adequacy</a:t>
            </a:r>
          </a:p>
          <a:p>
            <a:endParaRPr lang="en-US" dirty="0"/>
          </a:p>
          <a:p>
            <a:r>
              <a:rPr lang="en-US" dirty="0" smtClean="0"/>
              <a:t>October 31, </a:t>
            </a:r>
            <a:r>
              <a:rPr lang="en-US" dirty="0"/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10600" cy="594518"/>
          </a:xfrm>
        </p:spPr>
        <p:txBody>
          <a:bodyPr/>
          <a:lstStyle/>
          <a:p>
            <a:r>
              <a:rPr lang="en-US" sz="2600" dirty="0" smtClean="0"/>
              <a:t>IRR Contribution Comparisons, Summer 2019</a:t>
            </a:r>
            <a:endParaRPr lang="en-US" sz="2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53200"/>
            <a:ext cx="381000" cy="220663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8400" y="1752600"/>
            <a:ext cx="4435036" cy="281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1337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10600" cy="594518"/>
          </a:xfrm>
        </p:spPr>
        <p:txBody>
          <a:bodyPr/>
          <a:lstStyle/>
          <a:p>
            <a:r>
              <a:rPr lang="en-US" sz="2600" dirty="0" smtClean="0"/>
              <a:t>Hourly Contribution Variability, Summer 2019</a:t>
            </a:r>
            <a:endParaRPr lang="en-US" sz="2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53200"/>
            <a:ext cx="381000" cy="220663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9065855"/>
              </p:ext>
            </p:extLst>
          </p:nvPr>
        </p:nvGraphicFramePr>
        <p:xfrm>
          <a:off x="4572000" y="1295400"/>
          <a:ext cx="4112777" cy="259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4264537"/>
            <a:ext cx="8458200" cy="1910326"/>
          </a:xfrm>
        </p:spPr>
        <p:txBody>
          <a:bodyPr/>
          <a:lstStyle/>
          <a:p>
            <a:r>
              <a:rPr lang="en-US" altLang="en-US" sz="2600" dirty="0" smtClean="0"/>
              <a:t>Using Net Peak Loads rather than Peak Loads has a greater impact on Coastal </a:t>
            </a:r>
            <a:r>
              <a:rPr lang="en-US" altLang="en-US" sz="2600" dirty="0" smtClean="0"/>
              <a:t>wind capacity contributions than Non-Coastal contributions</a:t>
            </a:r>
            <a:endParaRPr lang="en-US" altLang="en-US" sz="1600" dirty="0"/>
          </a:p>
          <a:p>
            <a:pPr marL="457200" lvl="1" indent="0">
              <a:buNone/>
            </a:pPr>
            <a:endParaRPr lang="en-US" altLang="en-US" sz="2000" dirty="0" smtClean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6831961"/>
              </p:ext>
            </p:extLst>
          </p:nvPr>
        </p:nvGraphicFramePr>
        <p:xfrm>
          <a:off x="342900" y="1295400"/>
          <a:ext cx="4229100" cy="259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42595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41710</TotalTime>
  <Words>86</Words>
  <Application>Microsoft Office PowerPoint</Application>
  <PresentationFormat>On-screen Show (4:3)</PresentationFormat>
  <Paragraphs>24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IRR Contribution Comparisons, Summer 2019</vt:lpstr>
      <vt:lpstr>Hourly Contribution Variability, Summer 2019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Warnken, Pete</cp:lastModifiedBy>
  <cp:revision>531</cp:revision>
  <cp:lastPrinted>2016-11-14T19:26:45Z</cp:lastPrinted>
  <dcterms:created xsi:type="dcterms:W3CDTF">2016-01-21T15:20:31Z</dcterms:created>
  <dcterms:modified xsi:type="dcterms:W3CDTF">2019-10-28T20:10:53Z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