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69" r:id="rId8"/>
    <p:sldId id="366" r:id="rId9"/>
    <p:sldId id="367" r:id="rId10"/>
    <p:sldId id="3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100" d="100"/>
          <a:sy n="100" d="100"/>
        </p:scale>
        <p:origin x="129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3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27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579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8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CDR Supplemental Tab Design Changes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Manager, Resource Adequacy</a:t>
            </a:r>
          </a:p>
          <a:p>
            <a:endParaRPr lang="en-US" dirty="0"/>
          </a:p>
          <a:p>
            <a:r>
              <a:rPr lang="en-US" dirty="0" smtClean="0"/>
              <a:t>October 31,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Two Design Changes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09074"/>
            <a:ext cx="8458200" cy="5186926"/>
          </a:xfrm>
        </p:spPr>
        <p:txBody>
          <a:bodyPr/>
          <a:lstStyle/>
          <a:p>
            <a:r>
              <a:rPr lang="en-US" altLang="en-US" sz="2600" dirty="0" smtClean="0"/>
              <a:t>Recombine the “year 6 through 10” information with the seasonal Summary tabs, and add formatting and notation to distinguish between the two time periods (summer example on next slide)</a:t>
            </a:r>
          </a:p>
          <a:p>
            <a:r>
              <a:rPr lang="en-US" altLang="en-US" sz="2600" dirty="0" smtClean="0"/>
              <a:t>Decompose the Supplemental tab into multiple “scenario” tabs by scenario type</a:t>
            </a:r>
          </a:p>
          <a:p>
            <a:pPr marL="0" indent="0">
              <a:buNone/>
            </a:pPr>
            <a:endParaRPr lang="en-US" altLang="en-US" sz="2600" dirty="0" smtClean="0"/>
          </a:p>
          <a:p>
            <a:pPr marL="457200" lvl="1" indent="0">
              <a:buNone/>
            </a:pPr>
            <a:endParaRPr lang="en-US" altLang="en-US" sz="2200" dirty="0" smtClean="0"/>
          </a:p>
          <a:p>
            <a:pPr lvl="1"/>
            <a:r>
              <a:rPr lang="en-US" altLang="en-US" sz="2200" dirty="0" smtClean="0"/>
              <a:t>Benefits:</a:t>
            </a:r>
          </a:p>
          <a:p>
            <a:pPr lvl="2"/>
            <a:r>
              <a:rPr lang="en-US" altLang="en-US" sz="2000" dirty="0" smtClean="0"/>
              <a:t>Reduces clutter as more information is added to the CDR</a:t>
            </a:r>
          </a:p>
          <a:p>
            <a:pPr lvl="2"/>
            <a:r>
              <a:rPr lang="en-US" altLang="en-US" sz="2000" dirty="0"/>
              <a:t>Enhances the visibility of the information so there is less chance that readers overlook it</a:t>
            </a:r>
          </a:p>
          <a:p>
            <a:pPr lvl="2"/>
            <a:r>
              <a:rPr lang="en-US" altLang="en-US" sz="2000" dirty="0" smtClean="0"/>
              <a:t>Makes it easier for readers to navigate to information of interest</a:t>
            </a:r>
          </a:p>
          <a:p>
            <a:pPr lvl="1"/>
            <a:endParaRPr lang="en-US" altLang="en-US" sz="2000" dirty="0" smtClean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 smtClean="0"/>
          </a:p>
          <a:p>
            <a:pPr lvl="1"/>
            <a:endParaRPr lang="en-US" altLang="en-US" sz="2000" dirty="0"/>
          </a:p>
          <a:p>
            <a:pPr marL="457200" lvl="1" indent="0">
              <a:buNone/>
            </a:pPr>
            <a:endParaRPr lang="en-US" altLang="en-US" sz="20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3581400"/>
            <a:ext cx="6942667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3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Seasonal Summary Tabs (Summer Example)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990600"/>
            <a:ext cx="8686800" cy="488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7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Resource Scenarios Tab (Summer Example)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819150"/>
            <a:ext cx="631642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6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Other Scenario Tabs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09074"/>
            <a:ext cx="8458200" cy="5263126"/>
          </a:xfrm>
        </p:spPr>
        <p:txBody>
          <a:bodyPr/>
          <a:lstStyle/>
          <a:p>
            <a:r>
              <a:rPr lang="en-US" altLang="en-US" sz="2600" dirty="0" smtClean="0"/>
              <a:t>“System Peak Stress Scenario” tab (five-year view)</a:t>
            </a:r>
            <a:endParaRPr lang="en-US" altLang="en-US" sz="2600" dirty="0"/>
          </a:p>
          <a:p>
            <a:pPr lvl="1"/>
            <a:r>
              <a:rPr lang="en-US" altLang="en-US" sz="2400" dirty="0"/>
              <a:t>Replicate Summer Summary section </a:t>
            </a:r>
            <a:r>
              <a:rPr lang="en-US" altLang="en-US" sz="2400" dirty="0" smtClean="0"/>
              <a:t>using</a:t>
            </a:r>
          </a:p>
          <a:p>
            <a:pPr lvl="2"/>
            <a:r>
              <a:rPr lang="en-US" altLang="en-US" sz="2000" dirty="0" smtClean="0"/>
              <a:t>Net-Load-based </a:t>
            </a:r>
            <a:r>
              <a:rPr lang="en-US" altLang="en-US" sz="2000" dirty="0"/>
              <a:t>IRR Peak Average Capacity </a:t>
            </a:r>
            <a:r>
              <a:rPr lang="en-US" altLang="en-US" sz="2000" dirty="0" smtClean="0"/>
              <a:t>Contributions</a:t>
            </a:r>
          </a:p>
          <a:p>
            <a:pPr lvl="2"/>
            <a:r>
              <a:rPr lang="en-US" altLang="en-US" sz="2000" dirty="0" smtClean="0"/>
              <a:t>Alternate load forecast (for example, a single-hour load forecast tied to when the typical historical peak Net Load hour occurs</a:t>
            </a:r>
          </a:p>
          <a:p>
            <a:r>
              <a:rPr lang="en-US" altLang="en-US" sz="2600" dirty="0" smtClean="0"/>
              <a:t>“Peak Load Scenario” tab (five year view)</a:t>
            </a:r>
          </a:p>
          <a:p>
            <a:pPr lvl="1"/>
            <a:r>
              <a:rPr lang="en-US" altLang="en-US" sz="2400" dirty="0" smtClean="0"/>
              <a:t>Replicate Summer Summary section with</a:t>
            </a:r>
          </a:p>
          <a:p>
            <a:pPr lvl="2"/>
            <a:r>
              <a:rPr lang="en-US" altLang="en-US" sz="2000" dirty="0" smtClean="0"/>
              <a:t>90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/10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percentile peak load forecasts</a:t>
            </a:r>
          </a:p>
          <a:p>
            <a:pPr lvl="2"/>
            <a:r>
              <a:rPr lang="en-US" altLang="en-US" sz="2000" dirty="0" smtClean="0"/>
              <a:t>Incremental Demand Response impact(s)</a:t>
            </a:r>
          </a:p>
          <a:p>
            <a:pPr lvl="2"/>
            <a:r>
              <a:rPr lang="en-US" altLang="en-US" sz="2000" dirty="0" smtClean="0"/>
              <a:t>Incremental PV solar Distributed Generation impact(s)</a:t>
            </a:r>
            <a:endParaRPr lang="en-US" altLang="en-US" dirty="0"/>
          </a:p>
          <a:p>
            <a:pPr lvl="1"/>
            <a:endParaRPr lang="en-US" altLang="en-US" sz="2000" dirty="0" smtClean="0"/>
          </a:p>
          <a:p>
            <a:pPr lvl="1"/>
            <a:endParaRPr lang="en-US" altLang="en-US" sz="2000" dirty="0"/>
          </a:p>
          <a:p>
            <a:pPr marL="457200" lvl="1" indent="0"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3903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41739</TotalTime>
  <Words>212</Words>
  <Application>Microsoft Office PowerPoint</Application>
  <PresentationFormat>On-screen Show (4:3)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Two Design Changes</vt:lpstr>
      <vt:lpstr>Seasonal Summary Tabs (Summer Example)</vt:lpstr>
      <vt:lpstr>Resource Scenarios Tab (Summer Example)</vt:lpstr>
      <vt:lpstr>Other Scenario Tabs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525</cp:revision>
  <cp:lastPrinted>2016-11-14T19:26:45Z</cp:lastPrinted>
  <dcterms:created xsi:type="dcterms:W3CDTF">2016-01-21T15:20:31Z</dcterms:created>
  <dcterms:modified xsi:type="dcterms:W3CDTF">2019-10-28T20:39:34Z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