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5"/>
  </p:notesMasterIdLst>
  <p:handoutMasterIdLst>
    <p:handoutMasterId r:id="rId16"/>
  </p:handoutMasterIdLst>
  <p:sldIdLst>
    <p:sldId id="445" r:id="rId7"/>
    <p:sldId id="463" r:id="rId8"/>
    <p:sldId id="491" r:id="rId9"/>
    <p:sldId id="527" r:id="rId10"/>
    <p:sldId id="474" r:id="rId11"/>
    <p:sldId id="532" r:id="rId12"/>
    <p:sldId id="454" r:id="rId13"/>
    <p:sldId id="464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0485" autoAdjust="0"/>
  </p:normalViewPr>
  <p:slideViewPr>
    <p:cSldViewPr showGuides="1">
      <p:cViewPr varScale="1">
        <p:scale>
          <a:sx n="116" d="100"/>
          <a:sy n="116" d="100"/>
        </p:scale>
        <p:origin x="66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71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54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18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Workshop </a:t>
            </a:r>
            <a:endParaRPr lang="en-US" b="1" dirty="0" smtClean="0"/>
          </a:p>
          <a:p>
            <a:r>
              <a:rPr lang="en-US" b="1" dirty="0" smtClean="0"/>
              <a:t>Resource Integration Topics 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 smtClean="0"/>
              <a:t>October 28,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Planning Guide 5.9</a:t>
            </a:r>
            <a:endParaRPr lang="en-US" dirty="0"/>
          </a:p>
          <a:p>
            <a:r>
              <a:rPr lang="en-US" sz="2800" dirty="0" smtClean="0"/>
              <a:t>Next Deadline for QSA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1392" y="337972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Planning Guide </a:t>
            </a:r>
            <a:r>
              <a:rPr lang="en-US" dirty="0"/>
              <a:t>5.9, Quarterly Stability Assessment</a:t>
            </a:r>
          </a:p>
          <a:p>
            <a:r>
              <a:rPr lang="en-US" sz="2800" dirty="0" smtClean="0"/>
              <a:t>Issue’s seen in the QSA that had May 1, 2018 deadline</a:t>
            </a:r>
          </a:p>
          <a:p>
            <a:pPr lvl="1"/>
            <a:r>
              <a:rPr lang="en-US" sz="2400" dirty="0" smtClean="0"/>
              <a:t>10 day comment period for FIS</a:t>
            </a:r>
          </a:p>
          <a:p>
            <a:pPr lvl="2"/>
            <a:r>
              <a:rPr lang="en-US" sz="2000" dirty="0" smtClean="0"/>
              <a:t>Needs to be complete before QSA deadline</a:t>
            </a:r>
          </a:p>
          <a:p>
            <a:pPr lvl="2"/>
            <a:r>
              <a:rPr lang="en-US" sz="2000" dirty="0" smtClean="0"/>
              <a:t>TSPs need to plan for it</a:t>
            </a:r>
          </a:p>
          <a:p>
            <a:pPr lvl="1"/>
            <a:r>
              <a:rPr lang="en-US" sz="2400" dirty="0" smtClean="0"/>
              <a:t>Dynamic data validation </a:t>
            </a:r>
          </a:p>
          <a:p>
            <a:pPr lvl="2"/>
            <a:r>
              <a:rPr lang="en-US" sz="2000" dirty="0" smtClean="0"/>
              <a:t>Dependent on FIS Stability study</a:t>
            </a:r>
          </a:p>
          <a:p>
            <a:pPr lvl="2"/>
            <a:r>
              <a:rPr lang="en-US" sz="2000" dirty="0" smtClean="0"/>
              <a:t>Need to meet PG 6.9 15 to 30 days prior to QSA deadline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 smtClean="0"/>
              <a:t>Resource Integration and Ongoing Operations – Interconnection Services (RIOO-IS) –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66" y="1193884"/>
            <a:ext cx="10134600" cy="533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 new releases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 smtClean="0"/>
              <a:t>Active PGRR’s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10134600" cy="5638800"/>
          </a:xfrm>
        </p:spPr>
        <p:txBody>
          <a:bodyPr/>
          <a:lstStyle/>
          <a:p>
            <a:r>
              <a:rPr lang="en-US" sz="2800" dirty="0" smtClean="0">
                <a:solidFill>
                  <a:srgbClr val="92D050"/>
                </a:solidFill>
              </a:rPr>
              <a:t>PGRR071</a:t>
            </a:r>
            <a:r>
              <a:rPr lang="en-US" sz="2800" dirty="0" smtClean="0"/>
              <a:t> </a:t>
            </a:r>
            <a:r>
              <a:rPr lang="en-US" sz="2800" dirty="0" smtClean="0"/>
              <a:t>- </a:t>
            </a:r>
            <a:r>
              <a:rPr lang="en-US" sz="2800" dirty="0"/>
              <a:t> Update Interconnection Process Timetables to Align with </a:t>
            </a:r>
            <a:r>
              <a:rPr lang="en-US" sz="2800" dirty="0" smtClean="0"/>
              <a:t>NPRR926 </a:t>
            </a:r>
            <a:r>
              <a:rPr lang="en-US" sz="2800" dirty="0" smtClean="0"/>
              <a:t>– </a:t>
            </a:r>
            <a:r>
              <a:rPr lang="en-US" sz="2800" dirty="0" smtClean="0"/>
              <a:t>Goes to ROS on </a:t>
            </a:r>
            <a:r>
              <a:rPr lang="en-US" sz="2800" dirty="0" smtClean="0"/>
              <a:t>Nov. 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for Impact Analysis.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NPRR973 – PRS Nov 13, </a:t>
            </a:r>
            <a:r>
              <a:rPr lang="en-US" sz="2800" dirty="0" smtClean="0">
                <a:solidFill>
                  <a:srgbClr val="FF0000"/>
                </a:solidFill>
              </a:rPr>
              <a:t>PGRR074 – ROS Nov 7, NOGRR196 – ROS Nov 7, RRGRR022 – ROS Nov 7 </a:t>
            </a:r>
            <a:r>
              <a:rPr lang="en-US" sz="2800" dirty="0" smtClean="0"/>
              <a:t>– </a:t>
            </a:r>
            <a:r>
              <a:rPr lang="en-US" sz="2800" dirty="0" smtClean="0"/>
              <a:t>Add </a:t>
            </a:r>
            <a:r>
              <a:rPr lang="en-US" sz="2800" dirty="0"/>
              <a:t>Definitions for Generator Step-Up and Main Power Transformer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PGRR076 </a:t>
            </a:r>
            <a:r>
              <a:rPr lang="en-US" sz="2800" dirty="0" smtClean="0"/>
              <a:t>– </a:t>
            </a:r>
            <a:r>
              <a:rPr lang="en-US" sz="2800" dirty="0"/>
              <a:t>Improvements to Generation Resource Interconnection or Change Request (GINR) </a:t>
            </a:r>
            <a:r>
              <a:rPr lang="en-US" sz="2800" dirty="0" smtClean="0"/>
              <a:t>Process, ROS Nov. 7.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7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 smtClean="0"/>
              <a:t>Other Topics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Control clarification – Suzi McClellan</a:t>
            </a:r>
          </a:p>
          <a:p>
            <a:r>
              <a:rPr lang="en-US" dirty="0" smtClean="0"/>
              <a:t>RIOO-RS data export to document – Mike </a:t>
            </a:r>
            <a:r>
              <a:rPr lang="en-US" dirty="0" err="1" smtClean="0"/>
              <a:t>Juricek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ResourceIntegrationDepartment@ercot.com</a:t>
            </a:r>
            <a:r>
              <a:rPr lang="en-US" dirty="0" smtClean="0"/>
              <a:t> </a:t>
            </a:r>
            <a:r>
              <a:rPr lang="en-US" dirty="0"/>
              <a:t>is distribution list for Resource Integration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48770</TotalTime>
  <Words>327</Words>
  <Application>Microsoft Office PowerPoint</Application>
  <PresentationFormat>Widescreen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Resource Integration and Ongoing Operations – Interconnection Services (RIOO-IS) – Releases</vt:lpstr>
      <vt:lpstr>Active PGRR’s</vt:lpstr>
      <vt:lpstr>Other Topics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Teixeira, Jay</cp:lastModifiedBy>
  <cp:revision>503</cp:revision>
  <cp:lastPrinted>2018-07-25T14:31:19Z</cp:lastPrinted>
  <dcterms:created xsi:type="dcterms:W3CDTF">2016-01-21T15:20:31Z</dcterms:created>
  <dcterms:modified xsi:type="dcterms:W3CDTF">2019-10-25T20:22:18Z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