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403" r:id="rId7"/>
    <p:sldId id="416" r:id="rId8"/>
    <p:sldId id="412" r:id="rId9"/>
    <p:sldId id="417" r:id="rId10"/>
    <p:sldId id="413" r:id="rId11"/>
    <p:sldId id="414" r:id="rId12"/>
    <p:sldId id="419" r:id="rId13"/>
    <p:sldId id="41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87" autoAdjust="0"/>
    <p:restoredTop sz="92821" autoAdjust="0"/>
  </p:normalViewPr>
  <p:slideViewPr>
    <p:cSldViewPr showGuides="1">
      <p:cViewPr varScale="1">
        <p:scale>
          <a:sx n="84" d="100"/>
          <a:sy n="84" d="100"/>
        </p:scale>
        <p:origin x="103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8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554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593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544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862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730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503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14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91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pps/tibco/mis/Pages/Grid+Information/Transmiss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371600"/>
            <a:ext cx="533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FIS Dynamic Study Approach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</a:rPr>
              <a:t>  </a:t>
            </a:r>
          </a:p>
          <a:p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r>
              <a:rPr lang="en-US" sz="2000" dirty="0">
                <a:solidFill>
                  <a:schemeClr val="tx2"/>
                </a:solidFill>
              </a:rPr>
              <a:t>  October 28,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267700" cy="5172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In QSA process, several issues in the FIS stability study reports were identified. If not performed appropriately:</a:t>
            </a:r>
          </a:p>
          <a:p>
            <a:pPr marL="685800" lvl="1"/>
            <a:r>
              <a:rPr lang="en-US" sz="2200" dirty="0"/>
              <a:t>False stability issues may show up, mainly because existing GTCs were not respected;</a:t>
            </a:r>
          </a:p>
          <a:p>
            <a:pPr marL="685800" lvl="1"/>
            <a:r>
              <a:rPr lang="en-US" sz="2200" dirty="0"/>
              <a:t>Real stability issues may not be captured, mainly because appropriate cases and dispatches were not used.</a:t>
            </a:r>
          </a:p>
          <a:p>
            <a:endParaRPr lang="en-US" altLang="en-US" sz="2400" dirty="0">
              <a:ea typeface="Calibri" panose="020F0502020204030204" pitchFamily="34" charset="0"/>
            </a:endParaRPr>
          </a:p>
          <a:p>
            <a:r>
              <a:rPr lang="en-US" altLang="en-US" sz="2400" dirty="0">
                <a:ea typeface="Calibri" panose="020F0502020204030204" pitchFamily="34" charset="0"/>
              </a:rPr>
              <a:t>System improvements or mitigation plans:</a:t>
            </a:r>
            <a:endParaRPr lang="en-US" sz="2000" dirty="0"/>
          </a:p>
          <a:p>
            <a:pPr marL="685800" lvl="1"/>
            <a:r>
              <a:rPr lang="en-US" sz="2200" dirty="0"/>
              <a:t>PG 5.9 requires that system improvements or mitigation plans need to be identified in the FIS stability study for a GINR to be qualified for QSA.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0120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Calibri" panose="020F0502020204030204" pitchFamily="34" charset="0"/>
              </a:rPr>
              <a:t>Respecting Existing GTCs 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458200" cy="524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ea typeface="Calibri" panose="020F0502020204030204" pitchFamily="34" charset="0"/>
              </a:rPr>
              <a:t>Existing </a:t>
            </a:r>
            <a:r>
              <a:rPr lang="en-US" sz="2400" dirty="0">
                <a:ea typeface="Calibri" panose="020F0502020204030204" pitchFamily="34" charset="0"/>
              </a:rPr>
              <a:t>GTC definitions are available on ERCOT MIS:</a:t>
            </a:r>
          </a:p>
          <a:p>
            <a:pPr marL="0" indent="0" algn="ctr">
              <a:buNone/>
            </a:pPr>
            <a:r>
              <a:rPr lang="en-US" sz="2000" u="sng" dirty="0">
                <a:hlinkClick r:id="rId3"/>
              </a:rPr>
              <a:t>https://mis.ercot.com/pps/tibco/mis/Pages/Grid+Information/Transmission</a:t>
            </a:r>
            <a:endParaRPr lang="en-US" altLang="en-US" sz="2000" dirty="0">
              <a:ea typeface="Calibri" panose="020F0502020204030204" pitchFamily="34" charset="0"/>
            </a:endParaRPr>
          </a:p>
          <a:p>
            <a:endParaRPr lang="en-US" sz="2400" dirty="0"/>
          </a:p>
          <a:p>
            <a:r>
              <a:rPr lang="en-US" sz="2400" dirty="0"/>
              <a:t>Project falls inside a GTC, two scenarios to be studied: </a:t>
            </a:r>
            <a:endParaRPr lang="en-US" alt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200" dirty="0"/>
              <a:t>Scenario 1: The project dispatched at </a:t>
            </a:r>
            <a:r>
              <a:rPr lang="en-US" sz="2200" dirty="0" err="1"/>
              <a:t>Pmax</a:t>
            </a:r>
            <a:r>
              <a:rPr lang="en-US" sz="2200" dirty="0"/>
              <a:t>; Existing generators inside the GTC dispatched at the same level such that their total output equals to the GTL;</a:t>
            </a:r>
          </a:p>
          <a:p>
            <a:pPr lvl="1"/>
            <a:r>
              <a:rPr lang="en-US" sz="2200" dirty="0"/>
              <a:t>Scenario 2: All generators, including the studied project, dispatched at the same level such that the total output of all generators inside the GTC equals to the GTL;</a:t>
            </a:r>
          </a:p>
          <a:p>
            <a:pPr lvl="1"/>
            <a:r>
              <a:rPr lang="en-US" sz="2200" dirty="0"/>
              <a:t>No need to study scenarios 2 if system performance acceptable in scenario 1. </a:t>
            </a:r>
          </a:p>
          <a:p>
            <a:pPr lvl="1"/>
            <a:endParaRPr lang="en-US" altLang="en-US" sz="20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0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Calibri" panose="020F0502020204030204" pitchFamily="34" charset="0"/>
              </a:rPr>
              <a:t>Respecting Existing GTCs 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458200" cy="524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Project falls outside, but electrically close to, a GTC: </a:t>
            </a:r>
            <a:endParaRPr lang="en-US" alt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200" dirty="0"/>
              <a:t>The studied project dispatched at </a:t>
            </a:r>
            <a:r>
              <a:rPr lang="en-US" sz="2200" dirty="0" err="1"/>
              <a:t>Pmax</a:t>
            </a:r>
            <a:r>
              <a:rPr lang="en-US" sz="2200" dirty="0"/>
              <a:t>; </a:t>
            </a:r>
          </a:p>
          <a:p>
            <a:pPr lvl="1"/>
            <a:r>
              <a:rPr lang="en-US" sz="2200" dirty="0"/>
              <a:t>Existing generators inside the GTC dispatched at the same level such that their total output equals to the GTL;</a:t>
            </a:r>
          </a:p>
          <a:p>
            <a:endParaRPr lang="en-US" sz="2400" dirty="0"/>
          </a:p>
          <a:p>
            <a:r>
              <a:rPr lang="en-US" sz="2400" dirty="0"/>
              <a:t>If the GTL for the base case (N-0) is not defined, all generators inside the GTC should be dispatched at </a:t>
            </a:r>
            <a:r>
              <a:rPr lang="en-US" sz="2400" dirty="0" err="1"/>
              <a:t>Pmax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For system conditions with pre-outages (P6 events):</a:t>
            </a:r>
          </a:p>
          <a:p>
            <a:pPr marL="685800" lvl="1"/>
            <a:r>
              <a:rPr lang="en-US" altLang="en-US" sz="2200" dirty="0"/>
              <a:t>If GTC is defined for the studied outage, it should be respected;</a:t>
            </a:r>
          </a:p>
          <a:p>
            <a:pPr marL="685800" lvl="1"/>
            <a:r>
              <a:rPr lang="en-US" sz="2200" dirty="0"/>
              <a:t>If GTL is not defined for the studied outage, the GTL for the base case (N-0) condition should be respected.</a:t>
            </a:r>
            <a:endParaRPr lang="en-US" altLang="en-US" sz="1900" dirty="0"/>
          </a:p>
          <a:p>
            <a:pPr lvl="2" indent="-285750">
              <a:buFont typeface="Wingdings" panose="05000000000000000000" pitchFamily="2" charset="2"/>
              <a:buChar char="Ø"/>
            </a:pPr>
            <a:endParaRPr lang="en-US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63863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Calibri" panose="020F0502020204030204" pitchFamily="34" charset="0"/>
              </a:rPr>
              <a:t>Respecting Existing GTCs 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305800" cy="509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Panhandle GTC:</a:t>
            </a:r>
            <a:endParaRPr lang="en-US" sz="2000" dirty="0"/>
          </a:p>
          <a:p>
            <a:pPr marL="685800" lvl="1"/>
            <a:r>
              <a:rPr lang="en-US" sz="2200" dirty="0"/>
              <a:t>Panhandle GTC should be treated in the same way as all other GTCs, as discussed in previous slides;</a:t>
            </a:r>
          </a:p>
          <a:p>
            <a:pPr lvl="1"/>
            <a:r>
              <a:rPr lang="en-US" sz="2200" dirty="0"/>
              <a:t>For a specific system condition, the minimum between the WSCR, VSAT, and Dynamic Stability Limits should be respected</a:t>
            </a:r>
            <a:r>
              <a:rPr lang="en-US" sz="2000" dirty="0"/>
              <a:t>. </a:t>
            </a:r>
          </a:p>
          <a:p>
            <a:pPr lvl="1"/>
            <a:endParaRPr lang="en-US" altLang="en-US" sz="2000" dirty="0"/>
          </a:p>
          <a:p>
            <a:r>
              <a:rPr lang="en-US" dirty="0"/>
              <a:t>Future system conditions:</a:t>
            </a:r>
            <a:endParaRPr lang="en-US" sz="2000" dirty="0"/>
          </a:p>
          <a:p>
            <a:pPr marL="685800" lvl="1"/>
            <a:r>
              <a:rPr lang="en-US" sz="2200" dirty="0"/>
              <a:t>The existing GTCs are defined for current and near-term system conditions;</a:t>
            </a:r>
          </a:p>
          <a:p>
            <a:pPr marL="685800" lvl="1"/>
            <a:r>
              <a:rPr lang="en-US" altLang="en-US" sz="2200" dirty="0"/>
              <a:t>If a GTC is no longer valid for the system conditions of the targeting COD due to system changes, disregard the GTC.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9822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Mitigation Plans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458200" cy="5172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>
                <a:ea typeface="Calibri" panose="020F0502020204030204" pitchFamily="34" charset="0"/>
              </a:rPr>
              <a:t>Curtailment as a mitigation plan is suggested to be identified in the following approach:</a:t>
            </a:r>
            <a:endParaRPr lang="en-US" sz="2200" dirty="0"/>
          </a:p>
          <a:p>
            <a:pPr marL="685800" lvl="1"/>
            <a:r>
              <a:rPr lang="en-US" sz="2200" dirty="0"/>
              <a:t>If the project is not inside or electrically close to a GTC, curtail the project until a stable system response is achieved; Nearby generators remain at </a:t>
            </a:r>
            <a:r>
              <a:rPr lang="en-US" sz="2200" dirty="0" err="1"/>
              <a:t>Pmax</a:t>
            </a:r>
            <a:r>
              <a:rPr lang="en-US" sz="2200" dirty="0"/>
              <a:t>; </a:t>
            </a:r>
          </a:p>
          <a:p>
            <a:pPr marL="1085850" lvl="2"/>
            <a:endParaRPr lang="en-US" dirty="0"/>
          </a:p>
          <a:p>
            <a:pPr marL="685800" lvl="1"/>
            <a:r>
              <a:rPr lang="en-US" sz="2200" dirty="0"/>
              <a:t>If the project falls inside a GTC, both the project and existing generators inside the GTC should be curtailed until a stable system response is achieved;</a:t>
            </a:r>
          </a:p>
          <a:p>
            <a:pPr marL="685800" lvl="1"/>
            <a:endParaRPr lang="en-US" sz="2200" dirty="0"/>
          </a:p>
          <a:p>
            <a:pPr marL="685800" lvl="1"/>
            <a:r>
              <a:rPr lang="en-US" sz="2200" dirty="0"/>
              <a:t>If the project falls outside, but electrically close to, a GTC, keep the dispatch of generators inside the GTC the same, curtail the project until a stable system response is achieved.</a:t>
            </a:r>
          </a:p>
          <a:p>
            <a:pPr marL="685800" lvl="1"/>
            <a:endParaRPr lang="en-US" sz="2000" dirty="0"/>
          </a:p>
          <a:p>
            <a:pPr marL="1085850" lvl="2"/>
            <a:endParaRPr lang="en-US" sz="1800" dirty="0"/>
          </a:p>
          <a:p>
            <a:pPr lvl="1"/>
            <a:endParaRPr lang="en-US" altLang="en-US" sz="20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79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Study Cases and Dispatch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267700" cy="4943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By default, both HWLL and summer peak cases should be studied for any generation projects. </a:t>
            </a:r>
          </a:p>
          <a:p>
            <a:endParaRPr lang="en-US" sz="2400" dirty="0"/>
          </a:p>
          <a:p>
            <a:r>
              <a:rPr lang="en-US" sz="2400" dirty="0"/>
              <a:t>If one of them will not be studied, TSPs need to provide the rationale in the FIS study scope agreement and get reviewed/agreed by ERCOT.</a:t>
            </a:r>
          </a:p>
          <a:p>
            <a:endParaRPr lang="en-US" sz="2400" dirty="0"/>
          </a:p>
          <a:p>
            <a:r>
              <a:rPr lang="en-US" sz="2400" dirty="0"/>
              <a:t>By default, dynamic load models should be used in the study. If not, the reason should be included in the study reports. </a:t>
            </a:r>
          </a:p>
          <a:p>
            <a:endParaRPr lang="en-US" sz="2400" dirty="0"/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altLang="en-US" sz="20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39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Study Cases and Dispatch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267700" cy="4943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For renewable projects in weak regions like Panhandle, West, Far West, and Valley:</a:t>
            </a:r>
          </a:p>
          <a:p>
            <a:pPr lvl="1"/>
            <a:r>
              <a:rPr lang="en-US" sz="2200" dirty="0"/>
              <a:t>HWLL case is suggested to be used;</a:t>
            </a:r>
          </a:p>
          <a:p>
            <a:pPr lvl="1"/>
            <a:r>
              <a:rPr lang="en-US" sz="2200" dirty="0"/>
              <a:t>All nearby wind and solar generators should be in-service and dispatched at </a:t>
            </a:r>
            <a:r>
              <a:rPr lang="en-US" sz="2200" dirty="0" err="1"/>
              <a:t>Pmax</a:t>
            </a:r>
            <a:r>
              <a:rPr lang="en-US" sz="2200" dirty="0"/>
              <a:t>,  if not limited by a GTC.  </a:t>
            </a:r>
          </a:p>
          <a:p>
            <a:pPr lvl="1"/>
            <a:r>
              <a:rPr lang="en-US" sz="2200" dirty="0"/>
              <a:t>If there are conventional generators nearby the project, two scenarios are suggested to be studied: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All conventional generators dispatched at </a:t>
            </a:r>
            <a:r>
              <a:rPr lang="en-US" dirty="0" err="1"/>
              <a:t>Pmax</a:t>
            </a:r>
            <a:r>
              <a:rPr lang="en-US" dirty="0"/>
              <a:t>, if not limited by a GTC;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All conventional generators </a:t>
            </a:r>
            <a:r>
              <a:rPr lang="en-US"/>
              <a:t>turned off;</a:t>
            </a: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If one of the them not studies, the rationale needs to be included in the FIS study report.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  <a:p>
            <a:pPr marL="0" indent="0">
              <a:buNone/>
            </a:pPr>
            <a:r>
              <a:rPr lang="en-US" sz="2000" dirty="0"/>
              <a:t>.</a:t>
            </a:r>
          </a:p>
          <a:p>
            <a:pPr lvl="1"/>
            <a:endParaRPr lang="en-US" altLang="en-US" sz="20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Energy Storage Study Scenarios</a:t>
            </a:r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923925"/>
            <a:ext cx="8267700" cy="4943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ea typeface="Calibri" panose="020F0502020204030204" pitchFamily="34" charset="0"/>
              </a:rPr>
              <a:t>Storage only, two scenarios to be studied:</a:t>
            </a:r>
          </a:p>
          <a:p>
            <a:pPr marL="685800" lvl="1"/>
            <a:r>
              <a:rPr lang="en-US" sz="2200" dirty="0"/>
              <a:t>Charging mode</a:t>
            </a:r>
          </a:p>
          <a:p>
            <a:pPr marL="685800" lvl="1"/>
            <a:r>
              <a:rPr lang="en-US" sz="2200" dirty="0"/>
              <a:t>Discharging mode</a:t>
            </a:r>
          </a:p>
          <a:p>
            <a:endParaRPr lang="en-US" altLang="en-US" sz="2400" dirty="0">
              <a:ea typeface="Calibri" panose="020F0502020204030204" pitchFamily="34" charset="0"/>
            </a:endParaRPr>
          </a:p>
          <a:p>
            <a:r>
              <a:rPr lang="en-US" sz="2400" dirty="0"/>
              <a:t>PV or Wind + storage, three scenarios to be studied:</a:t>
            </a:r>
            <a:endParaRPr lang="en-US" altLang="en-US" sz="2400" dirty="0">
              <a:ea typeface="Calibri" panose="020F0502020204030204" pitchFamily="34" charset="0"/>
            </a:endParaRPr>
          </a:p>
          <a:p>
            <a:pPr lvl="1"/>
            <a:r>
              <a:rPr lang="en-US" sz="2200" dirty="0"/>
              <a:t>PV or Wind + storage in discharging mode</a:t>
            </a:r>
          </a:p>
          <a:p>
            <a:pPr lvl="1"/>
            <a:r>
              <a:rPr lang="en-US" sz="2200" dirty="0"/>
              <a:t>PV or Wind only</a:t>
            </a:r>
          </a:p>
          <a:p>
            <a:pPr lvl="1"/>
            <a:r>
              <a:rPr lang="en-US" sz="2200" dirty="0"/>
              <a:t>Storage in charging mode</a:t>
            </a:r>
          </a:p>
          <a:p>
            <a:endParaRPr lang="en-US" altLang="en-US" sz="2400" dirty="0">
              <a:ea typeface="Calibri" panose="020F0502020204030204" pitchFamily="34" charset="0"/>
            </a:endParaRPr>
          </a:p>
          <a:p>
            <a:r>
              <a:rPr lang="en-US" altLang="en-US" sz="2400" dirty="0">
                <a:ea typeface="Calibri" panose="020F0502020204030204" pitchFamily="34" charset="0"/>
              </a:rPr>
              <a:t>Study approach for storage will be adjusted/improved </a:t>
            </a:r>
            <a:r>
              <a:rPr lang="en-US" altLang="zh-CN" sz="2400" dirty="0">
                <a:ea typeface="Calibri" panose="020F0502020204030204" pitchFamily="34" charset="0"/>
              </a:rPr>
              <a:t>as our experience grows</a:t>
            </a:r>
            <a:r>
              <a:rPr lang="en-US" altLang="en-US" sz="2400" dirty="0">
                <a:ea typeface="Calibri" panose="020F0502020204030204" pitchFamily="34" charset="0"/>
              </a:rPr>
              <a:t>.</a:t>
            </a: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  <a:p>
            <a:pPr eaLnBrk="1" hangingPunct="1"/>
            <a:endParaRPr lang="en-US" altLang="en-US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38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26788</TotalTime>
  <Words>681</Words>
  <Application>Microsoft Office PowerPoint</Application>
  <PresentationFormat>On-screen Show (4:3)</PresentationFormat>
  <Paragraphs>124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PowerPoint Presentation</vt:lpstr>
      <vt:lpstr>Background</vt:lpstr>
      <vt:lpstr>Respecting Existing GTCs </vt:lpstr>
      <vt:lpstr>Respecting Existing GTCs </vt:lpstr>
      <vt:lpstr>Respecting Existing GTCs </vt:lpstr>
      <vt:lpstr>Mitigation Plans</vt:lpstr>
      <vt:lpstr>Study Cases and Dispatch</vt:lpstr>
      <vt:lpstr>Study Cases and Dispatch</vt:lpstr>
      <vt:lpstr>Energy Storage Study Scenarios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yang zhang</cp:lastModifiedBy>
  <cp:revision>720</cp:revision>
  <cp:lastPrinted>2019-05-16T19:31:26Z</cp:lastPrinted>
  <dcterms:created xsi:type="dcterms:W3CDTF">2016-01-21T15:20:31Z</dcterms:created>
  <dcterms:modified xsi:type="dcterms:W3CDTF">2019-10-28T01:15:19Z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