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7"/>
  </p:notesMasterIdLst>
  <p:handoutMasterIdLst>
    <p:handoutMasterId r:id="rId28"/>
  </p:handoutMasterIdLst>
  <p:sldIdLst>
    <p:sldId id="260" r:id="rId6"/>
    <p:sldId id="267" r:id="rId7"/>
    <p:sldId id="312" r:id="rId8"/>
    <p:sldId id="268" r:id="rId9"/>
    <p:sldId id="313" r:id="rId10"/>
    <p:sldId id="294" r:id="rId11"/>
    <p:sldId id="305" r:id="rId12"/>
    <p:sldId id="314" r:id="rId13"/>
    <p:sldId id="298" r:id="rId14"/>
    <p:sldId id="299" r:id="rId15"/>
    <p:sldId id="301" r:id="rId16"/>
    <p:sldId id="302" r:id="rId17"/>
    <p:sldId id="315" r:id="rId18"/>
    <p:sldId id="278" r:id="rId19"/>
    <p:sldId id="316" r:id="rId20"/>
    <p:sldId id="279" r:id="rId21"/>
    <p:sldId id="318" r:id="rId22"/>
    <p:sldId id="319" r:id="rId23"/>
    <p:sldId id="311" r:id="rId24"/>
    <p:sldId id="320" r:id="rId25"/>
    <p:sldId id="291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o, Nitika" initials="MN" lastIdx="5" clrIdx="0">
    <p:extLst>
      <p:ext uri="{19B8F6BF-5375-455C-9EA6-DF929625EA0E}">
        <p15:presenceInfo xmlns:p15="http://schemas.microsoft.com/office/powerpoint/2012/main" userId="S-1-5-21-639947351-343809578-3807592339-116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3B77"/>
    <a:srgbClr val="26D07C"/>
    <a:srgbClr val="685BC7"/>
    <a:srgbClr val="5B6770"/>
    <a:srgbClr val="003865"/>
    <a:srgbClr val="FFD100"/>
    <a:srgbClr val="890C58"/>
    <a:srgbClr val="FFE6CC"/>
    <a:srgbClr val="FF8200"/>
    <a:srgbClr val="CDF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42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76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83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072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57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49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68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76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34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856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2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29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8100" y="661177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CONFIDENTIAL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Switching Plans &amp; </a:t>
            </a:r>
            <a:br>
              <a:rPr lang="en-US" sz="2000" b="1" dirty="0" smtClean="0">
                <a:solidFill>
                  <a:schemeClr val="tx2"/>
                </a:solidFill>
              </a:rPr>
            </a:br>
            <a:r>
              <a:rPr lang="en-US" sz="2000" b="1" dirty="0" smtClean="0">
                <a:solidFill>
                  <a:schemeClr val="tx2"/>
                </a:solidFill>
              </a:rPr>
              <a:t>Conditional Contingency Definitions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Mario Alberto de la Garza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Network Modeling Maintenance Supervisor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10/15/2019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</a:t>
            </a:r>
            <a:r>
              <a:rPr lang="en-US" dirty="0" smtClean="0"/>
              <a:t>SWPs Affect </a:t>
            </a:r>
            <a:r>
              <a:rPr lang="en-US" dirty="0"/>
              <a:t>Contingencies?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Contingency Maintainer traces contingencies based of modeled statuses of breakers and switches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96" name="Group 95"/>
          <p:cNvGrpSpPr/>
          <p:nvPr/>
        </p:nvGrpSpPr>
        <p:grpSpPr>
          <a:xfrm>
            <a:off x="1350275" y="2743200"/>
            <a:ext cx="6519650" cy="2442727"/>
            <a:chOff x="1312175" y="2718636"/>
            <a:chExt cx="6519650" cy="2442727"/>
          </a:xfrm>
        </p:grpSpPr>
        <p:grpSp>
          <p:nvGrpSpPr>
            <p:cNvPr id="97" name="Group 96"/>
            <p:cNvGrpSpPr/>
            <p:nvPr/>
          </p:nvGrpSpPr>
          <p:grpSpPr>
            <a:xfrm>
              <a:off x="1312175" y="2864889"/>
              <a:ext cx="6519650" cy="2296474"/>
              <a:chOff x="1312175" y="2667000"/>
              <a:chExt cx="6519650" cy="2296474"/>
            </a:xfrm>
          </p:grpSpPr>
          <p:grpSp>
            <p:nvGrpSpPr>
              <p:cNvPr id="100" name="Group 99"/>
              <p:cNvGrpSpPr/>
              <p:nvPr/>
            </p:nvGrpSpPr>
            <p:grpSpPr>
              <a:xfrm>
                <a:off x="1312175" y="2667000"/>
                <a:ext cx="6519650" cy="2296474"/>
                <a:chOff x="1312175" y="2667000"/>
                <a:chExt cx="6519650" cy="2296474"/>
              </a:xfrm>
            </p:grpSpPr>
            <p:grpSp>
              <p:nvGrpSpPr>
                <p:cNvPr id="108" name="Group 107"/>
                <p:cNvGrpSpPr>
                  <a:grpSpLocks noChangeAspect="1"/>
                </p:cNvGrpSpPr>
                <p:nvPr/>
              </p:nvGrpSpPr>
              <p:grpSpPr>
                <a:xfrm>
                  <a:off x="1312175" y="2667000"/>
                  <a:ext cx="6519650" cy="1554482"/>
                  <a:chOff x="1066800" y="1858912"/>
                  <a:chExt cx="7086600" cy="1689658"/>
                </a:xfrm>
              </p:grpSpPr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7444154" y="1858912"/>
                    <a:ext cx="70924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SUBB</a:t>
                    </a:r>
                    <a:endParaRPr lang="en-US" sz="1200" dirty="0"/>
                  </a:p>
                </p:txBody>
              </p:sp>
              <p:grpSp>
                <p:nvGrpSpPr>
                  <p:cNvPr id="120" name="Group 119"/>
                  <p:cNvGrpSpPr/>
                  <p:nvPr/>
                </p:nvGrpSpPr>
                <p:grpSpPr>
                  <a:xfrm>
                    <a:off x="1398954" y="2286383"/>
                    <a:ext cx="6443785" cy="1262187"/>
                    <a:chOff x="838200" y="2209798"/>
                    <a:chExt cx="7391400" cy="1447802"/>
                  </a:xfrm>
                </p:grpSpPr>
                <p:cxnSp>
                  <p:nvCxnSpPr>
                    <p:cNvPr id="125" name="Straight Connector 124"/>
                    <p:cNvCxnSpPr/>
                    <p:nvPr/>
                  </p:nvCxnSpPr>
                  <p:spPr>
                    <a:xfrm>
                      <a:off x="838200" y="2209798"/>
                      <a:ext cx="0" cy="1447797"/>
                    </a:xfrm>
                    <a:prstGeom prst="line">
                      <a:avLst/>
                    </a:prstGeom>
                    <a:ln w="571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Straight Connector 125"/>
                    <p:cNvCxnSpPr/>
                    <p:nvPr/>
                  </p:nvCxnSpPr>
                  <p:spPr>
                    <a:xfrm>
                      <a:off x="8229600" y="2209800"/>
                      <a:ext cx="0" cy="1447800"/>
                    </a:xfrm>
                    <a:prstGeom prst="line">
                      <a:avLst/>
                    </a:prstGeom>
                    <a:ln w="571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Straight Connector 126"/>
                    <p:cNvCxnSpPr/>
                    <p:nvPr/>
                  </p:nvCxnSpPr>
                  <p:spPr>
                    <a:xfrm>
                      <a:off x="838200" y="2895600"/>
                      <a:ext cx="73914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21" name="Rectangle 120"/>
                  <p:cNvSpPr/>
                  <p:nvPr/>
                </p:nvSpPr>
                <p:spPr>
                  <a:xfrm>
                    <a:off x="1664676" y="2729434"/>
                    <a:ext cx="310896" cy="310896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/>
                  </a:p>
                </p:txBody>
              </p:sp>
              <p:sp>
                <p:nvSpPr>
                  <p:cNvPr id="122" name="Rectangle 121"/>
                  <p:cNvSpPr/>
                  <p:nvPr/>
                </p:nvSpPr>
                <p:spPr>
                  <a:xfrm>
                    <a:off x="7203823" y="2723728"/>
                    <a:ext cx="310896" cy="310896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/>
                  </a:p>
                </p:txBody>
              </p:sp>
              <p:sp>
                <p:nvSpPr>
                  <p:cNvPr id="123" name="TextBox 122"/>
                  <p:cNvSpPr txBox="1"/>
                  <p:nvPr/>
                </p:nvSpPr>
                <p:spPr>
                  <a:xfrm>
                    <a:off x="1066800" y="1858912"/>
                    <a:ext cx="139504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SUBA</a:t>
                    </a:r>
                    <a:endParaRPr lang="en-US" sz="1200" dirty="0"/>
                  </a:p>
                </p:txBody>
              </p:sp>
              <p:sp>
                <p:nvSpPr>
                  <p:cNvPr id="124" name="TextBox 123"/>
                  <p:cNvSpPr txBox="1"/>
                  <p:nvPr/>
                </p:nvSpPr>
                <p:spPr>
                  <a:xfrm>
                    <a:off x="1547345" y="2398243"/>
                    <a:ext cx="53858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CB1</a:t>
                    </a:r>
                    <a:endParaRPr lang="en-US" sz="1200" dirty="0"/>
                  </a:p>
                </p:txBody>
              </p:sp>
            </p:grp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4612416" y="3376007"/>
                  <a:ext cx="0" cy="561829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Rectangle 109"/>
                <p:cNvSpPr/>
                <p:nvPr/>
              </p:nvSpPr>
              <p:spPr>
                <a:xfrm>
                  <a:off x="4071423" y="3490024"/>
                  <a:ext cx="286023" cy="28602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4848680" y="3490024"/>
                  <a:ext cx="286023" cy="28602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2778242" y="3633036"/>
                  <a:ext cx="65972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Line: </a:t>
                  </a:r>
                  <a:br>
                    <a:rPr lang="en-US" sz="1200" dirty="0" smtClean="0"/>
                  </a:br>
                  <a:r>
                    <a:rPr lang="en-US" sz="1200" dirty="0" smtClean="0"/>
                    <a:t>A_C_1</a:t>
                  </a:r>
                  <a:endParaRPr lang="en-US" sz="1200" dirty="0"/>
                </a:p>
              </p:txBody>
            </p:sp>
            <p:sp>
              <p:nvSpPr>
                <p:cNvPr id="113" name="TextBox 112"/>
                <p:cNvSpPr txBox="1"/>
                <p:nvPr/>
              </p:nvSpPr>
              <p:spPr>
                <a:xfrm>
                  <a:off x="5749353" y="3612937"/>
                  <a:ext cx="65972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Line: </a:t>
                  </a:r>
                  <a:br>
                    <a:rPr lang="en-US" sz="1200" dirty="0" smtClean="0"/>
                  </a:br>
                  <a:r>
                    <a:rPr lang="en-US" sz="1200" dirty="0" smtClean="0"/>
                    <a:t>C_B_1</a:t>
                  </a:r>
                  <a:endParaRPr lang="en-US" sz="1200" dirty="0"/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6848777" y="3166863"/>
                  <a:ext cx="504901" cy="2831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CB2</a:t>
                  </a:r>
                  <a:endParaRPr lang="en-US" sz="1200" dirty="0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3968308" y="3205436"/>
                  <a:ext cx="495499" cy="2831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CB3</a:t>
                  </a:r>
                  <a:endParaRPr lang="en-US" sz="12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4768742" y="3200400"/>
                  <a:ext cx="495499" cy="2831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CB4</a:t>
                  </a:r>
                  <a:endParaRPr lang="en-US" sz="1200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4316463" y="2912371"/>
                  <a:ext cx="1283438" cy="2831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SUBC</a:t>
                  </a:r>
                  <a:endParaRPr lang="en-US" sz="1200" dirty="0"/>
                </a:p>
              </p:txBody>
            </p:sp>
            <p:sp>
              <p:nvSpPr>
                <p:cNvPr id="118" name="TextBox 117"/>
                <p:cNvSpPr txBox="1"/>
                <p:nvPr/>
              </p:nvSpPr>
              <p:spPr>
                <a:xfrm>
                  <a:off x="4273360" y="4501809"/>
                  <a:ext cx="69021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PS (N.C.)</a:t>
                  </a:r>
                  <a:endParaRPr lang="en-US" sz="1200" dirty="0"/>
                </a:p>
              </p:txBody>
            </p:sp>
          </p:grpSp>
          <p:cxnSp>
            <p:nvCxnSpPr>
              <p:cNvPr id="101" name="Straight Connector 100"/>
              <p:cNvCxnSpPr/>
              <p:nvPr/>
            </p:nvCxnSpPr>
            <p:spPr>
              <a:xfrm>
                <a:off x="3886200" y="4303309"/>
                <a:ext cx="152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3886200" y="3612937"/>
                <a:ext cx="0" cy="6903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5410200" y="3612937"/>
                <a:ext cx="0" cy="6903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Rounded Rectangle 103"/>
              <p:cNvSpPr/>
              <p:nvPr/>
            </p:nvSpPr>
            <p:spPr>
              <a:xfrm>
                <a:off x="1754276" y="3060271"/>
                <a:ext cx="5599402" cy="1498717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 rot="18900000">
                <a:off x="4480198" y="4336386"/>
                <a:ext cx="36669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TextBox 97"/>
            <p:cNvSpPr txBox="1"/>
            <p:nvPr/>
          </p:nvSpPr>
          <p:spPr>
            <a:xfrm>
              <a:off x="2705505" y="2718636"/>
              <a:ext cx="875895" cy="46166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CTG ID: </a:t>
              </a:r>
              <a:br>
                <a:rPr lang="en-US" sz="1200" dirty="0" smtClean="0"/>
              </a:br>
              <a:r>
                <a:rPr lang="en-US" sz="1200" dirty="0" smtClean="0"/>
                <a:t>SAB138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381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Would SWPs Affect </a:t>
            </a:r>
            <a:r>
              <a:rPr lang="en-US" dirty="0"/>
              <a:t>Contingencies</a:t>
            </a:r>
            <a:r>
              <a:rPr lang="en-US" dirty="0" smtClean="0"/>
              <a:t>?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SWP is associated to a disconnector, the Contingency Maintainer would re-trace the contingencies using the data provided in the SWP stages.</a:t>
            </a:r>
          </a:p>
          <a:p>
            <a:r>
              <a:rPr lang="en-US" dirty="0" smtClean="0"/>
              <a:t>If a Contingency associated to a stage matches an existing contingency, it associates the existing contingency to the stage.</a:t>
            </a:r>
          </a:p>
          <a:p>
            <a:r>
              <a:rPr lang="en-US" dirty="0" smtClean="0"/>
              <a:t>If a Contingency associated to a stage does not match an existing contingency, it creates </a:t>
            </a:r>
            <a:r>
              <a:rPr lang="en-US" dirty="0"/>
              <a:t>a </a:t>
            </a:r>
            <a:r>
              <a:rPr lang="en-US" b="1" u="sng" dirty="0"/>
              <a:t>Conditional Contingency Definition (aka CCD</a:t>
            </a:r>
            <a:r>
              <a:rPr lang="en-US" b="1" u="sng" dirty="0" smtClean="0"/>
              <a:t>)</a:t>
            </a:r>
            <a:r>
              <a:rPr lang="en-US" dirty="0" smtClean="0"/>
              <a:t> and associates the CCD to the stage.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8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ounded Rectangle 211"/>
          <p:cNvSpPr/>
          <p:nvPr/>
        </p:nvSpPr>
        <p:spPr>
          <a:xfrm>
            <a:off x="4235990" y="4296341"/>
            <a:ext cx="827793" cy="827644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SWPs Affect Contingencies?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1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80" name="Group 79"/>
          <p:cNvGrpSpPr/>
          <p:nvPr/>
        </p:nvGrpSpPr>
        <p:grpSpPr>
          <a:xfrm>
            <a:off x="1312175" y="2875354"/>
            <a:ext cx="6519650" cy="2296474"/>
            <a:chOff x="1312175" y="2667000"/>
            <a:chExt cx="6519650" cy="2296474"/>
          </a:xfrm>
        </p:grpSpPr>
        <p:grpSp>
          <p:nvGrpSpPr>
            <p:cNvPr id="81" name="Group 80"/>
            <p:cNvGrpSpPr>
              <a:grpSpLocks noChangeAspect="1"/>
            </p:cNvGrpSpPr>
            <p:nvPr/>
          </p:nvGrpSpPr>
          <p:grpSpPr>
            <a:xfrm>
              <a:off x="1312175" y="2667000"/>
              <a:ext cx="6519650" cy="1554482"/>
              <a:chOff x="1066800" y="1858912"/>
              <a:chExt cx="7086600" cy="1689658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7444154" y="1858912"/>
                <a:ext cx="7092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SUBB</a:t>
                </a:r>
                <a:endParaRPr lang="en-US" sz="1200" dirty="0"/>
              </a:p>
            </p:txBody>
          </p:sp>
          <p:grpSp>
            <p:nvGrpSpPr>
              <p:cNvPr id="93" name="Group 92"/>
              <p:cNvGrpSpPr/>
              <p:nvPr/>
            </p:nvGrpSpPr>
            <p:grpSpPr>
              <a:xfrm>
                <a:off x="1398954" y="2286383"/>
                <a:ext cx="6443785" cy="1262187"/>
                <a:chOff x="838200" y="2209798"/>
                <a:chExt cx="7391400" cy="1447802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838200" y="2209798"/>
                  <a:ext cx="0" cy="1447797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9" name="Rectangle 128"/>
              <p:cNvSpPr/>
              <p:nvPr/>
            </p:nvSpPr>
            <p:spPr>
              <a:xfrm>
                <a:off x="1664676" y="2729434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7203823" y="2723728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1066800" y="1858912"/>
                <a:ext cx="13950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SUBA</a:t>
                </a:r>
                <a:endParaRPr lang="en-US" sz="1200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1547345" y="2398243"/>
                <a:ext cx="5385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CB1</a:t>
                </a:r>
                <a:endParaRPr lang="en-US" sz="1200" dirty="0"/>
              </a:p>
            </p:txBody>
          </p:sp>
        </p:grpSp>
        <p:cxnSp>
          <p:nvCxnSpPr>
            <p:cNvPr id="82" name="Straight Connector 81"/>
            <p:cNvCxnSpPr/>
            <p:nvPr/>
          </p:nvCxnSpPr>
          <p:spPr>
            <a:xfrm>
              <a:off x="4612416" y="3376007"/>
              <a:ext cx="0" cy="56182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4071423" y="3490024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848680" y="3490024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778242" y="3633036"/>
              <a:ext cx="6597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</a:t>
              </a:r>
              <a:br>
                <a:rPr lang="en-US" sz="1200" dirty="0" smtClean="0"/>
              </a:br>
              <a:r>
                <a:rPr lang="en-US" sz="1200" dirty="0" smtClean="0"/>
                <a:t>A_C_1</a:t>
              </a:r>
              <a:endParaRPr lang="en-US" sz="12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749353" y="3612937"/>
              <a:ext cx="6597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</a:t>
              </a:r>
              <a:br>
                <a:rPr lang="en-US" sz="1200" dirty="0" smtClean="0"/>
              </a:br>
              <a:r>
                <a:rPr lang="en-US" sz="1200" dirty="0" smtClean="0"/>
                <a:t>C_B_1</a:t>
              </a:r>
              <a:endParaRPr lang="en-US" sz="12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848777" y="3166863"/>
              <a:ext cx="504901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CB2</a:t>
              </a:r>
              <a:endParaRPr lang="en-US" sz="12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968308" y="3205436"/>
              <a:ext cx="495499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CB3</a:t>
              </a:r>
              <a:endParaRPr lang="en-US" sz="12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768742" y="3200400"/>
              <a:ext cx="495499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CB4</a:t>
              </a:r>
              <a:endParaRPr lang="en-US" sz="12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316463" y="2912371"/>
              <a:ext cx="1283438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SUBC</a:t>
              </a:r>
              <a:endParaRPr lang="en-US" sz="12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273360" y="4501809"/>
              <a:ext cx="6902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PS (N.C.)*</a:t>
              </a:r>
              <a:endParaRPr lang="en-US" sz="1200" dirty="0"/>
            </a:p>
          </p:txBody>
        </p:sp>
      </p:grpSp>
      <p:cxnSp>
        <p:nvCxnSpPr>
          <p:cNvPr id="136" name="Straight Connector 135"/>
          <p:cNvCxnSpPr/>
          <p:nvPr/>
        </p:nvCxnSpPr>
        <p:spPr>
          <a:xfrm>
            <a:off x="4736885" y="4511663"/>
            <a:ext cx="6733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3886200" y="3821291"/>
            <a:ext cx="0" cy="690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5410200" y="3821291"/>
            <a:ext cx="0" cy="690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8900000">
            <a:off x="4455644" y="4533948"/>
            <a:ext cx="3666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886200" y="4511663"/>
            <a:ext cx="878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ounded Rectangle 160"/>
          <p:cNvSpPr/>
          <p:nvPr/>
        </p:nvSpPr>
        <p:spPr>
          <a:xfrm>
            <a:off x="1792376" y="3282724"/>
            <a:ext cx="5599402" cy="1498717"/>
          </a:xfrm>
          <a:prstGeom prst="roundRect">
            <a:avLst/>
          </a:prstGeom>
          <a:noFill/>
          <a:ln>
            <a:solidFill>
              <a:srgbClr val="FFD1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2743605" y="2743200"/>
            <a:ext cx="875895" cy="461665"/>
          </a:xfrm>
          <a:prstGeom prst="rect">
            <a:avLst/>
          </a:prstGeom>
          <a:noFill/>
          <a:ln>
            <a:solidFill>
              <a:srgbClr val="FFD1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CTG ID: </a:t>
            </a:r>
            <a:br>
              <a:rPr lang="en-US" sz="1200" dirty="0" smtClean="0"/>
            </a:br>
            <a:r>
              <a:rPr lang="en-US" sz="1200" dirty="0" smtClean="0"/>
              <a:t>SAB138</a:t>
            </a:r>
            <a:endParaRPr lang="en-US" sz="1200" dirty="0"/>
          </a:p>
        </p:txBody>
      </p:sp>
      <p:cxnSp>
        <p:nvCxnSpPr>
          <p:cNvPr id="163" name="Curved Connector 162"/>
          <p:cNvCxnSpPr>
            <a:stCxn id="162" idx="0"/>
            <a:endCxn id="210" idx="1"/>
          </p:cNvCxnSpPr>
          <p:nvPr/>
        </p:nvCxnSpPr>
        <p:spPr>
          <a:xfrm rot="5400000" flipH="1" flipV="1">
            <a:off x="4275808" y="318565"/>
            <a:ext cx="1330380" cy="3518891"/>
          </a:xfrm>
          <a:prstGeom prst="curvedConnector2">
            <a:avLst/>
          </a:prstGeom>
          <a:ln w="28575">
            <a:solidFill>
              <a:srgbClr val="FFD1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206" idx="1"/>
          </p:cNvCxnSpPr>
          <p:nvPr/>
        </p:nvCxnSpPr>
        <p:spPr>
          <a:xfrm flipH="1">
            <a:off x="5026312" y="1535265"/>
            <a:ext cx="1717340" cy="3230361"/>
          </a:xfrm>
          <a:prstGeom prst="straightConnector1">
            <a:avLst/>
          </a:prstGeom>
          <a:ln>
            <a:solidFill>
              <a:srgbClr val="EE80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ounded Rectangle 207"/>
          <p:cNvSpPr/>
          <p:nvPr/>
        </p:nvSpPr>
        <p:spPr>
          <a:xfrm>
            <a:off x="6698597" y="1917540"/>
            <a:ext cx="1750902" cy="753840"/>
          </a:xfrm>
          <a:prstGeom prst="roundRect">
            <a:avLst/>
          </a:prstGeom>
          <a:solidFill>
            <a:srgbClr val="9BEBCA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09" name="Rounded Rectangle 208"/>
          <p:cNvSpPr/>
          <p:nvPr/>
        </p:nvSpPr>
        <p:spPr>
          <a:xfrm>
            <a:off x="6809202" y="2173907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Open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6700444" y="1044663"/>
            <a:ext cx="1750902" cy="736313"/>
          </a:xfrm>
          <a:prstGeom prst="roundRect">
            <a:avLst/>
          </a:prstGeom>
          <a:solidFill>
            <a:srgbClr val="C2BEE8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11" name="Rounded Rectangle 210"/>
          <p:cNvSpPr/>
          <p:nvPr/>
        </p:nvSpPr>
        <p:spPr>
          <a:xfrm>
            <a:off x="6811049" y="1301030"/>
            <a:ext cx="1525997" cy="314416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Close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5720016" y="944754"/>
            <a:ext cx="2906158" cy="1941921"/>
          </a:xfrm>
          <a:prstGeom prst="roundRect">
            <a:avLst/>
          </a:prstGeom>
          <a:noFill/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u="sng" dirty="0" smtClean="0">
                <a:solidFill>
                  <a:srgbClr val="5B6770"/>
                </a:solidFill>
              </a:rPr>
              <a:t>SWP1</a:t>
            </a:r>
            <a:endParaRPr lang="en-US" sz="1400" b="1" u="sng" dirty="0" smtClean="0">
              <a:solidFill>
                <a:srgbClr val="5B6770"/>
              </a:solidFill>
            </a:endParaRPr>
          </a:p>
          <a:p>
            <a:endParaRPr lang="en-US" sz="1400" dirty="0">
              <a:solidFill>
                <a:sysClr val="windowText" lastClr="000000"/>
              </a:solidFill>
            </a:endParaRPr>
          </a:p>
          <a:p>
            <a:endParaRPr lang="en-US" sz="1400" dirty="0" smtClean="0">
              <a:solidFill>
                <a:sysClr val="windowText" lastClr="000000"/>
              </a:solidFill>
            </a:endParaRPr>
          </a:p>
          <a:p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6704471" y="1048307"/>
            <a:ext cx="130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1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740834" y="1931881"/>
            <a:ext cx="130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2</a:t>
            </a:r>
            <a:endParaRPr lang="en-US" sz="1200" dirty="0">
              <a:solidFill>
                <a:srgbClr val="5B6770"/>
              </a:solidFill>
            </a:endParaRPr>
          </a:p>
        </p:txBody>
      </p:sp>
      <p:cxnSp>
        <p:nvCxnSpPr>
          <p:cNvPr id="216" name="Straight Arrow Connector 215"/>
          <p:cNvCxnSpPr>
            <a:stCxn id="211" idx="1"/>
            <a:endCxn id="212" idx="3"/>
          </p:cNvCxnSpPr>
          <p:nvPr/>
        </p:nvCxnSpPr>
        <p:spPr>
          <a:xfrm flipH="1">
            <a:off x="5063783" y="1458238"/>
            <a:ext cx="1747266" cy="3251925"/>
          </a:xfrm>
          <a:prstGeom prst="straightConnector1">
            <a:avLst/>
          </a:prstGeom>
          <a:ln w="28575">
            <a:solidFill>
              <a:srgbClr val="685BC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37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ounded Rectangle 83"/>
          <p:cNvSpPr/>
          <p:nvPr/>
        </p:nvSpPr>
        <p:spPr>
          <a:xfrm>
            <a:off x="4168546" y="4373414"/>
            <a:ext cx="827793" cy="827644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SWPs Affect Contingencies?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2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1312175" y="2875354"/>
            <a:ext cx="6519650" cy="2296474"/>
            <a:chOff x="1312175" y="2667000"/>
            <a:chExt cx="6519650" cy="2296474"/>
          </a:xfrm>
        </p:grpSpPr>
        <p:grpSp>
          <p:nvGrpSpPr>
            <p:cNvPr id="108" name="Group 107"/>
            <p:cNvGrpSpPr>
              <a:grpSpLocks noChangeAspect="1"/>
            </p:cNvGrpSpPr>
            <p:nvPr/>
          </p:nvGrpSpPr>
          <p:grpSpPr>
            <a:xfrm>
              <a:off x="1312175" y="2667000"/>
              <a:ext cx="6519650" cy="1554482"/>
              <a:chOff x="1066800" y="1858912"/>
              <a:chExt cx="7086600" cy="1689658"/>
            </a:xfrm>
          </p:grpSpPr>
          <p:sp>
            <p:nvSpPr>
              <p:cNvPr id="119" name="TextBox 118"/>
              <p:cNvSpPr txBox="1"/>
              <p:nvPr/>
            </p:nvSpPr>
            <p:spPr>
              <a:xfrm>
                <a:off x="7444154" y="1858912"/>
                <a:ext cx="7092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SUBB</a:t>
                </a:r>
                <a:endParaRPr lang="en-US" sz="1200" dirty="0"/>
              </a:p>
            </p:txBody>
          </p:sp>
          <p:grpSp>
            <p:nvGrpSpPr>
              <p:cNvPr id="120" name="Group 119"/>
              <p:cNvGrpSpPr/>
              <p:nvPr/>
            </p:nvGrpSpPr>
            <p:grpSpPr>
              <a:xfrm>
                <a:off x="1398954" y="2286383"/>
                <a:ext cx="6443785" cy="1262187"/>
                <a:chOff x="838200" y="2209798"/>
                <a:chExt cx="7391400" cy="1447802"/>
              </a:xfrm>
            </p:grpSpPr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38200" y="2209798"/>
                  <a:ext cx="0" cy="1447797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1" name="Rectangle 120"/>
              <p:cNvSpPr/>
              <p:nvPr/>
            </p:nvSpPr>
            <p:spPr>
              <a:xfrm>
                <a:off x="1664676" y="2729434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7203823" y="2723728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1066800" y="1858912"/>
                <a:ext cx="13950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SUBA</a:t>
                </a:r>
                <a:endParaRPr lang="en-US" sz="1200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1547345" y="2398243"/>
                <a:ext cx="5385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CB1</a:t>
                </a:r>
                <a:endParaRPr lang="en-US" sz="1200" dirty="0"/>
              </a:p>
            </p:txBody>
          </p:sp>
        </p:grpSp>
        <p:cxnSp>
          <p:nvCxnSpPr>
            <p:cNvPr id="109" name="Straight Connector 108"/>
            <p:cNvCxnSpPr/>
            <p:nvPr/>
          </p:nvCxnSpPr>
          <p:spPr>
            <a:xfrm>
              <a:off x="4612416" y="3376007"/>
              <a:ext cx="0" cy="56182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4071423" y="3490024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848680" y="3490024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778242" y="3633036"/>
              <a:ext cx="6597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</a:t>
              </a:r>
              <a:br>
                <a:rPr lang="en-US" sz="1200" dirty="0" smtClean="0"/>
              </a:br>
              <a:r>
                <a:rPr lang="en-US" sz="1200" dirty="0" smtClean="0"/>
                <a:t>A_C_1</a:t>
              </a:r>
              <a:endParaRPr lang="en-US" sz="12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49353" y="3612937"/>
              <a:ext cx="6597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</a:t>
              </a:r>
              <a:br>
                <a:rPr lang="en-US" sz="1200" dirty="0" smtClean="0"/>
              </a:br>
              <a:r>
                <a:rPr lang="en-US" sz="1200" dirty="0" smtClean="0"/>
                <a:t>C_B_1</a:t>
              </a:r>
              <a:endParaRPr lang="en-US" sz="12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848777" y="3166863"/>
              <a:ext cx="504901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CB2</a:t>
              </a:r>
              <a:endParaRPr lang="en-US" sz="12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968308" y="3205436"/>
              <a:ext cx="495499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CB3</a:t>
              </a:r>
              <a:endParaRPr lang="en-US" sz="12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768742" y="3200400"/>
              <a:ext cx="495499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CB4</a:t>
              </a:r>
              <a:endParaRPr lang="en-US" sz="1200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316463" y="2912371"/>
              <a:ext cx="1283438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SUBC</a:t>
              </a:r>
              <a:endParaRPr lang="en-US" sz="1200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273360" y="4501809"/>
              <a:ext cx="6902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PS (N.O.)*</a:t>
              </a:r>
              <a:endParaRPr lang="en-US" sz="1200" dirty="0"/>
            </a:p>
          </p:txBody>
        </p:sp>
      </p:grpSp>
      <p:cxnSp>
        <p:nvCxnSpPr>
          <p:cNvPr id="60" name="Straight Connector 59"/>
          <p:cNvCxnSpPr/>
          <p:nvPr/>
        </p:nvCxnSpPr>
        <p:spPr>
          <a:xfrm>
            <a:off x="4736885" y="4511663"/>
            <a:ext cx="6733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886200" y="3821291"/>
            <a:ext cx="0" cy="690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410200" y="3821291"/>
            <a:ext cx="0" cy="690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8900000">
            <a:off x="4423891" y="4625003"/>
            <a:ext cx="3666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732657" y="3363917"/>
            <a:ext cx="2731150" cy="0"/>
          </a:xfrm>
          <a:prstGeom prst="line">
            <a:avLst/>
          </a:prstGeom>
          <a:ln w="25400">
            <a:solidFill>
              <a:srgbClr val="00386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732657" y="4144814"/>
            <a:ext cx="574950" cy="0"/>
          </a:xfrm>
          <a:prstGeom prst="line">
            <a:avLst/>
          </a:prstGeom>
          <a:ln w="25400">
            <a:solidFill>
              <a:srgbClr val="00386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1732657" y="3354107"/>
            <a:ext cx="0" cy="790707"/>
          </a:xfrm>
          <a:prstGeom prst="line">
            <a:avLst/>
          </a:prstGeom>
          <a:ln w="25400">
            <a:solidFill>
              <a:srgbClr val="00386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2320353" y="4144814"/>
            <a:ext cx="1626338" cy="344532"/>
          </a:xfrm>
          <a:prstGeom prst="line">
            <a:avLst/>
          </a:prstGeom>
          <a:ln w="25400">
            <a:solidFill>
              <a:srgbClr val="00386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967764" y="4163397"/>
            <a:ext cx="521054" cy="325949"/>
          </a:xfrm>
          <a:prstGeom prst="line">
            <a:avLst/>
          </a:prstGeom>
          <a:ln w="25400">
            <a:solidFill>
              <a:srgbClr val="00386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353678" y="3354107"/>
            <a:ext cx="0" cy="790707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778728" y="4163397"/>
            <a:ext cx="574950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5489651" y="4163397"/>
            <a:ext cx="1289077" cy="325949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463807" y="3354107"/>
            <a:ext cx="0" cy="790707"/>
          </a:xfrm>
          <a:prstGeom prst="line">
            <a:avLst/>
          </a:prstGeom>
          <a:ln w="25400">
            <a:solidFill>
              <a:srgbClr val="00386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764874" y="3362784"/>
            <a:ext cx="0" cy="790707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4764874" y="3371537"/>
            <a:ext cx="2588804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3379955" y="2813793"/>
            <a:ext cx="792977" cy="461665"/>
          </a:xfrm>
          <a:prstGeom prst="rect">
            <a:avLst/>
          </a:prstGeom>
          <a:noFill/>
          <a:ln>
            <a:solidFill>
              <a:srgbClr val="00386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CTG ID: </a:t>
            </a:r>
            <a:br>
              <a:rPr lang="en-US" sz="1200" dirty="0" smtClean="0"/>
            </a:br>
            <a:r>
              <a:rPr lang="en-US" sz="1200" dirty="0" smtClean="0"/>
              <a:t>CAC138</a:t>
            </a:r>
            <a:endParaRPr lang="en-US" sz="12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3886200" y="4511663"/>
            <a:ext cx="4712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4764316" y="4126844"/>
            <a:ext cx="742908" cy="384712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093163" y="2820323"/>
            <a:ext cx="792977" cy="461665"/>
          </a:xfrm>
          <a:prstGeom prst="rect">
            <a:avLst/>
          </a:prstGeom>
          <a:noFill/>
          <a:ln>
            <a:solidFill>
              <a:srgbClr val="A43B7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CTG ID: </a:t>
            </a:r>
            <a:br>
              <a:rPr lang="en-US" sz="1200" dirty="0" smtClean="0"/>
            </a:br>
            <a:r>
              <a:rPr lang="en-US" sz="1200" dirty="0" smtClean="0"/>
              <a:t>CCB138</a:t>
            </a:r>
            <a:endParaRPr lang="en-US" sz="1200" dirty="0"/>
          </a:p>
        </p:txBody>
      </p:sp>
      <p:cxnSp>
        <p:nvCxnSpPr>
          <p:cNvPr id="7" name="Curved Connector 6"/>
          <p:cNvCxnSpPr>
            <a:stCxn id="128" idx="0"/>
            <a:endCxn id="67" idx="1"/>
          </p:cNvCxnSpPr>
          <p:nvPr/>
        </p:nvCxnSpPr>
        <p:spPr>
          <a:xfrm rot="5400000" flipH="1" flipV="1">
            <a:off x="4940478" y="1110143"/>
            <a:ext cx="539617" cy="2867685"/>
          </a:xfrm>
          <a:prstGeom prst="curvedConnector2">
            <a:avLst/>
          </a:prstGeom>
          <a:ln w="28575">
            <a:solidFill>
              <a:srgbClr val="00386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70" idx="3"/>
            <a:endCxn id="67" idx="2"/>
          </p:cNvCxnSpPr>
          <p:nvPr/>
        </p:nvCxnSpPr>
        <p:spPr>
          <a:xfrm flipV="1">
            <a:off x="5886140" y="2660184"/>
            <a:ext cx="1629185" cy="390972"/>
          </a:xfrm>
          <a:prstGeom prst="curvedConnector2">
            <a:avLst/>
          </a:prstGeom>
          <a:ln w="28575">
            <a:solidFill>
              <a:srgbClr val="A43B7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/>
          <p:cNvSpPr/>
          <p:nvPr/>
        </p:nvSpPr>
        <p:spPr>
          <a:xfrm>
            <a:off x="6636636" y="1906219"/>
            <a:ext cx="1750902" cy="753840"/>
          </a:xfrm>
          <a:prstGeom prst="roundRect">
            <a:avLst/>
          </a:prstGeom>
          <a:solidFill>
            <a:srgbClr val="9BEBCA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6747241" y="2162586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Open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6638483" y="1033342"/>
            <a:ext cx="1750902" cy="736313"/>
          </a:xfrm>
          <a:prstGeom prst="roundRect">
            <a:avLst/>
          </a:prstGeom>
          <a:solidFill>
            <a:srgbClr val="C2BEE8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6749088" y="1289709"/>
            <a:ext cx="1525997" cy="314416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Close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5749353" y="933433"/>
            <a:ext cx="2814860" cy="1941921"/>
          </a:xfrm>
          <a:prstGeom prst="roundRect">
            <a:avLst/>
          </a:prstGeom>
          <a:noFill/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u="sng" dirty="0" smtClean="0">
                <a:solidFill>
                  <a:srgbClr val="5B6770"/>
                </a:solidFill>
              </a:rPr>
              <a:t>SWP1</a:t>
            </a:r>
            <a:endParaRPr lang="en-US" sz="1400" b="1" u="sng" dirty="0" smtClean="0">
              <a:solidFill>
                <a:srgbClr val="5B6770"/>
              </a:solidFill>
            </a:endParaRPr>
          </a:p>
          <a:p>
            <a:endParaRPr lang="en-US" sz="1400" dirty="0">
              <a:solidFill>
                <a:sysClr val="windowText" lastClr="000000"/>
              </a:solidFill>
            </a:endParaRPr>
          </a:p>
          <a:p>
            <a:endParaRPr lang="en-US" sz="1400" dirty="0" smtClean="0">
              <a:solidFill>
                <a:sysClr val="windowText" lastClr="000000"/>
              </a:solidFill>
            </a:endParaRPr>
          </a:p>
          <a:p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642510" y="1036986"/>
            <a:ext cx="130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1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678873" y="1920560"/>
            <a:ext cx="130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2</a:t>
            </a:r>
            <a:endParaRPr lang="en-US" sz="1200" dirty="0">
              <a:solidFill>
                <a:srgbClr val="5B6770"/>
              </a:solidFill>
            </a:endParaRPr>
          </a:p>
        </p:txBody>
      </p:sp>
      <p:cxnSp>
        <p:nvCxnSpPr>
          <p:cNvPr id="89" name="Straight Arrow Connector 88"/>
          <p:cNvCxnSpPr>
            <a:stCxn id="81" idx="2"/>
            <a:endCxn id="84" idx="3"/>
          </p:cNvCxnSpPr>
          <p:nvPr/>
        </p:nvCxnSpPr>
        <p:spPr>
          <a:xfrm flipH="1">
            <a:off x="4996339" y="2477002"/>
            <a:ext cx="2513901" cy="2310234"/>
          </a:xfrm>
          <a:prstGeom prst="straightConnector1">
            <a:avLst/>
          </a:prstGeom>
          <a:ln w="28575">
            <a:solidFill>
              <a:srgbClr val="26D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85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ounded Rectangle 115"/>
          <p:cNvSpPr/>
          <p:nvPr/>
        </p:nvSpPr>
        <p:spPr>
          <a:xfrm>
            <a:off x="1373886" y="3779129"/>
            <a:ext cx="659285" cy="779591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4399249" y="3779129"/>
            <a:ext cx="659285" cy="755061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4330295" y="2835696"/>
            <a:ext cx="659285" cy="641190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1434096" y="2803990"/>
            <a:ext cx="659285" cy="641190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Additional Example #</a:t>
            </a:r>
            <a:r>
              <a:rPr lang="en-US" dirty="0" smtClean="0"/>
              <a:t>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1</a:t>
            </a: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381000" y="2399077"/>
            <a:ext cx="5698225" cy="2235266"/>
            <a:chOff x="1312175" y="2667000"/>
            <a:chExt cx="6519650" cy="2557489"/>
          </a:xfrm>
        </p:grpSpPr>
        <p:grpSp>
          <p:nvGrpSpPr>
            <p:cNvPr id="65" name="Group 64"/>
            <p:cNvGrpSpPr>
              <a:grpSpLocks noChangeAspect="1"/>
            </p:cNvGrpSpPr>
            <p:nvPr/>
          </p:nvGrpSpPr>
          <p:grpSpPr>
            <a:xfrm>
              <a:off x="1312175" y="2667000"/>
              <a:ext cx="6519650" cy="1554482"/>
              <a:chOff x="1066800" y="1858912"/>
              <a:chExt cx="7086600" cy="1689658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7444154" y="1858912"/>
                <a:ext cx="709246" cy="287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SUBB</a:t>
                </a:r>
                <a:endParaRPr lang="en-US" sz="900" dirty="0"/>
              </a:p>
            </p:txBody>
          </p:sp>
          <p:grpSp>
            <p:nvGrpSpPr>
              <p:cNvPr id="89" name="Group 88"/>
              <p:cNvGrpSpPr/>
              <p:nvPr/>
            </p:nvGrpSpPr>
            <p:grpSpPr>
              <a:xfrm>
                <a:off x="1398954" y="2286383"/>
                <a:ext cx="6443785" cy="1262187"/>
                <a:chOff x="838200" y="2209798"/>
                <a:chExt cx="7391400" cy="1447802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838200" y="2209798"/>
                  <a:ext cx="0" cy="1447797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Rectangle 89"/>
              <p:cNvSpPr/>
              <p:nvPr/>
            </p:nvSpPr>
            <p:spPr>
              <a:xfrm>
                <a:off x="1664676" y="2729434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7203823" y="2723728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066800" y="1858912"/>
                <a:ext cx="1395046" cy="287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SUBA</a:t>
                </a:r>
                <a:endParaRPr lang="en-US" sz="900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989754" y="2529656"/>
                <a:ext cx="1395046" cy="287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Line: A_B_1</a:t>
                </a:r>
                <a:endParaRPr lang="en-US" sz="900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547345" y="2398243"/>
                <a:ext cx="538588" cy="287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CB1</a:t>
                </a:r>
                <a:endParaRPr lang="en-US" sz="900" dirty="0"/>
              </a:p>
            </p:txBody>
          </p:sp>
        </p:grpSp>
        <p:cxnSp>
          <p:nvCxnSpPr>
            <p:cNvPr id="66" name="Straight Connector 65"/>
            <p:cNvCxnSpPr/>
            <p:nvPr/>
          </p:nvCxnSpPr>
          <p:spPr>
            <a:xfrm>
              <a:off x="2971800" y="4648200"/>
              <a:ext cx="317726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2433835" y="3605641"/>
              <a:ext cx="0" cy="10425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629400" y="3618954"/>
              <a:ext cx="0" cy="1029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2700000">
              <a:off x="6095368" y="3618798"/>
              <a:ext cx="3666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2700000">
              <a:off x="6095368" y="4520819"/>
              <a:ext cx="3666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-2700000">
              <a:off x="2611485" y="3618798"/>
              <a:ext cx="3666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-2700000">
              <a:off x="2601173" y="4520818"/>
              <a:ext cx="3666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437839" y="4648200"/>
              <a:ext cx="2273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6402053" y="4648200"/>
              <a:ext cx="2273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612416" y="4391171"/>
              <a:ext cx="0" cy="56182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4071423" y="4505188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848680" y="4505188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289344" y="4184270"/>
              <a:ext cx="659729" cy="42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Line: </a:t>
              </a:r>
              <a:br>
                <a:rPr lang="en-US" sz="900" dirty="0" smtClean="0"/>
              </a:br>
              <a:r>
                <a:rPr lang="en-US" sz="900" dirty="0" smtClean="0"/>
                <a:t>A_C_1</a:t>
              </a:r>
              <a:endParaRPr lang="en-US" sz="9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309727" y="4225660"/>
              <a:ext cx="659729" cy="42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Line: </a:t>
              </a:r>
              <a:br>
                <a:rPr lang="en-US" sz="900" dirty="0" smtClean="0"/>
              </a:br>
              <a:r>
                <a:rPr lang="en-US" sz="900" dirty="0" smtClean="0"/>
                <a:t>C_B_1</a:t>
              </a:r>
              <a:endParaRPr lang="en-US" sz="9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848777" y="3166863"/>
              <a:ext cx="504901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CB2</a:t>
              </a:r>
              <a:endParaRPr lang="en-US" sz="9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968308" y="4220601"/>
              <a:ext cx="495499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CB3</a:t>
              </a:r>
              <a:endParaRPr lang="en-US" sz="9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768743" y="4215564"/>
              <a:ext cx="495499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CB4</a:t>
              </a:r>
              <a:endParaRPr lang="en-US" sz="9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349972" y="4960382"/>
              <a:ext cx="1283438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SUBC</a:t>
              </a:r>
              <a:endParaRPr lang="en-US" sz="9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474030" y="3159638"/>
              <a:ext cx="985788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PS1 (N.C.)</a:t>
              </a:r>
              <a:endParaRPr lang="en-US" sz="9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766819" y="3166863"/>
              <a:ext cx="985788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PS2 (N.C.)</a:t>
              </a:r>
              <a:endParaRPr lang="en-US" sz="9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071269" y="4652731"/>
              <a:ext cx="690211" cy="42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PS4 (N.O.)</a:t>
              </a:r>
              <a:endParaRPr lang="en-US" sz="9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433835" y="4687325"/>
              <a:ext cx="614165" cy="42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PS3 (N.O.)</a:t>
              </a:r>
              <a:endParaRPr lang="en-US" sz="900" dirty="0"/>
            </a:p>
          </p:txBody>
        </p:sp>
      </p:grpSp>
      <p:sp>
        <p:nvSpPr>
          <p:cNvPr id="105" name="Rounded Rectangle 104"/>
          <p:cNvSpPr/>
          <p:nvPr/>
        </p:nvSpPr>
        <p:spPr>
          <a:xfrm>
            <a:off x="6880354" y="1143000"/>
            <a:ext cx="2050897" cy="4461669"/>
          </a:xfrm>
          <a:prstGeom prst="roundRect">
            <a:avLst/>
          </a:prstGeom>
          <a:noFill/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5B6770"/>
              </a:solidFill>
            </a:endParaRPr>
          </a:p>
          <a:p>
            <a:endParaRPr lang="en-US" sz="1400" dirty="0" smtClean="0">
              <a:solidFill>
                <a:srgbClr val="5B6770"/>
              </a:solidFill>
            </a:endParaRPr>
          </a:p>
          <a:p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573412" y="1247679"/>
            <a:ext cx="849142" cy="338554"/>
          </a:xfrm>
          <a:prstGeom prst="rect">
            <a:avLst/>
          </a:prstGeom>
          <a:noFill/>
          <a:ln>
            <a:solidFill>
              <a:srgbClr val="5B677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5B6770"/>
                </a:solidFill>
              </a:rPr>
              <a:t>SWP2</a:t>
            </a:r>
            <a:endParaRPr lang="en-US" sz="1600" b="1" u="sng" dirty="0">
              <a:solidFill>
                <a:srgbClr val="5B6770"/>
              </a:solidFill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7066050" y="1694342"/>
            <a:ext cx="1750902" cy="1821244"/>
          </a:xfrm>
          <a:prstGeom prst="roundRect">
            <a:avLst/>
          </a:prstGeom>
          <a:solidFill>
            <a:srgbClr val="C2BEE8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7176655" y="1950709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Close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7176655" y="2316292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2 - Close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7176655" y="2682058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3 - Open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7183658" y="3043110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4 - Open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596392" y="1684026"/>
            <a:ext cx="7550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1</a:t>
            </a:r>
            <a:endParaRPr lang="en-US" sz="1200" dirty="0">
              <a:solidFill>
                <a:srgbClr val="5B6770"/>
              </a:solidFill>
            </a:endParaRPr>
          </a:p>
        </p:txBody>
      </p:sp>
      <p:cxnSp>
        <p:nvCxnSpPr>
          <p:cNvPr id="8" name="Curved Connector 7"/>
          <p:cNvCxnSpPr>
            <a:endCxn id="113" idx="0"/>
          </p:cNvCxnSpPr>
          <p:nvPr/>
        </p:nvCxnSpPr>
        <p:spPr>
          <a:xfrm rot="10800000" flipV="1">
            <a:off x="1763739" y="2092480"/>
            <a:ext cx="5412916" cy="711509"/>
          </a:xfrm>
          <a:prstGeom prst="curvedConnector2">
            <a:avLst/>
          </a:prstGeom>
          <a:ln w="28575">
            <a:solidFill>
              <a:srgbClr val="685BC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>
            <a:endCxn id="114" idx="0"/>
          </p:cNvCxnSpPr>
          <p:nvPr/>
        </p:nvCxnSpPr>
        <p:spPr>
          <a:xfrm rot="10800000" flipV="1">
            <a:off x="4659939" y="2466006"/>
            <a:ext cx="2516717" cy="369689"/>
          </a:xfrm>
          <a:prstGeom prst="curvedConnector2">
            <a:avLst/>
          </a:prstGeom>
          <a:ln w="28575">
            <a:solidFill>
              <a:srgbClr val="685BC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/>
          <p:cNvCxnSpPr>
            <a:endCxn id="116" idx="2"/>
          </p:cNvCxnSpPr>
          <p:nvPr/>
        </p:nvCxnSpPr>
        <p:spPr>
          <a:xfrm rot="10800000" flipV="1">
            <a:off x="1703529" y="2844284"/>
            <a:ext cx="5473126" cy="1714435"/>
          </a:xfrm>
          <a:prstGeom prst="curvedConnector4">
            <a:avLst>
              <a:gd name="adj1" fmla="val 20536"/>
              <a:gd name="adj2" fmla="val 113334"/>
            </a:avLst>
          </a:prstGeom>
          <a:ln w="28575">
            <a:solidFill>
              <a:srgbClr val="685BC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endCxn id="115" idx="2"/>
          </p:cNvCxnSpPr>
          <p:nvPr/>
        </p:nvCxnSpPr>
        <p:spPr>
          <a:xfrm rot="10800000" flipV="1">
            <a:off x="4728893" y="3217812"/>
            <a:ext cx="2447765" cy="1316378"/>
          </a:xfrm>
          <a:prstGeom prst="curvedConnector4">
            <a:avLst>
              <a:gd name="adj1" fmla="val 43266"/>
              <a:gd name="adj2" fmla="val 117366"/>
            </a:avLst>
          </a:prstGeom>
          <a:ln w="28575">
            <a:solidFill>
              <a:srgbClr val="685BC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ounded Rectangle 122"/>
          <p:cNvSpPr/>
          <p:nvPr/>
        </p:nvSpPr>
        <p:spPr>
          <a:xfrm>
            <a:off x="7064203" y="3585757"/>
            <a:ext cx="1750902" cy="1754730"/>
          </a:xfrm>
          <a:prstGeom prst="roundRect">
            <a:avLst/>
          </a:prstGeom>
          <a:solidFill>
            <a:srgbClr val="9BEBCA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7174808" y="3842124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Open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614619" y="3590951"/>
            <a:ext cx="786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2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7174808" y="4204511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2 - Open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7183657" y="4572456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3 - Close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7174808" y="4940401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4 - Close</a:t>
            </a:r>
          </a:p>
        </p:txBody>
      </p:sp>
    </p:spTree>
    <p:extLst>
      <p:ext uri="{BB962C8B-B14F-4D97-AF65-F5344CB8AC3E}">
        <p14:creationId xmlns:p14="http://schemas.microsoft.com/office/powerpoint/2010/main" val="8700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ounded Rectangle 119"/>
          <p:cNvSpPr/>
          <p:nvPr/>
        </p:nvSpPr>
        <p:spPr>
          <a:xfrm>
            <a:off x="1373886" y="3779129"/>
            <a:ext cx="659285" cy="779591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4399249" y="3779129"/>
            <a:ext cx="659285" cy="755061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4330295" y="2835696"/>
            <a:ext cx="659285" cy="641190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1434096" y="2803990"/>
            <a:ext cx="659285" cy="641190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Additional Example #</a:t>
            </a:r>
            <a:r>
              <a:rPr lang="en-US" dirty="0" smtClean="0"/>
              <a:t>1, </a:t>
            </a:r>
            <a:r>
              <a:rPr lang="en-US" dirty="0" err="1" smtClean="0"/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2</a:t>
            </a: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381000" y="2399077"/>
            <a:ext cx="5698225" cy="2235266"/>
            <a:chOff x="1312175" y="2667000"/>
            <a:chExt cx="6519650" cy="2557489"/>
          </a:xfrm>
        </p:grpSpPr>
        <p:grpSp>
          <p:nvGrpSpPr>
            <p:cNvPr id="65" name="Group 64"/>
            <p:cNvGrpSpPr>
              <a:grpSpLocks noChangeAspect="1"/>
            </p:cNvGrpSpPr>
            <p:nvPr/>
          </p:nvGrpSpPr>
          <p:grpSpPr>
            <a:xfrm>
              <a:off x="1312175" y="2667000"/>
              <a:ext cx="6519650" cy="1554482"/>
              <a:chOff x="1066800" y="1858912"/>
              <a:chExt cx="7086600" cy="1689658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7444154" y="1858912"/>
                <a:ext cx="709246" cy="287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SUBB</a:t>
                </a:r>
                <a:endParaRPr lang="en-US" sz="900" dirty="0"/>
              </a:p>
            </p:txBody>
          </p:sp>
          <p:grpSp>
            <p:nvGrpSpPr>
              <p:cNvPr id="89" name="Group 88"/>
              <p:cNvGrpSpPr/>
              <p:nvPr/>
            </p:nvGrpSpPr>
            <p:grpSpPr>
              <a:xfrm>
                <a:off x="1398954" y="2286383"/>
                <a:ext cx="6443785" cy="1262187"/>
                <a:chOff x="838200" y="2209798"/>
                <a:chExt cx="7391400" cy="1447802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838200" y="2209798"/>
                  <a:ext cx="0" cy="1447797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Rectangle 89"/>
              <p:cNvSpPr/>
              <p:nvPr/>
            </p:nvSpPr>
            <p:spPr>
              <a:xfrm>
                <a:off x="1664676" y="2729434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7203823" y="2723728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066800" y="1858912"/>
                <a:ext cx="1395046" cy="287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SUBA</a:t>
                </a:r>
                <a:endParaRPr lang="en-US" sz="900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989754" y="2529656"/>
                <a:ext cx="1395046" cy="287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Line: A_B_1</a:t>
                </a:r>
                <a:endParaRPr lang="en-US" sz="900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547345" y="2398243"/>
                <a:ext cx="538588" cy="287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CB1</a:t>
                </a:r>
                <a:endParaRPr lang="en-US" sz="900" dirty="0"/>
              </a:p>
            </p:txBody>
          </p:sp>
        </p:grpSp>
        <p:cxnSp>
          <p:nvCxnSpPr>
            <p:cNvPr id="66" name="Straight Connector 65"/>
            <p:cNvCxnSpPr/>
            <p:nvPr/>
          </p:nvCxnSpPr>
          <p:spPr>
            <a:xfrm>
              <a:off x="2971800" y="4648200"/>
              <a:ext cx="317726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2433835" y="3605641"/>
              <a:ext cx="0" cy="10425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629400" y="3618954"/>
              <a:ext cx="0" cy="1029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2700000">
              <a:off x="6095368" y="3618798"/>
              <a:ext cx="3666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2700000">
              <a:off x="6095368" y="4520819"/>
              <a:ext cx="3666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-2700000">
              <a:off x="2611485" y="3618798"/>
              <a:ext cx="3666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-2700000">
              <a:off x="2601173" y="4520818"/>
              <a:ext cx="3666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437839" y="4648200"/>
              <a:ext cx="2273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6402053" y="4648200"/>
              <a:ext cx="2273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612416" y="4391171"/>
              <a:ext cx="0" cy="56182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4071423" y="4505188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848680" y="4505188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289344" y="4184270"/>
              <a:ext cx="659729" cy="42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Line: </a:t>
              </a:r>
              <a:br>
                <a:rPr lang="en-US" sz="900" dirty="0" smtClean="0"/>
              </a:br>
              <a:r>
                <a:rPr lang="en-US" sz="900" dirty="0" smtClean="0"/>
                <a:t>A_C_1</a:t>
              </a:r>
              <a:endParaRPr lang="en-US" sz="9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309727" y="4225660"/>
              <a:ext cx="659729" cy="42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Line: </a:t>
              </a:r>
              <a:br>
                <a:rPr lang="en-US" sz="900" dirty="0" smtClean="0"/>
              </a:br>
              <a:r>
                <a:rPr lang="en-US" sz="900" dirty="0" smtClean="0"/>
                <a:t>C_B_1</a:t>
              </a:r>
              <a:endParaRPr lang="en-US" sz="9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848777" y="3166863"/>
              <a:ext cx="504901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CB2</a:t>
              </a:r>
              <a:endParaRPr lang="en-US" sz="9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968308" y="4220601"/>
              <a:ext cx="495499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CB3</a:t>
              </a:r>
              <a:endParaRPr lang="en-US" sz="9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768743" y="4215564"/>
              <a:ext cx="495499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CB4</a:t>
              </a:r>
              <a:endParaRPr lang="en-US" sz="9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349972" y="4960382"/>
              <a:ext cx="1283438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SUBC</a:t>
              </a:r>
              <a:endParaRPr lang="en-US" sz="9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474030" y="3159638"/>
              <a:ext cx="985788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PS1 (N.C.)</a:t>
              </a:r>
              <a:endParaRPr lang="en-US" sz="9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766819" y="3166863"/>
              <a:ext cx="985788" cy="26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PS2 (N.C.)</a:t>
              </a:r>
              <a:endParaRPr lang="en-US" sz="9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071269" y="4652731"/>
              <a:ext cx="690211" cy="42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PS4 (N.O.)</a:t>
              </a:r>
              <a:endParaRPr lang="en-US" sz="9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433835" y="4687325"/>
              <a:ext cx="614165" cy="42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PS3 (N.O.)</a:t>
              </a:r>
              <a:endParaRPr lang="en-US" sz="900" dirty="0"/>
            </a:p>
          </p:txBody>
        </p:sp>
      </p:grpSp>
      <p:sp>
        <p:nvSpPr>
          <p:cNvPr id="106" name="Rounded Rectangle 105"/>
          <p:cNvSpPr/>
          <p:nvPr/>
        </p:nvSpPr>
        <p:spPr>
          <a:xfrm>
            <a:off x="6880354" y="1143000"/>
            <a:ext cx="2050897" cy="4461669"/>
          </a:xfrm>
          <a:prstGeom prst="roundRect">
            <a:avLst/>
          </a:prstGeom>
          <a:noFill/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5B6770"/>
              </a:solidFill>
            </a:endParaRPr>
          </a:p>
          <a:p>
            <a:endParaRPr lang="en-US" sz="1400" dirty="0" smtClean="0">
              <a:solidFill>
                <a:srgbClr val="5B6770"/>
              </a:solidFill>
            </a:endParaRPr>
          </a:p>
          <a:p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573412" y="1247679"/>
            <a:ext cx="849142" cy="338554"/>
          </a:xfrm>
          <a:prstGeom prst="rect">
            <a:avLst/>
          </a:prstGeom>
          <a:noFill/>
          <a:ln>
            <a:solidFill>
              <a:srgbClr val="5B677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5B6770"/>
                </a:solidFill>
              </a:rPr>
              <a:t>SWP2</a:t>
            </a:r>
            <a:endParaRPr lang="en-US" sz="1600" b="1" u="sng" dirty="0">
              <a:solidFill>
                <a:srgbClr val="5B6770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7066050" y="1694342"/>
            <a:ext cx="1750902" cy="1821244"/>
          </a:xfrm>
          <a:prstGeom prst="roundRect">
            <a:avLst/>
          </a:prstGeom>
          <a:solidFill>
            <a:srgbClr val="C2BEE8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7176655" y="1950709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Close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7176655" y="2316292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2 - Close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7176655" y="2682058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3 - Open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7183658" y="3043110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4 - Open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7596392" y="1684026"/>
            <a:ext cx="7550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1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7064203" y="3585757"/>
            <a:ext cx="1750902" cy="1754730"/>
          </a:xfrm>
          <a:prstGeom prst="roundRect">
            <a:avLst/>
          </a:prstGeom>
          <a:solidFill>
            <a:srgbClr val="9BEBCA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7174808" y="3842124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Open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614619" y="3590951"/>
            <a:ext cx="786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2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7174808" y="4204511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2 - Open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7183657" y="4572456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3 - Close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7174808" y="4940401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4 - Close</a:t>
            </a:r>
          </a:p>
        </p:txBody>
      </p:sp>
      <p:cxnSp>
        <p:nvCxnSpPr>
          <p:cNvPr id="8" name="Curved Connector 7"/>
          <p:cNvCxnSpPr>
            <a:endCxn id="123" idx="0"/>
          </p:cNvCxnSpPr>
          <p:nvPr/>
        </p:nvCxnSpPr>
        <p:spPr>
          <a:xfrm rot="10800000">
            <a:off x="1763739" y="2803991"/>
            <a:ext cx="5412918" cy="1326673"/>
          </a:xfrm>
          <a:prstGeom prst="curvedConnector4">
            <a:avLst>
              <a:gd name="adj1" fmla="val 11058"/>
              <a:gd name="adj2" fmla="val 117231"/>
            </a:avLst>
          </a:prstGeom>
          <a:ln w="28575">
            <a:solidFill>
              <a:srgbClr val="26D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>
            <a:endCxn id="122" idx="0"/>
          </p:cNvCxnSpPr>
          <p:nvPr/>
        </p:nvCxnSpPr>
        <p:spPr>
          <a:xfrm rot="10800000">
            <a:off x="4659939" y="2835696"/>
            <a:ext cx="2516719" cy="1668260"/>
          </a:xfrm>
          <a:prstGeom prst="curvedConnector4">
            <a:avLst>
              <a:gd name="adj1" fmla="val 43451"/>
              <a:gd name="adj2" fmla="val 99087"/>
            </a:avLst>
          </a:prstGeom>
          <a:ln w="28575">
            <a:solidFill>
              <a:srgbClr val="26D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/>
          <p:cNvCxnSpPr>
            <a:stCxn id="56" idx="1"/>
            <a:endCxn id="87" idx="2"/>
          </p:cNvCxnSpPr>
          <p:nvPr/>
        </p:nvCxnSpPr>
        <p:spPr>
          <a:xfrm rot="10800000">
            <a:off x="1629733" y="4534190"/>
            <a:ext cx="5546922" cy="330859"/>
          </a:xfrm>
          <a:prstGeom prst="curvedConnector2">
            <a:avLst/>
          </a:prstGeom>
          <a:ln w="28575">
            <a:solidFill>
              <a:srgbClr val="26D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57" idx="1"/>
            <a:endCxn id="86" idx="2"/>
          </p:cNvCxnSpPr>
          <p:nvPr/>
        </p:nvCxnSpPr>
        <p:spPr>
          <a:xfrm rot="10800000">
            <a:off x="4842111" y="4503954"/>
            <a:ext cx="2334545" cy="734620"/>
          </a:xfrm>
          <a:prstGeom prst="curvedConnector2">
            <a:avLst/>
          </a:prstGeom>
          <a:ln w="28575">
            <a:solidFill>
              <a:srgbClr val="26D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47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Additional Example #1, </a:t>
            </a:r>
            <a:r>
              <a:rPr lang="en-US" dirty="0" err="1"/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Auto-traced Contingencies, same as Stage 1 Contingencies.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33400" y="2590800"/>
            <a:ext cx="5930851" cy="2841666"/>
            <a:chOff x="1312175" y="2492334"/>
            <a:chExt cx="6519650" cy="3123779"/>
          </a:xfrm>
        </p:grpSpPr>
        <p:grpSp>
          <p:nvGrpSpPr>
            <p:cNvPr id="63" name="Group 62"/>
            <p:cNvGrpSpPr/>
            <p:nvPr/>
          </p:nvGrpSpPr>
          <p:grpSpPr>
            <a:xfrm>
              <a:off x="1312175" y="2667000"/>
              <a:ext cx="6519650" cy="2539603"/>
              <a:chOff x="1312175" y="2667000"/>
              <a:chExt cx="6519650" cy="2539603"/>
            </a:xfrm>
          </p:grpSpPr>
          <p:grpSp>
            <p:nvGrpSpPr>
              <p:cNvPr id="6" name="Group 5"/>
              <p:cNvGrpSpPr>
                <a:grpSpLocks noChangeAspect="1"/>
              </p:cNvGrpSpPr>
              <p:nvPr/>
            </p:nvGrpSpPr>
            <p:grpSpPr>
              <a:xfrm>
                <a:off x="1312175" y="2667000"/>
                <a:ext cx="6519650" cy="1554482"/>
                <a:chOff x="1066800" y="1858912"/>
                <a:chExt cx="7086600" cy="1689658"/>
              </a:xfrm>
            </p:grpSpPr>
            <p:sp>
              <p:nvSpPr>
                <p:cNvPr id="7" name="TextBox 6"/>
                <p:cNvSpPr txBox="1"/>
                <p:nvPr/>
              </p:nvSpPr>
              <p:spPr>
                <a:xfrm>
                  <a:off x="7444154" y="1858912"/>
                  <a:ext cx="709246" cy="2676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 smtClean="0"/>
                    <a:t>SUBB</a:t>
                  </a:r>
                  <a:endParaRPr lang="en-US" sz="1000" dirty="0"/>
                </a:p>
              </p:txBody>
            </p:sp>
            <p:grpSp>
              <p:nvGrpSpPr>
                <p:cNvPr id="8" name="Group 7"/>
                <p:cNvGrpSpPr/>
                <p:nvPr/>
              </p:nvGrpSpPr>
              <p:grpSpPr>
                <a:xfrm>
                  <a:off x="1398954" y="2286383"/>
                  <a:ext cx="6443785" cy="1262187"/>
                  <a:chOff x="838200" y="2209798"/>
                  <a:chExt cx="7391400" cy="1447802"/>
                </a:xfrm>
              </p:grpSpPr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838200" y="2209798"/>
                    <a:ext cx="0" cy="1447797"/>
                  </a:xfrm>
                  <a:prstGeom prst="line">
                    <a:avLst/>
                  </a:prstGeom>
                  <a:ln w="571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>
                    <a:off x="8229600" y="2209800"/>
                    <a:ext cx="0" cy="1447800"/>
                  </a:xfrm>
                  <a:prstGeom prst="line">
                    <a:avLst/>
                  </a:prstGeom>
                  <a:ln w="571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838200" y="2895600"/>
                    <a:ext cx="73914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" name="Rectangle 8"/>
                <p:cNvSpPr/>
                <p:nvPr/>
              </p:nvSpPr>
              <p:spPr>
                <a:xfrm>
                  <a:off x="1664676" y="2729434"/>
                  <a:ext cx="310896" cy="31089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7203823" y="2723728"/>
                  <a:ext cx="310896" cy="31089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066800" y="1858912"/>
                  <a:ext cx="1395046" cy="2676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 smtClean="0"/>
                    <a:t>SUBA</a:t>
                  </a:r>
                  <a:endParaRPr lang="en-US" sz="10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3989754" y="2529655"/>
                  <a:ext cx="1395046" cy="2676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 smtClean="0"/>
                    <a:t>Line: A_B_1</a:t>
                  </a:r>
                  <a:endParaRPr lang="en-US" sz="1000" dirty="0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1547345" y="2398243"/>
                  <a:ext cx="538588" cy="2676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 smtClean="0"/>
                    <a:t>CB1</a:t>
                  </a:r>
                  <a:endParaRPr lang="en-US" sz="1000" dirty="0"/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2971800" y="4648200"/>
                <a:ext cx="317726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433835" y="3605641"/>
                <a:ext cx="0" cy="10425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629400" y="3618954"/>
                <a:ext cx="0" cy="10292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2700000">
                <a:off x="6095368" y="3618798"/>
                <a:ext cx="36669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2700000">
                <a:off x="6095368" y="4520819"/>
                <a:ext cx="36669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-2700000">
                <a:off x="2611485" y="3618798"/>
                <a:ext cx="36669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-2700000">
                <a:off x="2601173" y="4520818"/>
                <a:ext cx="36669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437839" y="4648200"/>
                <a:ext cx="22734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6402053" y="4648200"/>
                <a:ext cx="22734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4612416" y="4391171"/>
                <a:ext cx="0" cy="56182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Rectangle 47"/>
              <p:cNvSpPr/>
              <p:nvPr/>
            </p:nvSpPr>
            <p:spPr>
              <a:xfrm>
                <a:off x="4071423" y="4505188"/>
                <a:ext cx="286023" cy="28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4848680" y="4505188"/>
                <a:ext cx="286023" cy="28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289344" y="4184270"/>
                <a:ext cx="659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Line: </a:t>
                </a:r>
                <a:br>
                  <a:rPr lang="en-US" sz="1000" dirty="0" smtClean="0"/>
                </a:br>
                <a:r>
                  <a:rPr lang="en-US" sz="1000" dirty="0" smtClean="0"/>
                  <a:t>A_C_1</a:t>
                </a:r>
                <a:endParaRPr lang="en-US" sz="1000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309727" y="4225660"/>
                <a:ext cx="659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Line: </a:t>
                </a:r>
                <a:br>
                  <a:rPr lang="en-US" sz="1000" dirty="0" smtClean="0"/>
                </a:br>
                <a:r>
                  <a:rPr lang="en-US" sz="1000" dirty="0" smtClean="0"/>
                  <a:t>C_B_1</a:t>
                </a:r>
                <a:endParaRPr lang="en-US" sz="1000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848777" y="3166863"/>
                <a:ext cx="50490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CB2</a:t>
                </a:r>
                <a:endParaRPr lang="en-US" sz="1000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968308" y="4220600"/>
                <a:ext cx="4954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CB3</a:t>
                </a:r>
                <a:endParaRPr lang="en-US" sz="10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768742" y="4215564"/>
                <a:ext cx="4954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CB4</a:t>
                </a:r>
                <a:endParaRPr lang="en-US" sz="100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4349972" y="4960382"/>
                <a:ext cx="128343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SUBC</a:t>
                </a:r>
                <a:endParaRPr lang="en-US" sz="10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2474030" y="3159639"/>
                <a:ext cx="9857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PS1 (N.C.)</a:t>
                </a:r>
                <a:endParaRPr lang="en-US" sz="10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766819" y="3166863"/>
                <a:ext cx="9857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PS2 (N.C.)</a:t>
                </a:r>
                <a:endParaRPr lang="en-US" sz="10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071269" y="4652731"/>
                <a:ext cx="69021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PS4 (N.O.)</a:t>
                </a:r>
                <a:endParaRPr lang="en-US" sz="10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433835" y="4687325"/>
                <a:ext cx="61416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PS3 (N.O.)</a:t>
                </a:r>
                <a:endParaRPr lang="en-US" sz="1000" dirty="0"/>
              </a:p>
            </p:txBody>
          </p:sp>
        </p:grpSp>
        <p:sp>
          <p:nvSpPr>
            <p:cNvPr id="39" name="Rounded Rectangle 38"/>
            <p:cNvSpPr/>
            <p:nvPr/>
          </p:nvSpPr>
          <p:spPr>
            <a:xfrm>
              <a:off x="1754275" y="3060272"/>
              <a:ext cx="5599403" cy="902128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976062" y="4133577"/>
              <a:ext cx="1487745" cy="902128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695378" y="4149503"/>
              <a:ext cx="1375891" cy="902128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172152" y="2492334"/>
              <a:ext cx="875895" cy="4001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CTG ID: </a:t>
              </a:r>
              <a:br>
                <a:rPr lang="en-US" sz="1000" dirty="0" smtClean="0"/>
              </a:br>
              <a:r>
                <a:rPr lang="en-US" sz="1000" dirty="0" smtClean="0"/>
                <a:t>SAB138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81986" y="5213752"/>
              <a:ext cx="875895" cy="4001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CTG ID: </a:t>
              </a:r>
              <a:br>
                <a:rPr lang="en-US" sz="1000" dirty="0" smtClean="0"/>
              </a:br>
              <a:r>
                <a:rPr lang="en-US" sz="1000" dirty="0" smtClean="0"/>
                <a:t>SAC138</a:t>
              </a:r>
              <a:endParaRPr lang="en-US" sz="1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134703" y="5216003"/>
              <a:ext cx="875895" cy="4001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CTG ID: </a:t>
              </a:r>
              <a:br>
                <a:rPr lang="en-US" sz="1000" dirty="0" smtClean="0"/>
              </a:br>
              <a:r>
                <a:rPr lang="en-US" sz="1000" dirty="0" smtClean="0"/>
                <a:t>SCB138</a:t>
              </a:r>
              <a:endParaRPr lang="en-US" sz="1000" dirty="0"/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6719999" y="2214973"/>
            <a:ext cx="2050897" cy="2844967"/>
          </a:xfrm>
          <a:prstGeom prst="roundRect">
            <a:avLst/>
          </a:prstGeom>
          <a:noFill/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5B6770"/>
              </a:solidFill>
            </a:endParaRPr>
          </a:p>
          <a:p>
            <a:endParaRPr lang="en-US" sz="1400" dirty="0" smtClean="0">
              <a:solidFill>
                <a:srgbClr val="5B6770"/>
              </a:solidFill>
            </a:endParaRPr>
          </a:p>
          <a:p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13057" y="2319652"/>
            <a:ext cx="849142" cy="338554"/>
          </a:xfrm>
          <a:prstGeom prst="rect">
            <a:avLst/>
          </a:prstGeom>
          <a:noFill/>
          <a:ln>
            <a:solidFill>
              <a:srgbClr val="5B677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5B6770"/>
                </a:solidFill>
              </a:rPr>
              <a:t>SWP2</a:t>
            </a:r>
            <a:endParaRPr lang="en-US" sz="1600" b="1" u="sng" dirty="0">
              <a:solidFill>
                <a:srgbClr val="5B6770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905695" y="2766315"/>
            <a:ext cx="1750902" cy="1821244"/>
          </a:xfrm>
          <a:prstGeom prst="roundRect">
            <a:avLst/>
          </a:prstGeom>
          <a:solidFill>
            <a:srgbClr val="C2BEE8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7029479" y="3016565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Close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029479" y="3382148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2 - Close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029479" y="3747914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3 - Open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036482" y="4108966"/>
            <a:ext cx="1525997" cy="310634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4 - Open</a:t>
            </a:r>
          </a:p>
        </p:txBody>
      </p:sp>
      <p:cxnSp>
        <p:nvCxnSpPr>
          <p:cNvPr id="68" name="Curved Connector 67"/>
          <p:cNvCxnSpPr>
            <a:stCxn id="43" idx="3"/>
            <a:endCxn id="52" idx="1"/>
          </p:cNvCxnSpPr>
          <p:nvPr/>
        </p:nvCxnSpPr>
        <p:spPr>
          <a:xfrm>
            <a:off x="3931880" y="2772788"/>
            <a:ext cx="2973815" cy="904149"/>
          </a:xfrm>
          <a:prstGeom prst="curvedConnector3">
            <a:avLst>
              <a:gd name="adj1" fmla="val 86129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460086" y="2749692"/>
            <a:ext cx="7550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1</a:t>
            </a:r>
            <a:endParaRPr lang="en-US" sz="1200" dirty="0">
              <a:solidFill>
                <a:srgbClr val="5B6770"/>
              </a:solidFill>
            </a:endParaRPr>
          </a:p>
        </p:txBody>
      </p:sp>
      <p:cxnSp>
        <p:nvCxnSpPr>
          <p:cNvPr id="70" name="Curved Connector 69"/>
          <p:cNvCxnSpPr>
            <a:stCxn id="44" idx="2"/>
            <a:endCxn id="52" idx="2"/>
          </p:cNvCxnSpPr>
          <p:nvPr/>
        </p:nvCxnSpPr>
        <p:spPr>
          <a:xfrm rot="5400000" flipH="1" flipV="1">
            <a:off x="4830998" y="2480271"/>
            <a:ext cx="842859" cy="5057435"/>
          </a:xfrm>
          <a:prstGeom prst="curvedConnector3">
            <a:avLst>
              <a:gd name="adj1" fmla="val -27122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47" idx="2"/>
            <a:endCxn id="52" idx="2"/>
          </p:cNvCxnSpPr>
          <p:nvPr/>
        </p:nvCxnSpPr>
        <p:spPr>
          <a:xfrm rot="5400000" flipH="1" flipV="1">
            <a:off x="5672672" y="3323993"/>
            <a:ext cx="844907" cy="3372040"/>
          </a:xfrm>
          <a:prstGeom prst="curvedConnector3">
            <a:avLst>
              <a:gd name="adj1" fmla="val -27056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7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Additional Example #1, </a:t>
            </a:r>
            <a:r>
              <a:rPr lang="en-US" dirty="0" err="1"/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2</a:t>
            </a:r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33400" y="2749692"/>
            <a:ext cx="5930851" cy="1414095"/>
            <a:chOff x="1066800" y="1858912"/>
            <a:chExt cx="7086600" cy="1689658"/>
          </a:xfrm>
        </p:grpSpPr>
        <p:sp>
          <p:nvSpPr>
            <p:cNvPr id="7" name="TextBox 6"/>
            <p:cNvSpPr txBox="1"/>
            <p:nvPr/>
          </p:nvSpPr>
          <p:spPr>
            <a:xfrm>
              <a:off x="7444154" y="1858912"/>
              <a:ext cx="709246" cy="267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SUBB</a:t>
              </a:r>
              <a:endParaRPr lang="en-US" sz="1000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398954" y="2286383"/>
              <a:ext cx="6443785" cy="1262187"/>
              <a:chOff x="838200" y="2209798"/>
              <a:chExt cx="7391400" cy="1447802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838200" y="2209798"/>
                <a:ext cx="0" cy="144779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82296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838200" y="2895600"/>
                <a:ext cx="133658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/>
            <p:cNvSpPr/>
            <p:nvPr/>
          </p:nvSpPr>
          <p:spPr>
            <a:xfrm>
              <a:off x="1664676" y="2729434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203823" y="2723728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66800" y="1858912"/>
              <a:ext cx="1395046" cy="267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SUBA</a:t>
              </a:r>
              <a:endParaRPr lang="en-US" sz="1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89754" y="2529655"/>
              <a:ext cx="1395046" cy="267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Line: A_B_1</a:t>
              </a:r>
              <a:endParaRPr lang="en-US" sz="1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47345" y="2398243"/>
              <a:ext cx="538588" cy="267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CB1</a:t>
              </a:r>
              <a:endParaRPr lang="en-US" sz="1000" dirty="0"/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2043142" y="4551967"/>
            <a:ext cx="3223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53761" y="3603563"/>
            <a:ext cx="0" cy="948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370419" y="3615674"/>
            <a:ext cx="0" cy="936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2700000">
            <a:off x="4967896" y="3508689"/>
            <a:ext cx="33357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2700000">
            <a:off x="4900351" y="4534461"/>
            <a:ext cx="33357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8900000">
            <a:off x="1715152" y="3493811"/>
            <a:ext cx="33357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8900000">
            <a:off x="1737725" y="4534461"/>
            <a:ext cx="33357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557404" y="4551967"/>
            <a:ext cx="56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163604" y="4551967"/>
            <a:ext cx="2068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35591" y="4318151"/>
            <a:ext cx="0" cy="5110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043456" y="4421871"/>
            <a:ext cx="260192" cy="260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9" name="Rectangle 48"/>
          <p:cNvSpPr/>
          <p:nvPr/>
        </p:nvSpPr>
        <p:spPr>
          <a:xfrm>
            <a:off x="3750518" y="4421871"/>
            <a:ext cx="260192" cy="260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53" name="TextBox 52"/>
          <p:cNvSpPr txBox="1"/>
          <p:nvPr/>
        </p:nvSpPr>
        <p:spPr>
          <a:xfrm>
            <a:off x="2332008" y="4129935"/>
            <a:ext cx="600148" cy="36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Line: </a:t>
            </a:r>
            <a:br>
              <a:rPr lang="en-US" sz="1000" dirty="0" smtClean="0"/>
            </a:br>
            <a:r>
              <a:rPr lang="en-US" sz="1000" dirty="0" smtClean="0"/>
              <a:t>A_C_1</a:t>
            </a:r>
            <a:endParaRPr 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4169927" y="4167587"/>
            <a:ext cx="600148" cy="36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Line: </a:t>
            </a:r>
            <a:br>
              <a:rPr lang="en-US" sz="1000" dirty="0" smtClean="0"/>
            </a:br>
            <a:r>
              <a:rPr lang="en-US" sz="1000" dirty="0" smtClean="0"/>
              <a:t>C_B_1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5569983" y="3204412"/>
            <a:ext cx="459303" cy="22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CB2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2949654" y="4162984"/>
            <a:ext cx="450750" cy="22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CB3</a:t>
            </a:r>
            <a:endParaRPr lang="en-US" sz="1000" dirty="0"/>
          </a:p>
        </p:txBody>
      </p:sp>
      <p:sp>
        <p:nvSpPr>
          <p:cNvPr id="57" name="TextBox 56"/>
          <p:cNvSpPr txBox="1"/>
          <p:nvPr/>
        </p:nvSpPr>
        <p:spPr>
          <a:xfrm>
            <a:off x="3677799" y="4158403"/>
            <a:ext cx="450750" cy="22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CB4</a:t>
            </a:r>
            <a:endParaRPr 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3296849" y="4835956"/>
            <a:ext cx="1167529" cy="22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SUBC</a:t>
            </a:r>
            <a:endParaRPr lang="en-US" sz="1000" dirty="0"/>
          </a:p>
        </p:txBody>
      </p:sp>
      <p:sp>
        <p:nvSpPr>
          <p:cNvPr id="59" name="TextBox 58"/>
          <p:cNvSpPr txBox="1"/>
          <p:nvPr/>
        </p:nvSpPr>
        <p:spPr>
          <a:xfrm>
            <a:off x="1590326" y="3197840"/>
            <a:ext cx="8967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PS1 (N.O.)</a:t>
            </a:r>
            <a:endParaRPr lang="en-US" sz="1000" dirty="0"/>
          </a:p>
        </p:txBody>
      </p:sp>
      <p:sp>
        <p:nvSpPr>
          <p:cNvPr id="60" name="TextBox 59"/>
          <p:cNvSpPr txBox="1"/>
          <p:nvPr/>
        </p:nvSpPr>
        <p:spPr>
          <a:xfrm>
            <a:off x="4585739" y="3204412"/>
            <a:ext cx="8967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PS2 (N.O.)</a:t>
            </a:r>
            <a:endParaRPr lang="en-US" sz="1000" dirty="0"/>
          </a:p>
        </p:txBody>
      </p:sp>
      <p:sp>
        <p:nvSpPr>
          <p:cNvPr id="61" name="TextBox 60"/>
          <p:cNvSpPr txBox="1"/>
          <p:nvPr/>
        </p:nvSpPr>
        <p:spPr>
          <a:xfrm>
            <a:off x="4855391" y="4629137"/>
            <a:ext cx="627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PS4 (N.C.)</a:t>
            </a:r>
            <a:endParaRPr lang="en-US" sz="1000" dirty="0"/>
          </a:p>
        </p:txBody>
      </p:sp>
      <p:sp>
        <p:nvSpPr>
          <p:cNvPr id="62" name="TextBox 61"/>
          <p:cNvSpPr txBox="1"/>
          <p:nvPr/>
        </p:nvSpPr>
        <p:spPr>
          <a:xfrm>
            <a:off x="1563041" y="4647252"/>
            <a:ext cx="558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PS3 (N.C.)</a:t>
            </a:r>
            <a:endParaRPr lang="en-US" sz="1000" dirty="0"/>
          </a:p>
        </p:txBody>
      </p:sp>
      <p:sp>
        <p:nvSpPr>
          <p:cNvPr id="50" name="Rounded Rectangle 49"/>
          <p:cNvSpPr/>
          <p:nvPr/>
        </p:nvSpPr>
        <p:spPr>
          <a:xfrm>
            <a:off x="6719999" y="2214973"/>
            <a:ext cx="2050897" cy="2844967"/>
          </a:xfrm>
          <a:prstGeom prst="roundRect">
            <a:avLst/>
          </a:prstGeom>
          <a:noFill/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5B6770"/>
              </a:solidFill>
            </a:endParaRPr>
          </a:p>
          <a:p>
            <a:endParaRPr lang="en-US" sz="1400" dirty="0" smtClean="0">
              <a:solidFill>
                <a:srgbClr val="5B6770"/>
              </a:solidFill>
            </a:endParaRPr>
          </a:p>
          <a:p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13057" y="2319652"/>
            <a:ext cx="849142" cy="338554"/>
          </a:xfrm>
          <a:prstGeom prst="rect">
            <a:avLst/>
          </a:prstGeom>
          <a:noFill/>
          <a:ln>
            <a:solidFill>
              <a:srgbClr val="5B677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5B6770"/>
                </a:solidFill>
              </a:rPr>
              <a:t>SWP2</a:t>
            </a:r>
            <a:endParaRPr lang="en-US" sz="1600" b="1" u="sng" dirty="0">
              <a:solidFill>
                <a:srgbClr val="5B6770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911304" y="2847117"/>
            <a:ext cx="1750902" cy="1754730"/>
          </a:xfrm>
          <a:prstGeom prst="roundRect">
            <a:avLst/>
          </a:prstGeom>
          <a:solidFill>
            <a:srgbClr val="9BEBCA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021909" y="3103484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Open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461720" y="2852311"/>
            <a:ext cx="786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2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7021909" y="3465871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2 - Open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030758" y="3833816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3 - Close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021909" y="4201761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4 - Close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5229062" y="3611399"/>
            <a:ext cx="9751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121740" y="3603563"/>
            <a:ext cx="27336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/>
          <p:cNvSpPr/>
          <p:nvPr/>
        </p:nvSpPr>
        <p:spPr>
          <a:xfrm>
            <a:off x="2474301" y="3231602"/>
            <a:ext cx="2043134" cy="488822"/>
          </a:xfrm>
          <a:prstGeom prst="roundRect">
            <a:avLst/>
          </a:prstGeom>
          <a:noFill/>
          <a:ln>
            <a:solidFill>
              <a:srgbClr val="A43B7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1956677" y="4124170"/>
            <a:ext cx="1443727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911098" y="3119213"/>
            <a:ext cx="574950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78123" y="3909920"/>
            <a:ext cx="574950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78123" y="3119213"/>
            <a:ext cx="0" cy="790707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1453073" y="3901410"/>
            <a:ext cx="0" cy="1289646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486048" y="3127319"/>
            <a:ext cx="470629" cy="1004471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453073" y="5199566"/>
            <a:ext cx="1947331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400404" y="4158403"/>
            <a:ext cx="0" cy="1079149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805213" y="4131790"/>
            <a:ext cx="1630978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5642257" y="3103484"/>
            <a:ext cx="387029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876455" y="3909920"/>
            <a:ext cx="152831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034171" y="3127319"/>
            <a:ext cx="0" cy="790707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881192" y="3921293"/>
            <a:ext cx="0" cy="1269763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5389321" y="3119213"/>
            <a:ext cx="267326" cy="1012577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750518" y="4142489"/>
            <a:ext cx="0" cy="1079149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793666" y="5199566"/>
            <a:ext cx="2081193" cy="0"/>
          </a:xfrm>
          <a:prstGeom prst="line">
            <a:avLst/>
          </a:prstGeom>
          <a:ln w="25400">
            <a:solidFill>
              <a:srgbClr val="A43B7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48119" y="5286561"/>
            <a:ext cx="875896" cy="461665"/>
          </a:xfrm>
          <a:prstGeom prst="rect">
            <a:avLst/>
          </a:prstGeom>
          <a:noFill/>
          <a:ln>
            <a:solidFill>
              <a:srgbClr val="A43B7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CTG ID: </a:t>
            </a:r>
            <a:br>
              <a:rPr lang="en-US" sz="1200" dirty="0" smtClean="0"/>
            </a:br>
            <a:r>
              <a:rPr lang="en-US" sz="1200" dirty="0" smtClean="0"/>
              <a:t>CAC138</a:t>
            </a:r>
            <a:endParaRPr lang="en-US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5972626" y="5247897"/>
            <a:ext cx="875896" cy="461665"/>
          </a:xfrm>
          <a:prstGeom prst="rect">
            <a:avLst/>
          </a:prstGeom>
          <a:noFill/>
          <a:ln>
            <a:solidFill>
              <a:srgbClr val="A43B7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CTG ID: </a:t>
            </a:r>
            <a:br>
              <a:rPr lang="en-US" sz="1200" dirty="0" smtClean="0"/>
            </a:br>
            <a:r>
              <a:rPr lang="en-US" sz="1200" dirty="0" smtClean="0"/>
              <a:t>CCB138</a:t>
            </a:r>
            <a:endParaRPr lang="en-US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3201133" y="2657653"/>
            <a:ext cx="875896" cy="461665"/>
          </a:xfrm>
          <a:prstGeom prst="rect">
            <a:avLst/>
          </a:prstGeom>
          <a:noFill/>
          <a:ln>
            <a:solidFill>
              <a:srgbClr val="A43B7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CTG ID: </a:t>
            </a:r>
            <a:br>
              <a:rPr lang="en-US" sz="1200" dirty="0" smtClean="0"/>
            </a:br>
            <a:r>
              <a:rPr lang="en-US" sz="1200" dirty="0" smtClean="0"/>
              <a:t>CAB138</a:t>
            </a:r>
            <a:endParaRPr lang="en-US" sz="1200" dirty="0"/>
          </a:p>
        </p:txBody>
      </p:sp>
      <p:cxnSp>
        <p:nvCxnSpPr>
          <p:cNvPr id="100" name="Curved Connector 99"/>
          <p:cNvCxnSpPr>
            <a:stCxn id="99" idx="3"/>
          </p:cNvCxnSpPr>
          <p:nvPr/>
        </p:nvCxnSpPr>
        <p:spPr>
          <a:xfrm>
            <a:off x="4077029" y="2888486"/>
            <a:ext cx="2828666" cy="788451"/>
          </a:xfrm>
          <a:prstGeom prst="curvedConnector3">
            <a:avLst>
              <a:gd name="adj1" fmla="val 89869"/>
            </a:avLst>
          </a:prstGeom>
          <a:ln w="28575">
            <a:solidFill>
              <a:srgbClr val="A43B7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/>
          <p:cNvCxnSpPr>
            <a:stCxn id="98" idx="3"/>
            <a:endCxn id="72" idx="2"/>
          </p:cNvCxnSpPr>
          <p:nvPr/>
        </p:nvCxnSpPr>
        <p:spPr>
          <a:xfrm flipV="1">
            <a:off x="6848522" y="4601847"/>
            <a:ext cx="938233" cy="876883"/>
          </a:xfrm>
          <a:prstGeom prst="curvedConnector2">
            <a:avLst/>
          </a:prstGeom>
          <a:ln w="28575">
            <a:solidFill>
              <a:srgbClr val="A43B7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>
            <a:stCxn id="97" idx="2"/>
            <a:endCxn id="72" idx="2"/>
          </p:cNvCxnSpPr>
          <p:nvPr/>
        </p:nvCxnSpPr>
        <p:spPr>
          <a:xfrm rot="5400000" flipH="1" flipV="1">
            <a:off x="3813221" y="1774693"/>
            <a:ext cx="1146379" cy="6800688"/>
          </a:xfrm>
          <a:prstGeom prst="curvedConnector3">
            <a:avLst>
              <a:gd name="adj1" fmla="val -61153"/>
            </a:avLst>
          </a:prstGeom>
          <a:ln w="28575">
            <a:solidFill>
              <a:srgbClr val="A43B7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33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Pending Items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Needed.</a:t>
            </a:r>
          </a:p>
          <a:p>
            <a:pPr lvl="1"/>
            <a:r>
              <a:rPr lang="en-US" dirty="0" smtClean="0"/>
              <a:t>Model Building.</a:t>
            </a:r>
          </a:p>
          <a:p>
            <a:pPr lvl="1"/>
            <a:r>
              <a:rPr lang="en-US" dirty="0" smtClean="0"/>
              <a:t>Contingency Maintainer.</a:t>
            </a:r>
          </a:p>
          <a:p>
            <a:pPr lvl="1"/>
            <a:r>
              <a:rPr lang="en-US" dirty="0" smtClean="0"/>
              <a:t>Other applications.</a:t>
            </a:r>
          </a:p>
          <a:p>
            <a:r>
              <a:rPr lang="en-US" dirty="0" smtClean="0"/>
              <a:t>Double-Element Contingencies.</a:t>
            </a:r>
          </a:p>
        </p:txBody>
      </p:sp>
    </p:spTree>
    <p:extLst>
      <p:ext uri="{BB962C8B-B14F-4D97-AF65-F5344CB8AC3E}">
        <p14:creationId xmlns:p14="http://schemas.microsoft.com/office/powerpoint/2010/main" val="374762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Long Term Goals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items below are part of a long </a:t>
            </a:r>
            <a:r>
              <a:rPr lang="en-US" b="1" u="sng" dirty="0" smtClean="0"/>
              <a:t>wish list</a:t>
            </a:r>
            <a:r>
              <a:rPr lang="en-US" dirty="0" smtClean="0"/>
              <a:t> of how SWPs and CCDs should be utilized.</a:t>
            </a:r>
          </a:p>
          <a:p>
            <a:r>
              <a:rPr lang="en-US" dirty="0" smtClean="0"/>
              <a:t>Integrate SWPs into ERCOT’s EMS.</a:t>
            </a:r>
          </a:p>
          <a:p>
            <a:pPr lvl="1"/>
            <a:r>
              <a:rPr lang="en-US" dirty="0" smtClean="0"/>
              <a:t>Develop messaging schemes for notification.</a:t>
            </a:r>
          </a:p>
          <a:p>
            <a:pPr lvl="1"/>
            <a:r>
              <a:rPr lang="en-US" dirty="0" smtClean="0"/>
              <a:t>Pre-CA SWP contingency validation.</a:t>
            </a:r>
          </a:p>
          <a:p>
            <a:r>
              <a:rPr lang="en-US" dirty="0" smtClean="0"/>
              <a:t>Utilize TSPs telemetry to trigger SWP’s stages in real time.</a:t>
            </a:r>
          </a:p>
          <a:p>
            <a:r>
              <a:rPr lang="en-US" dirty="0" smtClean="0"/>
              <a:t>Utilize TSPs outages to trigger SWP’s stages in the long term horizon studies.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511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Switching Plans &amp; Conditional Contingency Definitions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dirty="0" smtClean="0"/>
              <a:t>Changes In Process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Contingency Stats </a:t>
            </a:r>
            <a:r>
              <a:rPr lang="en-US" sz="1400" dirty="0"/>
              <a:t>A</a:t>
            </a:r>
            <a:r>
              <a:rPr lang="en-US" sz="1400" dirty="0" smtClean="0"/>
              <a:t>s Of September 2019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</a:rPr>
              <a:t>Challenges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Switching Plans &amp; Conditional Contingency Definitions Pilot </a:t>
            </a:r>
            <a:r>
              <a:rPr lang="en-US" sz="1400" dirty="0" smtClean="0"/>
              <a:t>Project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Switching Plans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How Would SWPs Be Maintained</a:t>
            </a:r>
            <a:r>
              <a:rPr lang="en-US" sz="14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How Would SWPs Affect Contingencies</a:t>
            </a:r>
            <a:r>
              <a:rPr lang="en-US" sz="14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Example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Pending Items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Long Term Goals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Benefits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Q/A</a:t>
            </a:r>
          </a:p>
          <a:p>
            <a:pPr>
              <a:lnSpc>
                <a:spcPct val="150000"/>
              </a:lnSpc>
            </a:pPr>
            <a:endParaRPr lang="en-US" sz="1400" dirty="0" smtClean="0"/>
          </a:p>
          <a:p>
            <a:pPr>
              <a:lnSpc>
                <a:spcPct val="150000"/>
              </a:lnSpc>
            </a:pPr>
            <a:endParaRPr lang="en-US" sz="1400" dirty="0" smtClean="0"/>
          </a:p>
          <a:p>
            <a:pPr>
              <a:lnSpc>
                <a:spcPct val="150000"/>
              </a:lnSpc>
            </a:pPr>
            <a:endParaRPr lang="en-US" sz="1400" dirty="0" smtClean="0"/>
          </a:p>
          <a:p>
            <a:pPr>
              <a:lnSpc>
                <a:spcPct val="150000"/>
              </a:lnSpc>
            </a:pPr>
            <a:endParaRPr lang="en-US" sz="1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Benefits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process to manage contingencies.</a:t>
            </a:r>
          </a:p>
          <a:p>
            <a:r>
              <a:rPr lang="en-US" dirty="0" smtClean="0"/>
              <a:t>Alleviates manual process.</a:t>
            </a:r>
          </a:p>
          <a:p>
            <a:r>
              <a:rPr lang="en-US" dirty="0" smtClean="0"/>
              <a:t>Speeds up modeling process.</a:t>
            </a:r>
          </a:p>
          <a:p>
            <a:pPr lvl="1"/>
            <a:r>
              <a:rPr lang="en-US" dirty="0" smtClean="0"/>
              <a:t>Reduction of number of CAMRs.</a:t>
            </a:r>
          </a:p>
          <a:p>
            <a:pPr lvl="1"/>
            <a:r>
              <a:rPr lang="en-US" dirty="0" smtClean="0"/>
              <a:t>Reduction of number of Manual Contingencies.</a:t>
            </a:r>
          </a:p>
          <a:p>
            <a:r>
              <a:rPr lang="en-US" dirty="0" smtClean="0"/>
              <a:t>Situational awareness improvements.*</a:t>
            </a:r>
          </a:p>
          <a:p>
            <a:r>
              <a:rPr lang="en-US" dirty="0" smtClean="0"/>
              <a:t>Potential reduction of DPCs.*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smtClean="0"/>
              <a:t>Based off long term goal.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37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6" name="Picture 6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1600200"/>
            <a:ext cx="3657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873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to Model Maintenance Taking Over:</a:t>
            </a:r>
          </a:p>
          <a:p>
            <a:pPr lvl="1"/>
            <a:r>
              <a:rPr lang="en-US" dirty="0" smtClean="0"/>
              <a:t>One point of contact.</a:t>
            </a:r>
          </a:p>
          <a:p>
            <a:pPr lvl="1"/>
            <a:r>
              <a:rPr lang="en-US" dirty="0" smtClean="0"/>
              <a:t>Limited visibility to model changes.</a:t>
            </a:r>
          </a:p>
          <a:p>
            <a:pPr lvl="1"/>
            <a:endParaRPr lang="en-US" dirty="0"/>
          </a:p>
          <a:p>
            <a:r>
              <a:rPr lang="en-US" dirty="0" smtClean="0"/>
              <a:t>Model </a:t>
            </a:r>
            <a:r>
              <a:rPr lang="en-US" dirty="0"/>
              <a:t>Maintenance Taking Over:</a:t>
            </a:r>
          </a:p>
          <a:p>
            <a:pPr lvl="1"/>
            <a:r>
              <a:rPr lang="en-US" dirty="0" smtClean="0"/>
              <a:t>Multiple individuals involved.</a:t>
            </a:r>
            <a:endParaRPr lang="en-US" dirty="0"/>
          </a:p>
          <a:p>
            <a:pPr lvl="1"/>
            <a:r>
              <a:rPr lang="en-US" dirty="0" smtClean="0"/>
              <a:t>Increased visibility due to reviewing each NOMCR individually.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4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Contingencies Stats as of September 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*This include future 2019 Manual Contingencies.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6285" y="1447800"/>
            <a:ext cx="5971429" cy="36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in system changes.</a:t>
            </a:r>
          </a:p>
          <a:p>
            <a:pPr lvl="1"/>
            <a:r>
              <a:rPr lang="en-US" dirty="0" smtClean="0"/>
              <a:t>Multiple projects in the pipeline.</a:t>
            </a:r>
          </a:p>
          <a:p>
            <a:pPr lvl="1"/>
            <a:r>
              <a:rPr lang="en-US" dirty="0" smtClean="0"/>
              <a:t>Load growth.</a:t>
            </a:r>
          </a:p>
          <a:p>
            <a:r>
              <a:rPr lang="en-US" dirty="0" smtClean="0"/>
              <a:t>Complex modeling solution to accommodate system changes.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365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Switching Plans &amp; Conditional Contingency </a:t>
            </a:r>
            <a:r>
              <a:rPr lang="en-US" dirty="0" smtClean="0"/>
              <a:t>Definitions Pilot Project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Goals: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Efficient way to maintain “transitional” manual contingencies.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Reduce amount of CAMRs.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800" dirty="0"/>
              <a:t>Improve situational awareness when a “transition” happens in real time</a:t>
            </a:r>
            <a:r>
              <a:rPr lang="en-US" sz="1800" dirty="0" smtClean="0"/>
              <a:t>.*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Reduce amount of DPCs.* </a:t>
            </a:r>
          </a:p>
          <a:p>
            <a:pPr>
              <a:lnSpc>
                <a:spcPct val="150000"/>
              </a:lnSpc>
            </a:pPr>
            <a:r>
              <a:rPr lang="en-US" sz="2000" u="sng" dirty="0" smtClean="0"/>
              <a:t>Proof of Concept: </a:t>
            </a:r>
            <a:r>
              <a:rPr lang="en-US" sz="2000" dirty="0" smtClean="0"/>
              <a:t>Switching Plans &amp; Conditional Contingency Definitions (aka CCDs)</a:t>
            </a:r>
          </a:p>
          <a:p>
            <a:pPr>
              <a:lnSpc>
                <a:spcPct val="150000"/>
              </a:lnSpc>
            </a:pPr>
            <a:endParaRPr lang="en-US" sz="2000" u="sng" dirty="0"/>
          </a:p>
          <a:p>
            <a:pPr>
              <a:lnSpc>
                <a:spcPct val="150000"/>
              </a:lnSpc>
            </a:pPr>
            <a:endParaRPr lang="en-US" sz="2000" u="sng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/>
              <a:t>* Long term goals.</a:t>
            </a:r>
            <a:endParaRPr lang="en-US" sz="1400" dirty="0"/>
          </a:p>
          <a:p>
            <a:pPr lvl="1"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What is a Switching Plan (SWPs)?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A new modeling construct to track “transitional” (pseudo) switches (not an extension).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Maintainable by TSPs </a:t>
            </a:r>
            <a:r>
              <a:rPr lang="en-US" sz="1800" u="sng" dirty="0" smtClean="0"/>
              <a:t>directly</a:t>
            </a:r>
            <a:r>
              <a:rPr lang="en-US" sz="18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SWPs would be Validated by ERCOT.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6302023" y="3258786"/>
            <a:ext cx="1750902" cy="753840"/>
          </a:xfrm>
          <a:prstGeom prst="roundRect">
            <a:avLst/>
          </a:prstGeom>
          <a:solidFill>
            <a:srgbClr val="9BEBCA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6412628" y="3515153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Open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303870" y="2385909"/>
            <a:ext cx="1750902" cy="736313"/>
          </a:xfrm>
          <a:prstGeom prst="roundRect">
            <a:avLst/>
          </a:prstGeom>
          <a:solidFill>
            <a:srgbClr val="C2BEE8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6414475" y="2642276"/>
            <a:ext cx="1525997" cy="314416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Close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198519" y="5573156"/>
            <a:ext cx="827793" cy="827644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Switching </a:t>
            </a:r>
            <a:r>
              <a:rPr lang="en-US" dirty="0" smtClean="0"/>
              <a:t>Plans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789738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86200" y="5731299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1323398" y="4223381"/>
            <a:ext cx="6508427" cy="2168083"/>
            <a:chOff x="1323398" y="2795391"/>
            <a:chExt cx="6508427" cy="2168083"/>
          </a:xfrm>
        </p:grpSpPr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1323398" y="2795391"/>
              <a:ext cx="6508427" cy="1426092"/>
              <a:chOff x="1078999" y="1998467"/>
              <a:chExt cx="7074401" cy="1550103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7444154" y="2010094"/>
                <a:ext cx="7092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SUBB</a:t>
                </a:r>
                <a:endParaRPr lang="en-US" sz="1200" dirty="0"/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1398954" y="2286383"/>
                <a:ext cx="6443785" cy="1262187"/>
                <a:chOff x="838200" y="2209798"/>
                <a:chExt cx="7391400" cy="1447802"/>
              </a:xfrm>
            </p:grpSpPr>
            <p:cxnSp>
              <p:nvCxnSpPr>
                <p:cNvPr id="28" name="Straight Connector 27"/>
                <p:cNvCxnSpPr/>
                <p:nvPr/>
              </p:nvCxnSpPr>
              <p:spPr>
                <a:xfrm>
                  <a:off x="838200" y="2209798"/>
                  <a:ext cx="0" cy="1447797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Rectangle 23"/>
              <p:cNvSpPr/>
              <p:nvPr/>
            </p:nvSpPr>
            <p:spPr>
              <a:xfrm>
                <a:off x="1664676" y="2729434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203823" y="2723728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078999" y="1998467"/>
                <a:ext cx="13950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SUBA</a:t>
                </a:r>
                <a:endParaRPr lang="en-US" sz="12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547345" y="2398243"/>
                <a:ext cx="5385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CB1</a:t>
                </a:r>
                <a:endParaRPr lang="en-US" sz="1200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>
              <a:off x="4612416" y="3376007"/>
              <a:ext cx="0" cy="56182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071423" y="3490024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848680" y="3490024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78242" y="3633036"/>
              <a:ext cx="6597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</a:t>
              </a:r>
              <a:br>
                <a:rPr lang="en-US" sz="1200" dirty="0" smtClean="0"/>
              </a:br>
              <a:r>
                <a:rPr lang="en-US" sz="1200" dirty="0" smtClean="0"/>
                <a:t>A_C_1</a:t>
              </a:r>
              <a:endParaRPr lang="en-US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49353" y="3612937"/>
              <a:ext cx="6597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</a:t>
              </a:r>
              <a:br>
                <a:rPr lang="en-US" sz="1200" dirty="0" smtClean="0"/>
              </a:br>
              <a:r>
                <a:rPr lang="en-US" sz="1200" dirty="0" smtClean="0"/>
                <a:t>C_B_1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48777" y="3166863"/>
              <a:ext cx="504901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CB2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68308" y="3205436"/>
              <a:ext cx="495499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CB3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68742" y="3200400"/>
              <a:ext cx="495499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CB4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16463" y="2912371"/>
              <a:ext cx="1283438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SUBC</a:t>
              </a:r>
              <a:endParaRPr 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73360" y="4501809"/>
              <a:ext cx="6902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PS (N.C.)</a:t>
              </a:r>
              <a:endParaRPr lang="en-US" sz="1200" dirty="0"/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3886200" y="5040927"/>
            <a:ext cx="0" cy="690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0" y="5040927"/>
            <a:ext cx="0" cy="690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8900000">
            <a:off x="4464852" y="5757259"/>
            <a:ext cx="3666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23442" y="2286000"/>
            <a:ext cx="2906158" cy="1941921"/>
          </a:xfrm>
          <a:prstGeom prst="roundRect">
            <a:avLst/>
          </a:prstGeom>
          <a:noFill/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u="sng" dirty="0" smtClean="0">
                <a:solidFill>
                  <a:srgbClr val="5B6770"/>
                </a:solidFill>
              </a:rPr>
              <a:t>SWP1</a:t>
            </a:r>
            <a:endParaRPr lang="en-US" sz="1400" b="1" u="sng" dirty="0" smtClean="0">
              <a:solidFill>
                <a:srgbClr val="5B6770"/>
              </a:solidFill>
            </a:endParaRPr>
          </a:p>
          <a:p>
            <a:endParaRPr lang="en-US" sz="1400" dirty="0">
              <a:solidFill>
                <a:sysClr val="windowText" lastClr="000000"/>
              </a:solidFill>
            </a:endParaRPr>
          </a:p>
          <a:p>
            <a:endParaRPr lang="en-US" sz="1400" dirty="0" smtClean="0">
              <a:solidFill>
                <a:sysClr val="windowText" lastClr="000000"/>
              </a:solidFill>
            </a:endParaRPr>
          </a:p>
          <a:p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07897" y="2389553"/>
            <a:ext cx="130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1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44260" y="3273127"/>
            <a:ext cx="130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2</a:t>
            </a:r>
            <a:endParaRPr lang="en-US" sz="1200" dirty="0">
              <a:solidFill>
                <a:srgbClr val="5B6770"/>
              </a:solidFill>
            </a:endParaRPr>
          </a:p>
        </p:txBody>
      </p:sp>
      <p:cxnSp>
        <p:nvCxnSpPr>
          <p:cNvPr id="36" name="Straight Arrow Connector 35"/>
          <p:cNvCxnSpPr>
            <a:stCxn id="65" idx="1"/>
            <a:endCxn id="31" idx="3"/>
          </p:cNvCxnSpPr>
          <p:nvPr/>
        </p:nvCxnSpPr>
        <p:spPr>
          <a:xfrm flipH="1">
            <a:off x="5026312" y="2799484"/>
            <a:ext cx="1388163" cy="3187494"/>
          </a:xfrm>
          <a:prstGeom prst="straightConnector1">
            <a:avLst/>
          </a:prstGeom>
          <a:ln w="28575">
            <a:solidFill>
              <a:srgbClr val="685BC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71" idx="2"/>
            <a:endCxn id="31" idx="3"/>
          </p:cNvCxnSpPr>
          <p:nvPr/>
        </p:nvCxnSpPr>
        <p:spPr>
          <a:xfrm flipH="1">
            <a:off x="5026312" y="3829569"/>
            <a:ext cx="2149315" cy="2157409"/>
          </a:xfrm>
          <a:prstGeom prst="straightConnector1">
            <a:avLst/>
          </a:prstGeom>
          <a:ln w="28575">
            <a:solidFill>
              <a:srgbClr val="26D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2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unded Rectangle 130"/>
          <p:cNvSpPr/>
          <p:nvPr/>
        </p:nvSpPr>
        <p:spPr>
          <a:xfrm>
            <a:off x="6302023" y="3258786"/>
            <a:ext cx="1750902" cy="753840"/>
          </a:xfrm>
          <a:prstGeom prst="roundRect">
            <a:avLst/>
          </a:prstGeom>
          <a:solidFill>
            <a:srgbClr val="9BEBCA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6412628" y="3515153"/>
            <a:ext cx="1525997" cy="314416"/>
          </a:xfrm>
          <a:prstGeom prst="roundRect">
            <a:avLst/>
          </a:prstGeom>
          <a:solidFill>
            <a:srgbClr val="CDF5E4"/>
          </a:solidFill>
          <a:ln>
            <a:solidFill>
              <a:srgbClr val="26D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Open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6303870" y="2385909"/>
            <a:ext cx="1750902" cy="736313"/>
          </a:xfrm>
          <a:prstGeom prst="roundRect">
            <a:avLst/>
          </a:prstGeom>
          <a:solidFill>
            <a:srgbClr val="C2BEE8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6414475" y="2642276"/>
            <a:ext cx="1525997" cy="314416"/>
          </a:xfrm>
          <a:prstGeom prst="roundRect">
            <a:avLst/>
          </a:prstGeom>
          <a:solidFill>
            <a:srgbClr val="E0DEF3"/>
          </a:solidFill>
          <a:ln>
            <a:solidFill>
              <a:srgbClr val="685B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5B6770"/>
                </a:solidFill>
              </a:rPr>
              <a:t>Switch Action 1 - Close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4198519" y="5573156"/>
            <a:ext cx="827793" cy="827644"/>
          </a:xfrm>
          <a:prstGeom prst="roundRect">
            <a:avLst/>
          </a:prstGeom>
          <a:solidFill>
            <a:srgbClr val="FFE6CC"/>
          </a:solidFill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5323442" y="2286000"/>
            <a:ext cx="2906158" cy="1941921"/>
          </a:xfrm>
          <a:prstGeom prst="roundRect">
            <a:avLst/>
          </a:prstGeom>
          <a:noFill/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u="sng" dirty="0" smtClean="0">
                <a:solidFill>
                  <a:srgbClr val="5B6770"/>
                </a:solidFill>
              </a:rPr>
              <a:t>SWP1</a:t>
            </a:r>
            <a:endParaRPr lang="en-US" sz="1400" b="1" u="sng" dirty="0" smtClean="0">
              <a:solidFill>
                <a:srgbClr val="5B6770"/>
              </a:solidFill>
            </a:endParaRPr>
          </a:p>
          <a:p>
            <a:endParaRPr lang="en-US" sz="1400" dirty="0">
              <a:solidFill>
                <a:sysClr val="windowText" lastClr="000000"/>
              </a:solidFill>
            </a:endParaRPr>
          </a:p>
          <a:p>
            <a:endParaRPr lang="en-US" sz="1400" dirty="0" smtClean="0">
              <a:solidFill>
                <a:sysClr val="windowText" lastClr="000000"/>
              </a:solidFill>
            </a:endParaRPr>
          </a:p>
          <a:p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6307897" y="2389553"/>
            <a:ext cx="130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1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6344260" y="3273127"/>
            <a:ext cx="130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Stage 2</a:t>
            </a:r>
            <a:endParaRPr lang="en-US" sz="1200" dirty="0">
              <a:solidFill>
                <a:srgbClr val="5B6770"/>
              </a:solidFill>
            </a:endParaRPr>
          </a:p>
        </p:txBody>
      </p:sp>
      <p:cxnSp>
        <p:nvCxnSpPr>
          <p:cNvPr id="139" name="Straight Arrow Connector 138"/>
          <p:cNvCxnSpPr>
            <a:stCxn id="134" idx="1"/>
            <a:endCxn id="135" idx="3"/>
          </p:cNvCxnSpPr>
          <p:nvPr/>
        </p:nvCxnSpPr>
        <p:spPr>
          <a:xfrm flipH="1">
            <a:off x="5026312" y="2799484"/>
            <a:ext cx="1388163" cy="3187494"/>
          </a:xfrm>
          <a:prstGeom prst="straightConnector1">
            <a:avLst/>
          </a:prstGeom>
          <a:ln w="28575">
            <a:solidFill>
              <a:srgbClr val="685BC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132" idx="2"/>
            <a:endCxn id="135" idx="3"/>
          </p:cNvCxnSpPr>
          <p:nvPr/>
        </p:nvCxnSpPr>
        <p:spPr>
          <a:xfrm flipH="1">
            <a:off x="5026312" y="3829569"/>
            <a:ext cx="2149315" cy="2157409"/>
          </a:xfrm>
          <a:prstGeom prst="straightConnector1">
            <a:avLst/>
          </a:prstGeom>
          <a:ln w="28575">
            <a:solidFill>
              <a:srgbClr val="26D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Goal is to capture different stages of a project through the SWP.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Stage 1 should be “current”</a:t>
            </a:r>
            <a:r>
              <a:rPr lang="en-US" sz="1800" dirty="0"/>
              <a:t> configuration.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Stage 2 should be “future” configuration.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Switching </a:t>
            </a:r>
            <a:r>
              <a:rPr lang="en-US" dirty="0" smtClean="0"/>
              <a:t>Plans, </a:t>
            </a:r>
            <a:r>
              <a:rPr lang="en-US" dirty="0" err="1" smtClean="0"/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789738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3886200" y="5731299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1323398" y="4223381"/>
            <a:ext cx="6508427" cy="2168083"/>
            <a:chOff x="1323398" y="2795391"/>
            <a:chExt cx="6508427" cy="2168083"/>
          </a:xfrm>
        </p:grpSpPr>
        <p:grpSp>
          <p:nvGrpSpPr>
            <p:cNvPr id="89" name="Group 88"/>
            <p:cNvGrpSpPr>
              <a:grpSpLocks noChangeAspect="1"/>
            </p:cNvGrpSpPr>
            <p:nvPr/>
          </p:nvGrpSpPr>
          <p:grpSpPr>
            <a:xfrm>
              <a:off x="1323398" y="2795391"/>
              <a:ext cx="6508427" cy="1426092"/>
              <a:chOff x="1078999" y="1998467"/>
              <a:chExt cx="7074401" cy="1550103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7444154" y="2010094"/>
                <a:ext cx="7092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SUBB</a:t>
                </a:r>
                <a:endParaRPr lang="en-US" sz="1200" dirty="0"/>
              </a:p>
            </p:txBody>
          </p:sp>
          <p:grpSp>
            <p:nvGrpSpPr>
              <p:cNvPr id="101" name="Group 100"/>
              <p:cNvGrpSpPr/>
              <p:nvPr/>
            </p:nvGrpSpPr>
            <p:grpSpPr>
              <a:xfrm>
                <a:off x="1398954" y="2286383"/>
                <a:ext cx="6443785" cy="1262187"/>
                <a:chOff x="838200" y="2209798"/>
                <a:chExt cx="7391400" cy="1447802"/>
              </a:xfrm>
            </p:grpSpPr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838200" y="2209798"/>
                  <a:ext cx="0" cy="1447797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" name="Rectangle 101"/>
              <p:cNvSpPr/>
              <p:nvPr/>
            </p:nvSpPr>
            <p:spPr>
              <a:xfrm>
                <a:off x="1664676" y="2729434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203823" y="2723728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078999" y="1998467"/>
                <a:ext cx="13950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SUBA</a:t>
                </a:r>
                <a:endParaRPr lang="en-US" sz="12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1547345" y="2398243"/>
                <a:ext cx="5385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CB1</a:t>
                </a:r>
                <a:endParaRPr lang="en-US" sz="1200" dirty="0"/>
              </a:p>
            </p:txBody>
          </p:sp>
        </p:grpSp>
        <p:cxnSp>
          <p:nvCxnSpPr>
            <p:cNvPr id="90" name="Straight Connector 89"/>
            <p:cNvCxnSpPr/>
            <p:nvPr/>
          </p:nvCxnSpPr>
          <p:spPr>
            <a:xfrm>
              <a:off x="4612416" y="3376007"/>
              <a:ext cx="0" cy="56182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4071423" y="3490024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848680" y="3490024"/>
              <a:ext cx="286023" cy="28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778242" y="3633036"/>
              <a:ext cx="6597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</a:t>
              </a:r>
              <a:br>
                <a:rPr lang="en-US" sz="1200" dirty="0" smtClean="0"/>
              </a:br>
              <a:r>
                <a:rPr lang="en-US" sz="1200" dirty="0" smtClean="0"/>
                <a:t>A_C_1</a:t>
              </a:r>
              <a:endParaRPr lang="en-US" sz="12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749353" y="3612937"/>
              <a:ext cx="6597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</a:t>
              </a:r>
              <a:br>
                <a:rPr lang="en-US" sz="1200" dirty="0" smtClean="0"/>
              </a:br>
              <a:r>
                <a:rPr lang="en-US" sz="1200" dirty="0" smtClean="0"/>
                <a:t>C_B_1</a:t>
              </a:r>
              <a:endParaRPr lang="en-US" sz="12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848777" y="3166863"/>
              <a:ext cx="504901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CB2</a:t>
              </a:r>
              <a:endParaRPr lang="en-US" sz="12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968308" y="3205436"/>
              <a:ext cx="495499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CB3</a:t>
              </a:r>
              <a:endParaRPr lang="en-US" sz="12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768742" y="3200400"/>
              <a:ext cx="495499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CB4</a:t>
              </a:r>
              <a:endParaRPr lang="en-US" sz="12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316463" y="2912371"/>
              <a:ext cx="1283438" cy="28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SUBC</a:t>
              </a:r>
              <a:endParaRPr lang="en-US" sz="12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273360" y="4501809"/>
              <a:ext cx="6902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PS (N.C.)</a:t>
              </a:r>
              <a:endParaRPr lang="en-US" sz="1200" dirty="0"/>
            </a:p>
          </p:txBody>
        </p:sp>
      </p:grpSp>
      <p:cxnSp>
        <p:nvCxnSpPr>
          <p:cNvPr id="109" name="Straight Connector 108"/>
          <p:cNvCxnSpPr/>
          <p:nvPr/>
        </p:nvCxnSpPr>
        <p:spPr>
          <a:xfrm>
            <a:off x="3886200" y="5040927"/>
            <a:ext cx="0" cy="690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410200" y="5040927"/>
            <a:ext cx="0" cy="690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18900000">
            <a:off x="4464852" y="5757259"/>
            <a:ext cx="3666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0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SWPs Be Maintained?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idea is for TSPs to Maintain their own SWPs.</a:t>
            </a:r>
          </a:p>
          <a:p>
            <a:r>
              <a:rPr lang="en-US" sz="2000" dirty="0" smtClean="0"/>
              <a:t>ERCOT would provide a “directory” in the model which SWPs can be modeled under.</a:t>
            </a:r>
          </a:p>
          <a:p>
            <a:r>
              <a:rPr lang="en-US" sz="2000" dirty="0" smtClean="0"/>
              <a:t>SWPs would be associated to a specific ownership.</a:t>
            </a:r>
          </a:p>
          <a:p>
            <a:r>
              <a:rPr lang="en-US" sz="2000" dirty="0" smtClean="0"/>
              <a:t>Since SWPs would be associated to certain devices, when deleting an associated device the TSP would need to update the SWP(s).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122821"/>
            <a:ext cx="4419600" cy="33037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125578"/>
            <a:ext cx="4415913" cy="330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79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6763</TotalTime>
  <Words>1075</Words>
  <Application>Microsoft Office PowerPoint</Application>
  <PresentationFormat>On-screen Show (4:3)</PresentationFormat>
  <Paragraphs>325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1_Custom Design</vt:lpstr>
      <vt:lpstr>Office Theme</vt:lpstr>
      <vt:lpstr>PowerPoint Presentation</vt:lpstr>
      <vt:lpstr>Switching Plans &amp; Conditional Contingency Definitions</vt:lpstr>
      <vt:lpstr>Changes in Process</vt:lpstr>
      <vt:lpstr>Contingencies Stats as of September 2018</vt:lpstr>
      <vt:lpstr>Challenges</vt:lpstr>
      <vt:lpstr>Switching Plans &amp; Conditional Contingency Definitions Pilot Project</vt:lpstr>
      <vt:lpstr>Switching Plans</vt:lpstr>
      <vt:lpstr>Switching Plans, Con’t</vt:lpstr>
      <vt:lpstr>How Would SWPs Be Maintained?</vt:lpstr>
      <vt:lpstr>How Would SWPs Affect Contingencies?</vt:lpstr>
      <vt:lpstr>How Would SWPs Affect Contingencies? Con’t</vt:lpstr>
      <vt:lpstr>How Would SWPs Affect Contingencies? Con’t</vt:lpstr>
      <vt:lpstr>How Would SWPs Affect Contingencies? Con’t</vt:lpstr>
      <vt:lpstr>Additional Example #1</vt:lpstr>
      <vt:lpstr>Additional Example #1, Con’t</vt:lpstr>
      <vt:lpstr>Additional Example #1, Con’t</vt:lpstr>
      <vt:lpstr>Additional Example #1, Con’t</vt:lpstr>
      <vt:lpstr>Pending Items</vt:lpstr>
      <vt:lpstr>Long Term Goals</vt:lpstr>
      <vt:lpstr>Benefits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 La Garza, Mario</cp:lastModifiedBy>
  <cp:revision>126</cp:revision>
  <cp:lastPrinted>2016-01-21T20:53:15Z</cp:lastPrinted>
  <dcterms:created xsi:type="dcterms:W3CDTF">2016-01-21T15:20:31Z</dcterms:created>
  <dcterms:modified xsi:type="dcterms:W3CDTF">2019-10-14T22:30:54Z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