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67" r:id="rId7"/>
    <p:sldId id="269" r:id="rId8"/>
    <p:sldId id="272" r:id="rId9"/>
    <p:sldId id="270" r:id="rId10"/>
    <p:sldId id="276" r:id="rId11"/>
    <p:sldId id="277" r:id="rId12"/>
    <p:sldId id="278" r:id="rId13"/>
    <p:sldId id="279" r:id="rId14"/>
    <p:sldId id="284" r:id="rId15"/>
    <p:sldId id="283" r:id="rId16"/>
    <p:sldId id="280" r:id="rId17"/>
    <p:sldId id="281" r:id="rId18"/>
    <p:sldId id="282" r:id="rId19"/>
    <p:sldId id="28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40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5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3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AS Trades in RTC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October 30,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Up Arrow Callout 21"/>
          <p:cNvSpPr/>
          <p:nvPr/>
        </p:nvSpPr>
        <p:spPr>
          <a:xfrm>
            <a:off x="4743231" y="5519503"/>
            <a:ext cx="914354" cy="733667"/>
          </a:xfrm>
          <a:prstGeom prst="upArrowCallout">
            <a:avLst/>
          </a:prstGeom>
          <a:effectLst>
            <a:glow rad="63500">
              <a:schemeClr val="accent3">
                <a:satMod val="175000"/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+15 MW</a:t>
            </a:r>
            <a:endParaRPr lang="en-US" sz="1400" dirty="0"/>
          </a:p>
        </p:txBody>
      </p:sp>
      <p:sp>
        <p:nvSpPr>
          <p:cNvPr id="20" name="Up Arrow Callout 19"/>
          <p:cNvSpPr/>
          <p:nvPr/>
        </p:nvSpPr>
        <p:spPr>
          <a:xfrm>
            <a:off x="4743231" y="5519671"/>
            <a:ext cx="914354" cy="733667"/>
          </a:xfrm>
          <a:prstGeom prst="upArrowCallout">
            <a:avLst/>
          </a:prstGeom>
          <a:effectLst>
            <a:glow rad="63500">
              <a:schemeClr val="accent6">
                <a:satMod val="175000"/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+35 MW</a:t>
            </a:r>
            <a:endParaRPr lang="en-US" sz="1400" dirty="0"/>
          </a:p>
        </p:txBody>
      </p:sp>
      <p:sp>
        <p:nvSpPr>
          <p:cNvPr id="21" name="Up Arrow Callout 20"/>
          <p:cNvSpPr/>
          <p:nvPr/>
        </p:nvSpPr>
        <p:spPr>
          <a:xfrm>
            <a:off x="2294244" y="5527356"/>
            <a:ext cx="1028401" cy="733667"/>
          </a:xfrm>
          <a:prstGeom prst="upArrowCallout">
            <a:avLst/>
          </a:prstGeom>
          <a:effectLst>
            <a:glow rad="63500">
              <a:schemeClr val="accent3">
                <a:satMod val="175000"/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+75 MW</a:t>
            </a:r>
            <a:endParaRPr lang="en-US" sz="1400" dirty="0"/>
          </a:p>
        </p:txBody>
      </p:sp>
      <p:sp>
        <p:nvSpPr>
          <p:cNvPr id="5" name="Up Arrow Callout 4"/>
          <p:cNvSpPr/>
          <p:nvPr/>
        </p:nvSpPr>
        <p:spPr>
          <a:xfrm>
            <a:off x="2294244" y="5527524"/>
            <a:ext cx="1028401" cy="733667"/>
          </a:xfrm>
          <a:prstGeom prst="upArrowCallout">
            <a:avLst/>
          </a:prstGeom>
          <a:effectLst>
            <a:glow rad="63500">
              <a:schemeClr val="accent6">
                <a:satMod val="175000"/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+100 MW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Trades: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3141816"/>
          </a:xfrm>
        </p:spPr>
        <p:txBody>
          <a:bodyPr/>
          <a:lstStyle/>
          <a:p>
            <a:r>
              <a:rPr lang="en-US" sz="1800" dirty="0" smtClean="0"/>
              <a:t>If QSEs with LRS have confirmed trades in excess of their self-arrangement maximum, then ERCOT will inform them of the overage quantity and give some time to resolve with the selling QSE.</a:t>
            </a:r>
          </a:p>
          <a:p>
            <a:pPr lvl="1"/>
            <a:r>
              <a:rPr lang="en-US" sz="1600" dirty="0"/>
              <a:t>If it is not resolved by 1800 in the day-ahead, then ERCOT will cancel the buying QSE side of trades on </a:t>
            </a:r>
            <a:r>
              <a:rPr lang="en-US" sz="1600" dirty="0" smtClean="0"/>
              <a:t>a last-in, first-out basis </a:t>
            </a:r>
            <a:r>
              <a:rPr lang="en-US" sz="1600" dirty="0"/>
              <a:t>to the extent necessary to get under the limit.</a:t>
            </a:r>
          </a:p>
          <a:p>
            <a:pPr lvl="2"/>
            <a:r>
              <a:rPr lang="en-US" sz="1400" dirty="0"/>
              <a:t>A firm time </a:t>
            </a:r>
            <a:r>
              <a:rPr lang="en-US" sz="1400" dirty="0" smtClean="0"/>
              <a:t>is being proposed since </a:t>
            </a:r>
            <a:r>
              <a:rPr lang="en-US" sz="1400" dirty="0"/>
              <a:t>there are two parties involved that need to know their net trade position w/r/t ERCOT systems going into the Operating </a:t>
            </a:r>
            <a:r>
              <a:rPr lang="en-US" sz="1400" dirty="0" smtClean="0"/>
              <a:t>Day.</a:t>
            </a:r>
          </a:p>
          <a:p>
            <a:pPr lvl="1"/>
            <a:r>
              <a:rPr lang="en-US" sz="1600" dirty="0" smtClean="0"/>
              <a:t>They </a:t>
            </a:r>
            <a:r>
              <a:rPr lang="en-US" sz="1600" dirty="0"/>
              <a:t>will have another opportunity to submit new matching trades until the end of the adjustment period, as long as the net quantities stay under the limit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98768" y="4510823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10245" y="4510823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9202816">
            <a:off x="4198145" y="5216513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50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957" y="4688071"/>
            <a:ext cx="1014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90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>
          <a:xfrm>
            <a:off x="5205545" y="4003578"/>
            <a:ext cx="0" cy="50724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3368276">
            <a:off x="5592514" y="5719923"/>
            <a:ext cx="843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8434" y="4688071"/>
            <a:ext cx="1014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25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4000" y="4032749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65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299090" y="5303224"/>
            <a:ext cx="525800" cy="44265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6"/>
          </p:cNvCxnSpPr>
          <p:nvPr/>
        </p:nvCxnSpPr>
        <p:spPr>
          <a:xfrm flipH="1" flipV="1">
            <a:off x="3289368" y="5006123"/>
            <a:ext cx="794725" cy="2321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29000" y="4778488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17" name="Straight Arrow Connector 16"/>
          <p:cNvCxnSpPr>
            <a:endCxn id="6" idx="7"/>
          </p:cNvCxnSpPr>
          <p:nvPr/>
        </p:nvCxnSpPr>
        <p:spPr>
          <a:xfrm flipH="1">
            <a:off x="3144298" y="4032749"/>
            <a:ext cx="719282" cy="62314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9167848">
            <a:off x="3214742" y="4042103"/>
            <a:ext cx="685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75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19" name="Straight Arrow Connector 18"/>
          <p:cNvCxnSpPr>
            <a:endCxn id="7" idx="5"/>
          </p:cNvCxnSpPr>
          <p:nvPr/>
        </p:nvCxnSpPr>
        <p:spPr>
          <a:xfrm flipH="1" flipV="1">
            <a:off x="5555775" y="5356353"/>
            <a:ext cx="573660" cy="86160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67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5" grpId="0" animBg="1"/>
      <p:bldP spid="11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4906907" y="3125093"/>
            <a:ext cx="106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25</a:t>
            </a:r>
            <a:endParaRPr lang="en-US" dirty="0">
              <a:solidFill>
                <a:schemeClr val="accent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0" name="Oval 59"/>
          <p:cNvSpPr/>
          <p:nvPr/>
        </p:nvSpPr>
        <p:spPr>
          <a:xfrm>
            <a:off x="4941181" y="2948662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54101" y="3665201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728562" y="3846806"/>
            <a:ext cx="1056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90</a:t>
            </a:r>
            <a:endParaRPr lang="en-US" dirty="0">
              <a:solidFill>
                <a:schemeClr val="accent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1810" y="3842449"/>
            <a:ext cx="1062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90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1055135"/>
            <a:ext cx="5214326" cy="225446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dirty="0" smtClean="0"/>
              <a:t>Each circle represents a different QSE, some with Load Ratio Share (</a:t>
            </a:r>
            <a:r>
              <a:rPr lang="en-US" sz="1400" dirty="0"/>
              <a:t>LRS). RRSNC number is the 60% limit of </a:t>
            </a:r>
            <a:r>
              <a:rPr lang="en-US" sz="1400" dirty="0" smtClean="0"/>
              <a:t>LRS.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 smtClean="0"/>
              <a:t>Each arrow represents an RRSNC AS trade. MWs can be traded multiple times.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 smtClean="0"/>
              <a:t>Only analyze QSEs with LRS&gt;0 to narrow.</a:t>
            </a:r>
          </a:p>
        </p:txBody>
      </p:sp>
      <p:cxnSp>
        <p:nvCxnSpPr>
          <p:cNvPr id="111" name="Straight Arrow Connector 110"/>
          <p:cNvCxnSpPr>
            <a:stCxn id="110" idx="6"/>
            <a:endCxn id="80" idx="2"/>
          </p:cNvCxnSpPr>
          <p:nvPr/>
        </p:nvCxnSpPr>
        <p:spPr>
          <a:xfrm flipV="1">
            <a:off x="3887402" y="5260404"/>
            <a:ext cx="644703" cy="199898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80" idx="6"/>
          </p:cNvCxnSpPr>
          <p:nvPr/>
        </p:nvCxnSpPr>
        <p:spPr>
          <a:xfrm flipV="1">
            <a:off x="5522705" y="5185801"/>
            <a:ext cx="722671" cy="7460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Up Arrow Callout 68"/>
          <p:cNvSpPr/>
          <p:nvPr/>
        </p:nvSpPr>
        <p:spPr>
          <a:xfrm>
            <a:off x="1749577" y="4673881"/>
            <a:ext cx="1028401" cy="733667"/>
          </a:xfrm>
          <a:prstGeom prst="upArrowCallou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+100 MW</a:t>
            </a:r>
            <a:endParaRPr lang="en-US" sz="1400" dirty="0"/>
          </a:p>
        </p:txBody>
      </p:sp>
      <p:sp>
        <p:nvSpPr>
          <p:cNvPr id="68" name="Up Arrow Callout 67"/>
          <p:cNvSpPr/>
          <p:nvPr/>
        </p:nvSpPr>
        <p:spPr>
          <a:xfrm>
            <a:off x="1749577" y="4673881"/>
            <a:ext cx="1028401" cy="733667"/>
          </a:xfrm>
          <a:prstGeom prst="upArrowCallou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+100 MW</a:t>
            </a:r>
            <a:endParaRPr lang="en-US" sz="1400" dirty="0"/>
          </a:p>
        </p:txBody>
      </p:sp>
      <p:sp>
        <p:nvSpPr>
          <p:cNvPr id="66" name="Up Arrow Callout 65"/>
          <p:cNvSpPr/>
          <p:nvPr/>
        </p:nvSpPr>
        <p:spPr>
          <a:xfrm>
            <a:off x="4974167" y="3949489"/>
            <a:ext cx="914354" cy="733667"/>
          </a:xfrm>
          <a:prstGeom prst="upArrowCallou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+35 MW</a:t>
            </a:r>
            <a:endParaRPr lang="en-US" sz="1400" dirty="0"/>
          </a:p>
        </p:txBody>
      </p:sp>
      <p:sp>
        <p:nvSpPr>
          <p:cNvPr id="120" name="Oval 119"/>
          <p:cNvSpPr/>
          <p:nvPr/>
        </p:nvSpPr>
        <p:spPr>
          <a:xfrm>
            <a:off x="7817609" y="2991704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802288" y="5130199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6215301" y="4510731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896802" y="4965002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726885" y="2197701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9202816">
            <a:off x="4429081" y="3654352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50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3539426" y="3688417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4532105" y="4765104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3702627" y="2553472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 rot="19956781">
            <a:off x="4488209" y="2248399"/>
            <a:ext cx="867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100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94831" y="1680274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 Trades: Add Evaluation in RTC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675655" y="2374949"/>
            <a:ext cx="1091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75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618407" y="2638462"/>
            <a:ext cx="170006" cy="35795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0" idx="6"/>
            <a:endCxn id="30" idx="1"/>
          </p:cNvCxnSpPr>
          <p:nvPr/>
        </p:nvCxnSpPr>
        <p:spPr>
          <a:xfrm>
            <a:off x="6485431" y="2175574"/>
            <a:ext cx="386524" cy="16719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411043">
            <a:off x="6420241" y="2006005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35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38" name="Straight Arrow Connector 37"/>
          <p:cNvCxnSpPr>
            <a:stCxn id="40" idx="0"/>
            <a:endCxn id="120" idx="4"/>
          </p:cNvCxnSpPr>
          <p:nvPr/>
        </p:nvCxnSpPr>
        <p:spPr>
          <a:xfrm flipV="1">
            <a:off x="8297588" y="3982304"/>
            <a:ext cx="15321" cy="114789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263655" y="4507356"/>
            <a:ext cx="827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45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6847772" y="3183188"/>
            <a:ext cx="260112" cy="1337771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rot="3368276">
            <a:off x="5823450" y="4157762"/>
            <a:ext cx="843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38953" y="3907964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40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06906" y="3125910"/>
            <a:ext cx="105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25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672230" y="2751402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65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63" name="Straight Arrow Connector 62"/>
          <p:cNvCxnSpPr>
            <a:endCxn id="70" idx="6"/>
          </p:cNvCxnSpPr>
          <p:nvPr/>
        </p:nvCxnSpPr>
        <p:spPr>
          <a:xfrm flipH="1">
            <a:off x="4530026" y="3741063"/>
            <a:ext cx="525800" cy="44265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0" idx="2"/>
            <a:endCxn id="8" idx="6"/>
          </p:cNvCxnSpPr>
          <p:nvPr/>
        </p:nvCxnSpPr>
        <p:spPr>
          <a:xfrm flipH="1" flipV="1">
            <a:off x="2744701" y="4160501"/>
            <a:ext cx="794725" cy="2321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884333" y="3932866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26362" y="4937238"/>
            <a:ext cx="1014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40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534842" y="5195810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60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88" name="Straight Arrow Connector 87"/>
          <p:cNvCxnSpPr>
            <a:stCxn id="90" idx="7"/>
            <a:endCxn id="50" idx="2"/>
          </p:cNvCxnSpPr>
          <p:nvPr/>
        </p:nvCxnSpPr>
        <p:spPr>
          <a:xfrm flipV="1">
            <a:off x="4548157" y="2175574"/>
            <a:ext cx="946674" cy="522968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2690813" y="3274142"/>
            <a:ext cx="1070026" cy="61488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 rot="19855951">
            <a:off x="2898866" y="3269597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75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98" name="Straight Arrow Connector 97"/>
          <p:cNvCxnSpPr>
            <a:stCxn id="100" idx="1"/>
            <a:endCxn id="60" idx="5"/>
          </p:cNvCxnSpPr>
          <p:nvPr/>
        </p:nvCxnSpPr>
        <p:spPr>
          <a:xfrm flipH="1" flipV="1">
            <a:off x="5786711" y="3794192"/>
            <a:ext cx="573660" cy="86160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769166" y="5035817"/>
            <a:ext cx="863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100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805798" y="3168952"/>
            <a:ext cx="1014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8" name="Up Arrow Callout 57"/>
          <p:cNvSpPr/>
          <p:nvPr/>
        </p:nvSpPr>
        <p:spPr>
          <a:xfrm>
            <a:off x="4974167" y="3949489"/>
            <a:ext cx="914354" cy="733667"/>
          </a:xfrm>
          <a:prstGeom prst="upArrowCallou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+35 MW</a:t>
            </a:r>
            <a:endParaRPr lang="en-US" sz="1400" dirty="0"/>
          </a:p>
        </p:txBody>
      </p:sp>
      <p:sp>
        <p:nvSpPr>
          <p:cNvPr id="62" name="Up Arrow Callout 61"/>
          <p:cNvSpPr/>
          <p:nvPr/>
        </p:nvSpPr>
        <p:spPr>
          <a:xfrm>
            <a:off x="6765008" y="3198528"/>
            <a:ext cx="914354" cy="73366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+75 MW</a:t>
            </a:r>
            <a:endParaRPr lang="en-US" sz="1400" dirty="0"/>
          </a:p>
        </p:txBody>
      </p:sp>
      <p:sp>
        <p:nvSpPr>
          <p:cNvPr id="12" name="Down Arrow Callout 11"/>
          <p:cNvSpPr/>
          <p:nvPr/>
        </p:nvSpPr>
        <p:spPr>
          <a:xfrm>
            <a:off x="7836156" y="2239299"/>
            <a:ext cx="920180" cy="74073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</a:t>
            </a:r>
          </a:p>
          <a:p>
            <a:pPr algn="ctr"/>
            <a:r>
              <a:rPr lang="en-US" sz="1400" dirty="0" smtClean="0"/>
              <a:t>+45 MW</a:t>
            </a:r>
            <a:endParaRPr lang="en-US" sz="1400" dirty="0"/>
          </a:p>
        </p:txBody>
      </p:sp>
      <p:sp>
        <p:nvSpPr>
          <p:cNvPr id="55" name="Up Arrow Callout 54"/>
          <p:cNvSpPr/>
          <p:nvPr/>
        </p:nvSpPr>
        <p:spPr>
          <a:xfrm>
            <a:off x="4570228" y="5772297"/>
            <a:ext cx="914354" cy="64055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+40 MW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443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0" grpId="0" animBg="1"/>
      <p:bldP spid="8" grpId="0" animBg="1"/>
      <p:bldP spid="65" grpId="0"/>
      <p:bldP spid="9" grpId="0"/>
      <p:bldP spid="3" grpId="0" build="p"/>
      <p:bldP spid="69" grpId="0" animBg="1"/>
      <p:bldP spid="68" grpId="0" animBg="1"/>
      <p:bldP spid="66" grpId="0" animBg="1"/>
      <p:bldP spid="120" grpId="0" animBg="1"/>
      <p:bldP spid="40" grpId="0" animBg="1"/>
      <p:bldP spid="40" grpId="1" animBg="1"/>
      <p:bldP spid="100" grpId="0" animBg="1"/>
      <p:bldP spid="100" grpId="1" animBg="1"/>
      <p:bldP spid="110" grpId="0" animBg="1"/>
      <p:bldP spid="110" grpId="1" animBg="1"/>
      <p:bldP spid="30" grpId="0" animBg="1"/>
      <p:bldP spid="64" grpId="0"/>
      <p:bldP spid="70" grpId="0" animBg="1"/>
      <p:bldP spid="70" grpId="1" animBg="1"/>
      <p:bldP spid="80" grpId="0" animBg="1"/>
      <p:bldP spid="90" grpId="0" animBg="1"/>
      <p:bldP spid="90" grpId="1" animBg="1"/>
      <p:bldP spid="89" grpId="0"/>
      <p:bldP spid="89" grpId="1"/>
      <p:bldP spid="50" grpId="0" animBg="1"/>
      <p:bldP spid="50" grpId="1" animBg="1"/>
      <p:bldP spid="27" grpId="0"/>
      <p:bldP spid="36" grpId="0"/>
      <p:bldP spid="39" grpId="0"/>
      <p:bldP spid="54" grpId="0"/>
      <p:bldP spid="56" grpId="0"/>
      <p:bldP spid="57" grpId="0"/>
      <p:bldP spid="59" grpId="0"/>
      <p:bldP spid="76" grpId="0"/>
      <p:bldP spid="77" grpId="0"/>
      <p:bldP spid="82" grpId="0"/>
      <p:bldP spid="94" grpId="0"/>
      <p:bldP spid="112" grpId="0"/>
      <p:bldP spid="117" grpId="0"/>
      <p:bldP spid="58" grpId="0" animBg="1"/>
      <p:bldP spid="62" grpId="0" animBg="1"/>
      <p:bldP spid="12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Right after DRUC closes (~1430 in the d</a:t>
            </a:r>
            <a:r>
              <a:rPr lang="en-US" sz="2000" u="sng" dirty="0" smtClean="0"/>
              <a:t>ay-ahead</a:t>
            </a:r>
            <a:r>
              <a:rPr lang="en-US" sz="2000" u="sng" dirty="0"/>
              <a:t>)</a:t>
            </a:r>
            <a:endParaRPr lang="en-US" sz="2000" dirty="0"/>
          </a:p>
          <a:p>
            <a:pPr lvl="0"/>
            <a:r>
              <a:rPr lang="en-US" sz="2000" dirty="0"/>
              <a:t>Run a process that checks whether anyone has over-purchased RRSNC</a:t>
            </a:r>
          </a:p>
          <a:p>
            <a:pPr lvl="0"/>
            <a:r>
              <a:rPr lang="en-US" sz="2000" dirty="0"/>
              <a:t>Send a message to QSE B that they have 5 MW too </a:t>
            </a:r>
            <a:r>
              <a:rPr lang="en-US" sz="2000" dirty="0" smtClean="0"/>
              <a:t>many</a:t>
            </a:r>
            <a:endParaRPr lang="en-US" sz="2400" i="1" dirty="0"/>
          </a:p>
          <a:p>
            <a:pPr marL="0" indent="0">
              <a:buNone/>
            </a:pPr>
            <a:r>
              <a:rPr lang="en-US" sz="2400" i="1" dirty="0" smtClean="0"/>
              <a:t>Possible </a:t>
            </a:r>
            <a:r>
              <a:rPr lang="en-US" sz="2400" i="1" dirty="0"/>
              <a:t>Outcome #</a:t>
            </a:r>
            <a:r>
              <a:rPr lang="en-US" sz="2400" i="1" dirty="0" smtClean="0"/>
              <a:t>1</a:t>
            </a:r>
          </a:p>
          <a:p>
            <a:r>
              <a:rPr lang="en-US" sz="2000" dirty="0" smtClean="0"/>
              <a:t>QSE </a:t>
            </a:r>
            <a:r>
              <a:rPr lang="en-US" sz="2000" dirty="0"/>
              <a:t>B calls QSE S and they resolve the discrepancy, they both resubmit their trade with a quantity of 45 MW prior to </a:t>
            </a:r>
            <a:r>
              <a:rPr lang="en-US" sz="2000" dirty="0" smtClean="0"/>
              <a:t>1800</a:t>
            </a:r>
          </a:p>
          <a:p>
            <a:r>
              <a:rPr lang="en-US" sz="2000" dirty="0"/>
              <a:t>Now everything is in alignment – no RUC short, no RT pro-ration	</a:t>
            </a:r>
            <a:endParaRPr lang="en-US" sz="2000" dirty="0" smtClean="0"/>
          </a:p>
          <a:p>
            <a:r>
              <a:rPr lang="en-US" sz="2000" dirty="0"/>
              <a:t>QSE S is able to </a:t>
            </a:r>
            <a:r>
              <a:rPr lang="en-US" sz="2000" dirty="0" smtClean="0"/>
              <a:t>get awarded an extra </a:t>
            </a:r>
            <a:r>
              <a:rPr lang="en-US" sz="2000" dirty="0"/>
              <a:t>5 MWs in SCED, if desired, in case there is room freed up elsewhere within the RRSNC limit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7556" y="4572000"/>
            <a:ext cx="1524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45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New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00561" y="4936284"/>
            <a:ext cx="228600" cy="1928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300561" y="4936285"/>
            <a:ext cx="228600" cy="1928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68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>Possible </a:t>
            </a:r>
            <a:r>
              <a:rPr lang="en-US" sz="2400" i="1" dirty="0"/>
              <a:t>Outcome </a:t>
            </a:r>
            <a:r>
              <a:rPr lang="en-US" sz="2400" i="1" dirty="0" smtClean="0"/>
              <a:t>#2</a:t>
            </a:r>
          </a:p>
          <a:p>
            <a:r>
              <a:rPr lang="en-US" sz="2000" dirty="0"/>
              <a:t>QSE B does </a:t>
            </a:r>
            <a:r>
              <a:rPr lang="en-US" sz="2000" dirty="0" smtClean="0"/>
              <a:t>nothing</a:t>
            </a:r>
          </a:p>
          <a:p>
            <a:r>
              <a:rPr lang="en-US" sz="2000" dirty="0"/>
              <a:t>At 1800 in the day-ahead, ERCOT cancels/rejects their trade (only QSE B's trade is canceled, but because there is no longer a match this will not be a confirmed trade</a:t>
            </a:r>
            <a:r>
              <a:rPr lang="en-US" sz="2000" dirty="0" smtClean="0"/>
              <a:t>)</a:t>
            </a:r>
            <a:r>
              <a:rPr lang="en-US" sz="2000" dirty="0"/>
              <a:t>	</a:t>
            </a:r>
            <a:endParaRPr lang="en-US" sz="2000" dirty="0" smtClean="0"/>
          </a:p>
          <a:p>
            <a:pPr lvl="2"/>
            <a:r>
              <a:rPr lang="en-US" sz="1600" dirty="0"/>
              <a:t>This may cause a RUC capacity short for the buying </a:t>
            </a:r>
            <a:r>
              <a:rPr lang="en-US" sz="1600" dirty="0" smtClean="0"/>
              <a:t>QSE</a:t>
            </a:r>
          </a:p>
          <a:p>
            <a:r>
              <a:rPr lang="en-US" sz="2000" dirty="0" smtClean="0"/>
              <a:t>QSE </a:t>
            </a:r>
            <a:r>
              <a:rPr lang="en-US" sz="2000" dirty="0"/>
              <a:t>S </a:t>
            </a:r>
            <a:r>
              <a:rPr lang="en-US" sz="2000" dirty="0" smtClean="0"/>
              <a:t>is able to offer those </a:t>
            </a:r>
            <a:r>
              <a:rPr lang="en-US" sz="2000" dirty="0"/>
              <a:t>50 MWs in </a:t>
            </a:r>
            <a:r>
              <a:rPr lang="en-US" sz="2000" dirty="0" smtClean="0"/>
              <a:t>SCED, if desired. 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New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93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flipH="1">
            <a:off x="3954379" y="5171256"/>
            <a:ext cx="1381078" cy="0"/>
          </a:xfrm>
          <a:prstGeom prst="straightConnector1">
            <a:avLst/>
          </a:prstGeom>
          <a:ln w="444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>Possible </a:t>
            </a:r>
            <a:r>
              <a:rPr lang="en-US" sz="2400" i="1" dirty="0"/>
              <a:t>Outcome </a:t>
            </a:r>
            <a:r>
              <a:rPr lang="en-US" sz="2400" i="1" dirty="0" smtClean="0"/>
              <a:t>#3</a:t>
            </a:r>
          </a:p>
          <a:p>
            <a:r>
              <a:rPr lang="en-US" sz="2000" dirty="0"/>
              <a:t>QSE B does nothing at first </a:t>
            </a:r>
            <a:endParaRPr lang="en-US" sz="2000" dirty="0" smtClean="0"/>
          </a:p>
          <a:p>
            <a:r>
              <a:rPr lang="en-US" sz="2000" dirty="0" smtClean="0"/>
              <a:t>At </a:t>
            </a:r>
            <a:r>
              <a:rPr lang="en-US" sz="2000" dirty="0"/>
              <a:t>1800 in the day-ahead, ERCOT cancels/rejects their </a:t>
            </a:r>
            <a:r>
              <a:rPr lang="en-US" sz="2000" dirty="0" smtClean="0"/>
              <a:t>trade</a:t>
            </a:r>
          </a:p>
          <a:p>
            <a:pPr lvl="0"/>
            <a:r>
              <a:rPr lang="en-US" sz="2000" dirty="0"/>
              <a:t>They submit a new trade before the end of the adjustment period, for 45 </a:t>
            </a:r>
            <a:r>
              <a:rPr lang="en-US" sz="2000" dirty="0" smtClean="0"/>
              <a:t>MW</a:t>
            </a:r>
          </a:p>
          <a:p>
            <a:r>
              <a:rPr lang="en-US" sz="2000" dirty="0"/>
              <a:t>It is confirmed by QSE S so the quantity flows through to the self-provision cap for QSE S (and to settlements</a:t>
            </a:r>
            <a:r>
              <a:rPr lang="en-US" sz="2000" dirty="0" smtClean="0"/>
              <a:t>)</a:t>
            </a:r>
          </a:p>
          <a:p>
            <a:r>
              <a:rPr lang="en-US" sz="2000" dirty="0"/>
              <a:t>QSE S is able to offer those extra 5 MWs in </a:t>
            </a:r>
            <a:r>
              <a:rPr lang="en-US" sz="2000" dirty="0" smtClean="0"/>
              <a:t>SCED, </a:t>
            </a:r>
            <a:r>
              <a:rPr lang="en-US" sz="2000" dirty="0"/>
              <a:t>if desired</a:t>
            </a:r>
          </a:p>
          <a:p>
            <a:pPr lvl="0"/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New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9013" y="4848090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45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0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proposal is intended to address issues encountered with the self-provision cap as it relates to AS Trades.</a:t>
            </a:r>
          </a:p>
          <a:p>
            <a:pPr lvl="1"/>
            <a:r>
              <a:rPr lang="en-US" dirty="0" smtClean="0"/>
              <a:t>Outside the ISO scope – EEI master agreement amendment.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6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Current AS Trade Submission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743" y="990600"/>
            <a:ext cx="8670713" cy="4343400"/>
          </a:xfrm>
        </p:spPr>
        <p:txBody>
          <a:bodyPr/>
          <a:lstStyle/>
          <a:p>
            <a:r>
              <a:rPr lang="en-US" sz="2000" dirty="0" smtClean="0"/>
              <a:t>The Buying and Selling QSE each submit a trade containing the following: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Buying QSE name</a:t>
            </a:r>
          </a:p>
          <a:p>
            <a:pPr lvl="1"/>
            <a:r>
              <a:rPr lang="en-US" sz="1800" dirty="0" smtClean="0"/>
              <a:t>Selling QSE name</a:t>
            </a:r>
          </a:p>
          <a:p>
            <a:pPr lvl="1"/>
            <a:r>
              <a:rPr lang="en-US" sz="1800" dirty="0" smtClean="0"/>
              <a:t>AS Type: </a:t>
            </a:r>
            <a:r>
              <a:rPr lang="en-US" sz="1800" dirty="0" err="1" smtClean="0"/>
              <a:t>RegUp</a:t>
            </a:r>
            <a:r>
              <a:rPr lang="en-US" sz="1800" dirty="0" smtClean="0"/>
              <a:t>, </a:t>
            </a:r>
            <a:r>
              <a:rPr lang="en-US" sz="1800" dirty="0" err="1" smtClean="0"/>
              <a:t>RegDn</a:t>
            </a:r>
            <a:r>
              <a:rPr lang="en-US" sz="1800" dirty="0" smtClean="0"/>
              <a:t>, RRSGN, RRSLD, RRSNC, or NSRS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MW quantity</a:t>
            </a:r>
          </a:p>
          <a:p>
            <a:r>
              <a:rPr lang="en-US" sz="2000" dirty="0" smtClean="0"/>
              <a:t>MMS performs essentially no validation on trades, other than to ensure the fields are filled out and valid.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AS Trades: Today’s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4492"/>
            <a:ext cx="8839200" cy="4842908"/>
          </a:xfrm>
        </p:spPr>
        <p:txBody>
          <a:bodyPr/>
          <a:lstStyle/>
          <a:p>
            <a:r>
              <a:rPr lang="en-US" sz="2000" dirty="0"/>
              <a:t>If the trades match, they are “Confirmed”, and used in the AS Responsibility </a:t>
            </a:r>
            <a:r>
              <a:rPr lang="en-US" sz="2000" dirty="0" smtClean="0"/>
              <a:t>Check.</a:t>
            </a:r>
          </a:p>
          <a:p>
            <a:r>
              <a:rPr lang="en-US" sz="1800" dirty="0" smtClean="0"/>
              <a:t>For </a:t>
            </a:r>
            <a:r>
              <a:rPr lang="en-US" sz="1800" dirty="0"/>
              <a:t>each </a:t>
            </a:r>
            <a:r>
              <a:rPr lang="en-US" sz="1800" dirty="0" smtClean="0"/>
              <a:t>QSE and AS </a:t>
            </a:r>
            <a:r>
              <a:rPr lang="en-US" sz="1800" dirty="0"/>
              <a:t>type, </a:t>
            </a:r>
            <a:r>
              <a:rPr lang="en-US" sz="1800" dirty="0" smtClean="0"/>
              <a:t>the AS </a:t>
            </a:r>
            <a:r>
              <a:rPr lang="en-US" sz="1800" dirty="0"/>
              <a:t>Responsibility Check </a:t>
            </a:r>
            <a:r>
              <a:rPr lang="en-US" sz="1800" dirty="0" smtClean="0"/>
              <a:t>balances: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a QSE is short overall on a particular AS, then the AS Responsibility Check will send a message detailing the shortage.</a:t>
            </a:r>
          </a:p>
          <a:p>
            <a:pPr lvl="2"/>
            <a:r>
              <a:rPr lang="en-US" sz="1600" dirty="0"/>
              <a:t>If not resolved, </a:t>
            </a:r>
            <a:r>
              <a:rPr lang="en-US" sz="1600" dirty="0" smtClean="0"/>
              <a:t>there is a failure to provide and the operator will open </a:t>
            </a:r>
            <a:r>
              <a:rPr lang="en-US" sz="1600" dirty="0"/>
              <a:t>a SASM if needed. </a:t>
            </a:r>
          </a:p>
          <a:p>
            <a:pPr lvl="2"/>
            <a:r>
              <a:rPr lang="en-US" sz="1600" dirty="0"/>
              <a:t>Other than this limited SASM interplay, the trade quantities have </a:t>
            </a:r>
            <a:r>
              <a:rPr lang="en-US" sz="1600" u="sng" dirty="0"/>
              <a:t>no market impacts.</a:t>
            </a:r>
            <a:endParaRPr lang="en-US" sz="26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38300" y="2523188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smtClean="0">
                <a:solidFill>
                  <a:schemeClr val="accent1"/>
                </a:solidFill>
              </a:rPr>
              <a:t>Self-arranged AS</a:t>
            </a:r>
            <a:endParaRPr lang="en-US" sz="1400" dirty="0">
              <a:solidFill>
                <a:schemeClr val="accent1"/>
              </a:solidFill>
            </a:endParaRPr>
          </a:p>
          <a:p>
            <a:pPr algn="r"/>
            <a:r>
              <a:rPr lang="en-US" sz="1400" dirty="0">
                <a:solidFill>
                  <a:schemeClr val="accent1"/>
                </a:solidFill>
              </a:rPr>
              <a:t>DAM AS Awards</a:t>
            </a:r>
          </a:p>
          <a:p>
            <a:pPr algn="r"/>
            <a:r>
              <a:rPr lang="en-US" sz="1400" dirty="0">
                <a:solidFill>
                  <a:schemeClr val="accent1"/>
                </a:solidFill>
              </a:rPr>
              <a:t>AS Trades as Seller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0" y="2738631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Against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263091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AS in COPs</a:t>
            </a:r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 smtClean="0">
                <a:solidFill>
                  <a:schemeClr val="accent1"/>
                </a:solidFill>
              </a:rPr>
              <a:t>AS Trades as Buyer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3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AS Trades: Current Process in RTC Design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4492"/>
            <a:ext cx="8839200" cy="4842908"/>
          </a:xfrm>
        </p:spPr>
        <p:txBody>
          <a:bodyPr/>
          <a:lstStyle/>
          <a:p>
            <a:r>
              <a:rPr lang="en-US" sz="1800" dirty="0" smtClean="0"/>
              <a:t>AS trade quantities for Load Resources providing RRS or ECRS will be used to determine the self-provision cap per QSE.</a:t>
            </a:r>
          </a:p>
          <a:p>
            <a:pPr lvl="1"/>
            <a:r>
              <a:rPr lang="en-US" sz="1600" dirty="0" smtClean="0"/>
              <a:t>Self-provision cap:</a:t>
            </a:r>
          </a:p>
          <a:p>
            <a:pPr marL="914400" lvl="2" indent="0">
              <a:buNone/>
            </a:pPr>
            <a:endParaRPr lang="en-US" sz="1400" dirty="0" smtClean="0"/>
          </a:p>
          <a:p>
            <a:pPr marL="914400" lvl="2" indent="0">
              <a:buNone/>
            </a:pPr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pPr marL="914400" lvl="2" indent="0">
              <a:buNone/>
            </a:pPr>
            <a:endParaRPr lang="en-US" sz="1400" dirty="0" smtClean="0"/>
          </a:p>
          <a:p>
            <a:pPr marL="914400" lvl="2" indent="0">
              <a:buNone/>
            </a:pPr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pPr marL="1371600" lvl="3" indent="0">
              <a:buNone/>
            </a:pPr>
            <a:r>
              <a:rPr lang="en-US" sz="950" dirty="0"/>
              <a:t>	</a:t>
            </a:r>
            <a:r>
              <a:rPr lang="en-US" sz="950" baseline="30000" dirty="0" smtClean="0"/>
              <a:t>1 </a:t>
            </a:r>
            <a:r>
              <a:rPr lang="en-US" sz="950" i="1" dirty="0" smtClean="0"/>
              <a:t>Self-Arranged AS is limited by AS obligation and the any constraints on sub-types.</a:t>
            </a:r>
          </a:p>
          <a:p>
            <a:pPr marL="1371600" lvl="3" indent="0">
              <a:buNone/>
            </a:pPr>
            <a:r>
              <a:rPr lang="en-US" sz="950" i="1" dirty="0" smtClean="0"/>
              <a:t>	</a:t>
            </a:r>
            <a:r>
              <a:rPr lang="en-US" sz="950" baseline="30000" dirty="0" smtClean="0"/>
              <a:t>2 </a:t>
            </a:r>
            <a:r>
              <a:rPr lang="en-US" sz="950" i="1" dirty="0" smtClean="0"/>
              <a:t>DAM AS Awards are also constrained by the sub-type constraints.</a:t>
            </a:r>
          </a:p>
          <a:p>
            <a:endParaRPr lang="en-US" sz="1600" dirty="0" smtClean="0"/>
          </a:p>
          <a:p>
            <a:r>
              <a:rPr lang="en-US" sz="1600" dirty="0" smtClean="0"/>
              <a:t>This process might result in a case where one QSE’s excess trade volume results in pro-rations for all QSEs in RTC.</a:t>
            </a:r>
          </a:p>
          <a:p>
            <a:pPr lvl="1"/>
            <a:r>
              <a:rPr lang="en-US" sz="1400" u="sng" dirty="0" smtClean="0"/>
              <a:t>Only applies to AS types with self-provision caps</a:t>
            </a:r>
            <a:endParaRPr lang="en-US" sz="20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71650" y="2481591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1"/>
                </a:solidFill>
              </a:rPr>
              <a:t>Self-Arranged AS</a:t>
            </a:r>
            <a:r>
              <a:rPr lang="en-US" sz="1600" baseline="30000" dirty="0" smtClean="0">
                <a:solidFill>
                  <a:schemeClr val="accent1"/>
                </a:solidFill>
              </a:rPr>
              <a:t>1</a:t>
            </a:r>
            <a:endParaRPr lang="en-US" sz="1600" dirty="0">
              <a:solidFill>
                <a:schemeClr val="accent1"/>
              </a:solidFill>
            </a:endParaRPr>
          </a:p>
          <a:p>
            <a:pPr algn="r"/>
            <a:r>
              <a:rPr lang="en-US" sz="1600" dirty="0">
                <a:solidFill>
                  <a:schemeClr val="accent1"/>
                </a:solidFill>
              </a:rPr>
              <a:t>DAM AS </a:t>
            </a:r>
            <a:r>
              <a:rPr lang="en-US" sz="1600" dirty="0" smtClean="0">
                <a:solidFill>
                  <a:schemeClr val="accent1"/>
                </a:solidFill>
              </a:rPr>
              <a:t>Awards</a:t>
            </a:r>
            <a:r>
              <a:rPr lang="en-US" sz="1600" baseline="30000" dirty="0" smtClean="0">
                <a:solidFill>
                  <a:schemeClr val="accent1"/>
                </a:solidFill>
              </a:rPr>
              <a:t>2</a:t>
            </a:r>
            <a:endParaRPr lang="en-US" sz="1600" dirty="0">
              <a:solidFill>
                <a:schemeClr val="accent1"/>
              </a:solidFill>
            </a:endParaRPr>
          </a:p>
          <a:p>
            <a:pPr algn="r"/>
            <a:r>
              <a:rPr lang="en-US" sz="1600" dirty="0">
                <a:solidFill>
                  <a:schemeClr val="accent1"/>
                </a:solidFill>
              </a:rPr>
              <a:t>AS Trades as </a:t>
            </a:r>
            <a:r>
              <a:rPr lang="en-US" sz="1600" dirty="0" smtClean="0">
                <a:solidFill>
                  <a:schemeClr val="accent1"/>
                </a:solidFill>
              </a:rPr>
              <a:t>Seller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27432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Against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89870" y="2727811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AS Trades as Buyer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76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259462" y="3443808"/>
            <a:ext cx="2221992" cy="22219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150 MW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2" name="Pie 51"/>
          <p:cNvSpPr/>
          <p:nvPr/>
        </p:nvSpPr>
        <p:spPr>
          <a:xfrm>
            <a:off x="6049137" y="3452117"/>
            <a:ext cx="2222818" cy="2225952"/>
          </a:xfrm>
          <a:prstGeom prst="pie">
            <a:avLst>
              <a:gd name="adj1" fmla="val 3675393"/>
              <a:gd name="adj2" fmla="val 9299094"/>
            </a:avLst>
          </a:prstGeom>
          <a:solidFill>
            <a:schemeClr val="accent4">
              <a:lumMod val="10000"/>
              <a:lumOff val="9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     36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Pie 49"/>
          <p:cNvSpPr/>
          <p:nvPr/>
        </p:nvSpPr>
        <p:spPr>
          <a:xfrm>
            <a:off x="6044668" y="3444498"/>
            <a:ext cx="2222818" cy="2225952"/>
          </a:xfrm>
          <a:prstGeom prst="pie">
            <a:avLst>
              <a:gd name="adj1" fmla="val 12589376"/>
              <a:gd name="adj2" fmla="val 16200000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 27</a:t>
            </a:r>
          </a:p>
        </p:txBody>
      </p:sp>
      <p:sp>
        <p:nvSpPr>
          <p:cNvPr id="57" name="Pie 56"/>
          <p:cNvSpPr/>
          <p:nvPr/>
        </p:nvSpPr>
        <p:spPr>
          <a:xfrm>
            <a:off x="6047612" y="3444498"/>
            <a:ext cx="2222818" cy="2225952"/>
          </a:xfrm>
          <a:prstGeom prst="pie">
            <a:avLst>
              <a:gd name="adj1" fmla="val 3150651"/>
              <a:gd name="adj2" fmla="val 3699524"/>
            </a:avLst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58" name="Pie 57"/>
          <p:cNvSpPr/>
          <p:nvPr/>
        </p:nvSpPr>
        <p:spPr>
          <a:xfrm>
            <a:off x="6016755" y="3471702"/>
            <a:ext cx="2264157" cy="2203913"/>
          </a:xfrm>
          <a:prstGeom prst="pie">
            <a:avLst>
              <a:gd name="adj1" fmla="val 2592891"/>
              <a:gd name="adj2" fmla="val 3084684"/>
            </a:avLst>
          </a:prstGeom>
          <a:pattFill prst="dkDnDiag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>
            <a:off x="6043989" y="3444025"/>
            <a:ext cx="2222818" cy="2225952"/>
          </a:xfrm>
          <a:prstGeom prst="pie">
            <a:avLst>
              <a:gd name="adj1" fmla="val 1929944"/>
              <a:gd name="adj2" fmla="val 2648712"/>
            </a:avLst>
          </a:prstGeom>
          <a:pattFill prst="ltUpDiag">
            <a:fgClr>
              <a:schemeClr val="accent4">
                <a:lumMod val="10000"/>
                <a:lumOff val="9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Example: Current RTC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304800" y="1024492"/>
            <a:ext cx="8351166" cy="2352368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Assume </a:t>
            </a:r>
            <a:r>
              <a:rPr lang="en-US" sz="1200" dirty="0"/>
              <a:t>RRS plan = 150 MW. RRS </a:t>
            </a:r>
            <a:r>
              <a:rPr lang="en-US" sz="1200" dirty="0" smtClean="0"/>
              <a:t>limit from NCLR is set to 60%; NCLR limit is 90 MW</a:t>
            </a:r>
          </a:p>
          <a:p>
            <a:r>
              <a:rPr lang="en-U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QSE A </a:t>
            </a:r>
            <a:r>
              <a:rPr lang="en-US" sz="1200" dirty="0" smtClean="0">
                <a:solidFill>
                  <a:schemeClr val="tx2"/>
                </a:solidFill>
              </a:rPr>
              <a:t>has an AS Obligation of 50 MW. Self-arranged NCLR is limited to 30 MW. </a:t>
            </a:r>
            <a:r>
              <a:rPr lang="en-US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QSE A </a:t>
            </a:r>
            <a:r>
              <a:rPr lang="en-US" sz="1200" dirty="0" smtClean="0"/>
              <a:t>self-arranges 30 MW of NCLR.</a:t>
            </a:r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200" b="1" dirty="0" smtClean="0">
                <a:solidFill>
                  <a:schemeClr val="accent3"/>
                </a:solidFill>
              </a:rPr>
              <a:t>QSE </a:t>
            </a:r>
            <a:r>
              <a:rPr lang="en-US" sz="1200" b="1" dirty="0">
                <a:solidFill>
                  <a:schemeClr val="accent3"/>
                </a:solidFill>
              </a:rPr>
              <a:t>B</a:t>
            </a:r>
            <a:r>
              <a:rPr lang="en-US" sz="1200" dirty="0">
                <a:solidFill>
                  <a:schemeClr val="accent3"/>
                </a:solidFill>
              </a:rPr>
              <a:t> </a:t>
            </a:r>
            <a:r>
              <a:rPr lang="en-US" sz="1200" dirty="0" smtClean="0"/>
              <a:t>is awarded 30 MW of RRSNC in the DAM.</a:t>
            </a:r>
          </a:p>
          <a:p>
            <a:r>
              <a:rPr lang="en-US" sz="1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QSE C </a:t>
            </a:r>
            <a:r>
              <a:rPr lang="en-US" sz="1200" dirty="0" smtClean="0"/>
              <a:t>has an AS Obligation of 50 MW. They trade to buy 40 MW of NCLR, but their NCLR limit is 30 MW.</a:t>
            </a:r>
          </a:p>
          <a:p>
            <a:r>
              <a:rPr lang="en-US" sz="1200" dirty="0" smtClean="0"/>
              <a:t>Total NCLR of 100 MW exceeds 90 MW limit. All NCLRs pro-rated down to 90% to reach 90MW.</a:t>
            </a:r>
          </a:p>
          <a:p>
            <a:r>
              <a:rPr lang="en-US" sz="12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QSE C </a:t>
            </a:r>
            <a:r>
              <a:rPr lang="en-US" sz="1200" dirty="0"/>
              <a:t>exceeding their NCLR limit causes </a:t>
            </a:r>
            <a:r>
              <a:rPr lang="en-US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QSE A </a:t>
            </a:r>
            <a:r>
              <a:rPr lang="en-US" sz="1200" dirty="0"/>
              <a:t>and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accent3"/>
                </a:solidFill>
              </a:rPr>
              <a:t>QSE B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/>
              <a:t>to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/>
              <a:t>lose 3 MW each of NCLR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3" name="Pie 32"/>
          <p:cNvSpPr/>
          <p:nvPr/>
        </p:nvSpPr>
        <p:spPr>
          <a:xfrm>
            <a:off x="1261555" y="3446005"/>
            <a:ext cx="2222818" cy="2225952"/>
          </a:xfrm>
          <a:prstGeom prst="pie">
            <a:avLst>
              <a:gd name="adj1" fmla="val 11890610"/>
              <a:gd name="adj2" fmla="val 16200000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30</a:t>
            </a:r>
          </a:p>
        </p:txBody>
      </p:sp>
      <p:sp>
        <p:nvSpPr>
          <p:cNvPr id="36" name="Pie 35"/>
          <p:cNvSpPr/>
          <p:nvPr/>
        </p:nvSpPr>
        <p:spPr>
          <a:xfrm>
            <a:off x="1266024" y="3446005"/>
            <a:ext cx="2222818" cy="2225952"/>
          </a:xfrm>
          <a:prstGeom prst="pie">
            <a:avLst>
              <a:gd name="adj1" fmla="val 7814904"/>
              <a:gd name="adj2" fmla="val 1188725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US" dirty="0">
              <a:solidFill>
                <a:schemeClr val="accent3"/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30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>
            <a:off x="1266024" y="3453624"/>
            <a:ext cx="2222818" cy="2225952"/>
          </a:xfrm>
          <a:prstGeom prst="pie">
            <a:avLst>
              <a:gd name="adj1" fmla="val 1869901"/>
              <a:gd name="adj2" fmla="val 7813188"/>
            </a:avLst>
          </a:prstGeom>
          <a:solidFill>
            <a:schemeClr val="accent4">
              <a:lumMod val="10000"/>
              <a:lumOff val="9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               </a:t>
            </a:r>
          </a:p>
          <a:p>
            <a:pPr algn="ctr"/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           </a:t>
            </a:r>
          </a:p>
          <a:p>
            <a:pPr algn="ctr"/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ctr"/>
            <a:endParaRPr lang="en-US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3848132" y="3541385"/>
            <a:ext cx="1563655" cy="2047415"/>
          </a:xfrm>
          <a:prstGeom prst="rightArrow">
            <a:avLst>
              <a:gd name="adj1" fmla="val 50000"/>
              <a:gd name="adj2" fmla="val 47484"/>
            </a:avLst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88679" y="3720504"/>
            <a:ext cx="1090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NCLR 60% limit</a:t>
            </a:r>
          </a:p>
          <a:p>
            <a:pPr algn="ctr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 90 MW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Pie 50"/>
          <p:cNvSpPr/>
          <p:nvPr/>
        </p:nvSpPr>
        <p:spPr>
          <a:xfrm>
            <a:off x="6049137" y="3444498"/>
            <a:ext cx="2222818" cy="2225952"/>
          </a:xfrm>
          <a:prstGeom prst="pie">
            <a:avLst>
              <a:gd name="adj1" fmla="val 9275877"/>
              <a:gd name="adj2" fmla="val 12568070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 anchorCtr="0"/>
          <a:lstStyle/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27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257781" y="3720504"/>
            <a:ext cx="995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NCLR    60%</a:t>
            </a:r>
          </a:p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limit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36516" y="4001344"/>
            <a:ext cx="14096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All NCLRs pro-rated  to under the 60% cap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6" name="Pie 55"/>
          <p:cNvSpPr/>
          <p:nvPr/>
        </p:nvSpPr>
        <p:spPr>
          <a:xfrm>
            <a:off x="6002971" y="3400696"/>
            <a:ext cx="2315038" cy="2315656"/>
          </a:xfrm>
          <a:prstGeom prst="pie">
            <a:avLst>
              <a:gd name="adj1" fmla="val 3718751"/>
              <a:gd name="adj2" fmla="val 16218276"/>
            </a:avLst>
          </a:prstGeom>
          <a:noFill/>
          <a:ln>
            <a:solidFill>
              <a:schemeClr val="accent1">
                <a:alpha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46366" y="541006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3"/>
                </a:solidFill>
              </a:rPr>
              <a:t>3(B)</a:t>
            </a:r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796666" y="561700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3(A)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169540" y="5168022"/>
            <a:ext cx="729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4(C)</a:t>
            </a:r>
            <a:endParaRPr lang="en-US" sz="12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22573" y="4580756"/>
            <a:ext cx="10321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NCLR  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     over limit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32181" y="4597667"/>
            <a:ext cx="999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NCLR 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smtClean="0">
                <a:solidFill>
                  <a:srgbClr val="FF0000"/>
                </a:solidFill>
              </a:rPr>
              <a:t>  reductions 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048000"/>
            <a:ext cx="3198812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35621" y="3002993"/>
            <a:ext cx="3275012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ie 34"/>
          <p:cNvSpPr/>
          <p:nvPr/>
        </p:nvSpPr>
        <p:spPr>
          <a:xfrm>
            <a:off x="5992679" y="3387364"/>
            <a:ext cx="2315038" cy="2338813"/>
          </a:xfrm>
          <a:prstGeom prst="pie">
            <a:avLst>
              <a:gd name="adj1" fmla="val 1835745"/>
              <a:gd name="adj2" fmla="val 3616028"/>
            </a:avLst>
          </a:prstGeom>
          <a:noFill/>
          <a:ln>
            <a:solidFill>
              <a:srgbClr val="FF0000">
                <a:alpha val="9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06789" y="5140987"/>
            <a:ext cx="75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40</a:t>
            </a:r>
            <a:endParaRPr lang="en-US" sz="14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746051" y="5414378"/>
            <a:ext cx="140393" cy="24538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850060" y="5324466"/>
            <a:ext cx="250067" cy="202394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003350" y="5161455"/>
            <a:ext cx="250580" cy="131108"/>
          </a:xfrm>
          <a:prstGeom prst="line">
            <a:avLst/>
          </a:prstGeom>
          <a:ln w="19050"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e 41"/>
          <p:cNvSpPr/>
          <p:nvPr/>
        </p:nvSpPr>
        <p:spPr>
          <a:xfrm>
            <a:off x="1209371" y="3387593"/>
            <a:ext cx="2315038" cy="2338813"/>
          </a:xfrm>
          <a:prstGeom prst="pie">
            <a:avLst>
              <a:gd name="adj1" fmla="val 1835745"/>
              <a:gd name="adj2" fmla="val 3616028"/>
            </a:avLst>
          </a:prstGeom>
          <a:noFill/>
          <a:ln>
            <a:solidFill>
              <a:srgbClr val="FF0000">
                <a:alpha val="9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Pie 29"/>
          <p:cNvSpPr/>
          <p:nvPr/>
        </p:nvSpPr>
        <p:spPr>
          <a:xfrm>
            <a:off x="1223228" y="3399645"/>
            <a:ext cx="2315038" cy="2315656"/>
          </a:xfrm>
          <a:prstGeom prst="pie">
            <a:avLst>
              <a:gd name="adj1" fmla="val 3718751"/>
              <a:gd name="adj2" fmla="val 16218276"/>
            </a:avLst>
          </a:prstGeom>
          <a:noFill/>
          <a:ln>
            <a:solidFill>
              <a:schemeClr val="accent1">
                <a:alpha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0277" y="2755491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RRS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5649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2" grpId="0" animBg="1"/>
      <p:bldP spid="50" grpId="0" animBg="1"/>
      <p:bldP spid="57" grpId="0" animBg="1"/>
      <p:bldP spid="58" grpId="0" animBg="1"/>
      <p:bldP spid="59" grpId="0" animBg="1"/>
      <p:bldP spid="33" grpId="0" animBg="1"/>
      <p:bldP spid="36" grpId="0" animBg="1"/>
      <p:bldP spid="37" grpId="0" animBg="1"/>
      <p:bldP spid="39" grpId="0" animBg="1"/>
      <p:bldP spid="48" grpId="0"/>
      <p:bldP spid="51" grpId="0" animBg="1"/>
      <p:bldP spid="53" grpId="0"/>
      <p:bldP spid="55" grpId="0"/>
      <p:bldP spid="56" grpId="0" animBg="1"/>
      <p:bldP spid="61" grpId="0"/>
      <p:bldP spid="62" grpId="0"/>
      <p:bldP spid="63" grpId="0"/>
      <p:bldP spid="3" grpId="0"/>
      <p:bldP spid="32" grpId="0"/>
      <p:bldP spid="5" grpId="0" animBg="1"/>
      <p:bldP spid="34" grpId="0" animBg="1"/>
      <p:bldP spid="35" grpId="0" animBg="1"/>
      <p:bldP spid="6" grpId="0"/>
      <p:bldP spid="42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- Forward Bilateral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QSE B - Buying QSE (Has a load ratio share (LRS))	</a:t>
            </a:r>
          </a:p>
          <a:p>
            <a:pPr marL="0" indent="0">
              <a:buNone/>
            </a:pPr>
            <a:r>
              <a:rPr lang="en-US" dirty="0"/>
              <a:t>QSE S - Selling QSE (Has a Load Resource)	</a:t>
            </a:r>
          </a:p>
          <a:p>
            <a:endParaRPr lang="en-US" dirty="0" smtClean="0"/>
          </a:p>
          <a:p>
            <a:r>
              <a:rPr lang="en-US" sz="2400" dirty="0"/>
              <a:t>QSE B and QSE S enter into a bilateral agreement for RRS of RRSNC subtype (non-controllable load resource) for 50 MW </a:t>
            </a:r>
            <a:r>
              <a:rPr lang="en-US" sz="2400" dirty="0" smtClean="0"/>
              <a:t>(using pre-NPRR863 MMSUI terminology)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Morning of the Day-Ahead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QSE B ends up with an RRS Obligation of 75 MW, based on their LRS</a:t>
            </a:r>
          </a:p>
          <a:p>
            <a:pPr lvl="1"/>
            <a:r>
              <a:rPr lang="en-US" sz="2000" dirty="0"/>
              <a:t>They are restricted to self-arranging 60% of their RRS Obligation from </a:t>
            </a:r>
            <a:r>
              <a:rPr lang="en-US" sz="2000" dirty="0" smtClean="0"/>
              <a:t>NCLRs</a:t>
            </a:r>
          </a:p>
          <a:p>
            <a:pPr lvl="1"/>
            <a:r>
              <a:rPr lang="en-US" sz="1800" dirty="0"/>
              <a:t>Therefore, they self-arrange 45 MW (75 MW * 60%) of </a:t>
            </a:r>
            <a:r>
              <a:rPr lang="en-US" sz="1800" dirty="0" smtClean="0"/>
              <a:t>RRSNC</a:t>
            </a:r>
            <a:endParaRPr lang="en-US" sz="2000" dirty="0"/>
          </a:p>
          <a:p>
            <a:r>
              <a:rPr lang="en-US" sz="2000" dirty="0" smtClean="0"/>
              <a:t>In DAM, the total self-arranged </a:t>
            </a:r>
            <a:r>
              <a:rPr lang="en-US" sz="2000" dirty="0"/>
              <a:t>NCLR MWs are subtracted first from the 60% total NCLR </a:t>
            </a:r>
            <a:r>
              <a:rPr lang="en-US" sz="2000" dirty="0" smtClean="0"/>
              <a:t>limit.</a:t>
            </a:r>
          </a:p>
          <a:p>
            <a:pPr lvl="1"/>
            <a:r>
              <a:rPr lang="en-US" sz="2000" dirty="0"/>
              <a:t>If there's any remaining room, RRS will be awarded to additional Load Resources up to the 60% cap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2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flipH="1">
            <a:off x="3954379" y="5175903"/>
            <a:ext cx="1381078" cy="0"/>
          </a:xfrm>
          <a:prstGeom prst="straightConnector1">
            <a:avLst/>
          </a:prstGeom>
          <a:ln w="444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1430 in the day-ahead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QSE B submits a 50 MW trade to ERCOT, for RRSNC subtype, with QSE B as the buying QSE and QSE S as the selling </a:t>
            </a:r>
            <a:r>
              <a:rPr lang="en-US" sz="2000" dirty="0" smtClean="0"/>
              <a:t>QSE</a:t>
            </a:r>
          </a:p>
          <a:p>
            <a:r>
              <a:rPr lang="en-US" sz="2000" dirty="0"/>
              <a:t>QSE S submits a 50 MW trade to ERCOT, for RRSNC subtype, with QSE B as the buying QSE and QSE S as the selling </a:t>
            </a:r>
            <a:r>
              <a:rPr lang="en-US" sz="2000" dirty="0" smtClean="0"/>
              <a:t>QSE</a:t>
            </a:r>
          </a:p>
          <a:p>
            <a:r>
              <a:rPr lang="en-US" sz="2400" dirty="0"/>
              <a:t>They match, and are therefore "confirmed"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9013" y="4844716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78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Example Scenario – Issue Based on Current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A pre-process will calculate QSE </a:t>
            </a:r>
            <a:r>
              <a:rPr lang="en-US" sz="2000" dirty="0" smtClean="0"/>
              <a:t>S's </a:t>
            </a:r>
            <a:r>
              <a:rPr lang="en-US" sz="2000" dirty="0"/>
              <a:t>self-provision </a:t>
            </a:r>
            <a:r>
              <a:rPr lang="en-US" sz="2000" dirty="0" smtClean="0"/>
              <a:t>cap.</a:t>
            </a:r>
            <a:r>
              <a:rPr lang="en-US" sz="2000" dirty="0"/>
              <a:t>	</a:t>
            </a:r>
            <a:endParaRPr lang="en-US" sz="2000" dirty="0" smtClean="0"/>
          </a:p>
          <a:p>
            <a:pPr lvl="0"/>
            <a:r>
              <a:rPr lang="en-US" sz="2000" dirty="0"/>
              <a:t>The cap consists of their DAM RRS award (if any), plus their self-arrangement for RRSNC (if any), plus their net sell MWs for </a:t>
            </a:r>
            <a:r>
              <a:rPr lang="en-US" sz="2000" dirty="0" smtClean="0"/>
              <a:t>RRSNC.</a:t>
            </a:r>
            <a:endParaRPr lang="en-US" sz="2000" dirty="0"/>
          </a:p>
          <a:p>
            <a:pPr lvl="1"/>
            <a:r>
              <a:rPr lang="en-US" sz="1800" dirty="0"/>
              <a:t>In this case, it is 50 </a:t>
            </a:r>
            <a:r>
              <a:rPr lang="en-US" sz="1800" dirty="0" smtClean="0"/>
              <a:t>MW (assume </a:t>
            </a:r>
            <a:r>
              <a:rPr lang="en-US" sz="1800" dirty="0"/>
              <a:t>no other trades, awards, etc</a:t>
            </a:r>
            <a:r>
              <a:rPr lang="en-US" sz="1800" dirty="0" smtClean="0"/>
              <a:t>.)</a:t>
            </a:r>
          </a:p>
          <a:p>
            <a:r>
              <a:rPr lang="en-US" sz="2000" dirty="0"/>
              <a:t>When all the self-provision MWs are added up, </a:t>
            </a:r>
            <a:r>
              <a:rPr lang="en-US" sz="2000" dirty="0" smtClean="0"/>
              <a:t>system-wide ERCOT is 5 </a:t>
            </a:r>
            <a:r>
              <a:rPr lang="en-US" sz="2000" dirty="0"/>
              <a:t>MW </a:t>
            </a:r>
            <a:r>
              <a:rPr lang="en-US" sz="2000" dirty="0" smtClean="0"/>
              <a:t>over.</a:t>
            </a:r>
          </a:p>
          <a:p>
            <a:r>
              <a:rPr lang="en-US" sz="2000" dirty="0"/>
              <a:t>To maintain the limit, all Load Resources NCLR quantity will be reduced pro-rata by a total of 5 MW to get under the </a:t>
            </a:r>
            <a:r>
              <a:rPr lang="en-US" sz="2000" dirty="0" smtClean="0"/>
              <a:t>limit.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Pie 10"/>
          <p:cNvSpPr/>
          <p:nvPr/>
        </p:nvSpPr>
        <p:spPr>
          <a:xfrm>
            <a:off x="3509116" y="3954324"/>
            <a:ext cx="2222818" cy="2225952"/>
          </a:xfrm>
          <a:prstGeom prst="pie">
            <a:avLst>
              <a:gd name="adj1" fmla="val 3675393"/>
              <a:gd name="adj2" fmla="val 9299094"/>
            </a:avLst>
          </a:prstGeom>
          <a:solidFill>
            <a:schemeClr val="accent4">
              <a:lumMod val="10000"/>
              <a:lumOff val="9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     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>
            <a:off x="3504647" y="3946705"/>
            <a:ext cx="2222818" cy="2225952"/>
          </a:xfrm>
          <a:prstGeom prst="pie">
            <a:avLst>
              <a:gd name="adj1" fmla="val 12589376"/>
              <a:gd name="adj2" fmla="val 16200000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 </a:t>
            </a:r>
          </a:p>
        </p:txBody>
      </p:sp>
      <p:sp>
        <p:nvSpPr>
          <p:cNvPr id="13" name="Pie 12"/>
          <p:cNvSpPr/>
          <p:nvPr/>
        </p:nvSpPr>
        <p:spPr>
          <a:xfrm>
            <a:off x="3507591" y="3946705"/>
            <a:ext cx="2222818" cy="2225952"/>
          </a:xfrm>
          <a:prstGeom prst="pie">
            <a:avLst>
              <a:gd name="adj1" fmla="val 3150651"/>
              <a:gd name="adj2" fmla="val 3699524"/>
            </a:avLst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14" name="Pie 13"/>
          <p:cNvSpPr/>
          <p:nvPr/>
        </p:nvSpPr>
        <p:spPr>
          <a:xfrm>
            <a:off x="3476734" y="3973909"/>
            <a:ext cx="2264157" cy="2203913"/>
          </a:xfrm>
          <a:prstGeom prst="pie">
            <a:avLst>
              <a:gd name="adj1" fmla="val 2592891"/>
              <a:gd name="adj2" fmla="val 3084684"/>
            </a:avLst>
          </a:prstGeom>
          <a:pattFill prst="dkDnDiag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Pie 14"/>
          <p:cNvSpPr/>
          <p:nvPr/>
        </p:nvSpPr>
        <p:spPr>
          <a:xfrm>
            <a:off x="3503968" y="3946232"/>
            <a:ext cx="2222818" cy="2225952"/>
          </a:xfrm>
          <a:prstGeom prst="pie">
            <a:avLst>
              <a:gd name="adj1" fmla="val 1929944"/>
              <a:gd name="adj2" fmla="val 2648712"/>
            </a:avLst>
          </a:prstGeom>
          <a:pattFill prst="ltUpDiag">
            <a:fgClr>
              <a:schemeClr val="accent4">
                <a:lumMod val="10000"/>
                <a:lumOff val="9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Pie 15"/>
          <p:cNvSpPr/>
          <p:nvPr/>
        </p:nvSpPr>
        <p:spPr>
          <a:xfrm>
            <a:off x="3509116" y="3946705"/>
            <a:ext cx="2222818" cy="2225952"/>
          </a:xfrm>
          <a:prstGeom prst="pie">
            <a:avLst>
              <a:gd name="adj1" fmla="val 9275877"/>
              <a:gd name="adj2" fmla="val 12568070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 anchorCtr="0"/>
          <a:lstStyle/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7" name="Pie 16"/>
          <p:cNvSpPr/>
          <p:nvPr/>
        </p:nvSpPr>
        <p:spPr>
          <a:xfrm>
            <a:off x="3462950" y="3902903"/>
            <a:ext cx="2315038" cy="2315656"/>
          </a:xfrm>
          <a:prstGeom prst="pie">
            <a:avLst>
              <a:gd name="adj1" fmla="val 3718751"/>
              <a:gd name="adj2" fmla="val 16218276"/>
            </a:avLst>
          </a:prstGeom>
          <a:noFill/>
          <a:ln>
            <a:solidFill>
              <a:schemeClr val="accent1">
                <a:alpha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92160" y="5099874"/>
            <a:ext cx="999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NCLR 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smtClean="0">
                <a:solidFill>
                  <a:srgbClr val="FF0000"/>
                </a:solidFill>
              </a:rPr>
              <a:t>  reductions 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22" name="Pie 21"/>
          <p:cNvSpPr/>
          <p:nvPr/>
        </p:nvSpPr>
        <p:spPr>
          <a:xfrm>
            <a:off x="3452658" y="3889571"/>
            <a:ext cx="2315038" cy="2338813"/>
          </a:xfrm>
          <a:prstGeom prst="pie">
            <a:avLst>
              <a:gd name="adj1" fmla="val 1835745"/>
              <a:gd name="adj2" fmla="val 3616028"/>
            </a:avLst>
          </a:prstGeom>
          <a:noFill/>
          <a:ln>
            <a:solidFill>
              <a:srgbClr val="FF0000">
                <a:alpha val="9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43200" y="4267200"/>
            <a:ext cx="995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NCLR    60%</a:t>
            </a:r>
          </a:p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limit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9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10486</TotalTime>
  <Words>1242</Words>
  <Application>Microsoft Office PowerPoint</Application>
  <PresentationFormat>On-screen Show (4:3)</PresentationFormat>
  <Paragraphs>268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PowerPoint Presentation</vt:lpstr>
      <vt:lpstr>Current AS Trade Submission Process</vt:lpstr>
      <vt:lpstr>AS Trades: Today’s Process</vt:lpstr>
      <vt:lpstr>AS Trades: Current Process in RTC Design</vt:lpstr>
      <vt:lpstr>Simplified Example: Current RTC design</vt:lpstr>
      <vt:lpstr>Example Scenario - Forward Bilateral </vt:lpstr>
      <vt:lpstr>Example Scenario – Morning of the Day-Ahead</vt:lpstr>
      <vt:lpstr>Example Scenario – 1430 in the day-ahead</vt:lpstr>
      <vt:lpstr>Example Scenario – Issue Based on Current Design</vt:lpstr>
      <vt:lpstr>AS Trades: Proposal</vt:lpstr>
      <vt:lpstr>AS Trades: Add Evaluation in RTC</vt:lpstr>
      <vt:lpstr>Example Scenario – New Proposal</vt:lpstr>
      <vt:lpstr>Example Scenario – New Proposal</vt:lpstr>
      <vt:lpstr>Example Scenario – New Proposal</vt:lpstr>
      <vt:lpstr>Wrap-up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159</cp:revision>
  <cp:lastPrinted>2016-01-21T20:53:15Z</cp:lastPrinted>
  <dcterms:created xsi:type="dcterms:W3CDTF">2016-01-21T15:20:31Z</dcterms:created>
  <dcterms:modified xsi:type="dcterms:W3CDTF">2019-10-25T19:11:35Z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