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28"/>
  </p:notesMasterIdLst>
  <p:handoutMasterIdLst>
    <p:handoutMasterId r:id="rId29"/>
  </p:handoutMasterIdLst>
  <p:sldIdLst>
    <p:sldId id="260" r:id="rId4"/>
    <p:sldId id="293" r:id="rId5"/>
    <p:sldId id="266" r:id="rId6"/>
    <p:sldId id="272" r:id="rId7"/>
    <p:sldId id="273" r:id="rId8"/>
    <p:sldId id="274" r:id="rId9"/>
    <p:sldId id="275" r:id="rId10"/>
    <p:sldId id="291" r:id="rId11"/>
    <p:sldId id="276" r:id="rId12"/>
    <p:sldId id="277" r:id="rId13"/>
    <p:sldId id="278" r:id="rId14"/>
    <p:sldId id="279" r:id="rId15"/>
    <p:sldId id="280" r:id="rId16"/>
    <p:sldId id="281" r:id="rId17"/>
    <p:sldId id="282" r:id="rId18"/>
    <p:sldId id="283" r:id="rId19"/>
    <p:sldId id="284" r:id="rId20"/>
    <p:sldId id="290" r:id="rId21"/>
    <p:sldId id="285" r:id="rId22"/>
    <p:sldId id="286" r:id="rId23"/>
    <p:sldId id="287" r:id="rId24"/>
    <p:sldId id="288" r:id="rId25"/>
    <p:sldId id="289" r:id="rId26"/>
    <p:sldId id="292"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10/24/2019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10/24/2019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585323"/>
          </a:xfrm>
          <a:prstGeom prst="rect">
            <a:avLst/>
          </a:prstGeom>
          <a:noFill/>
        </p:spPr>
        <p:txBody>
          <a:bodyPr wrap="square" rtlCol="0">
            <a:spAutoFit/>
          </a:bodyPr>
          <a:lstStyle/>
          <a:p>
            <a:r>
              <a:rPr lang="en-US" b="1" dirty="0">
                <a:solidFill>
                  <a:schemeClr val="tx2"/>
                </a:solidFill>
              </a:rPr>
              <a:t>CRR </a:t>
            </a:r>
            <a:r>
              <a:rPr lang="en-US" b="1" dirty="0" smtClean="0">
                <a:solidFill>
                  <a:schemeClr val="tx2"/>
                </a:solidFill>
              </a:rPr>
              <a:t>Transaction Adjustment Period</a:t>
            </a:r>
            <a:endParaRPr lang="en-US" b="1" dirty="0">
              <a:solidFill>
                <a:schemeClr val="tx2"/>
              </a:solidFill>
            </a:endParaRPr>
          </a:p>
          <a:p>
            <a:endParaRPr lang="en-US" dirty="0">
              <a:solidFill>
                <a:schemeClr val="tx2"/>
              </a:solidFill>
            </a:endParaRPr>
          </a:p>
          <a:p>
            <a:endParaRPr lang="en-US" dirty="0">
              <a:solidFill>
                <a:schemeClr val="tx2"/>
              </a:solidFill>
            </a:endParaRPr>
          </a:p>
          <a:p>
            <a:endParaRPr lang="en-US" dirty="0" smtClean="0">
              <a:solidFill>
                <a:schemeClr val="tx2"/>
              </a:solidFill>
            </a:endParaRPr>
          </a:p>
          <a:p>
            <a:r>
              <a:rPr lang="en-US" dirty="0" smtClean="0">
                <a:solidFill>
                  <a:schemeClr val="tx2"/>
                </a:solidFill>
              </a:rPr>
              <a:t>Donald House</a:t>
            </a:r>
            <a:endParaRPr lang="en-US" dirty="0">
              <a:solidFill>
                <a:schemeClr val="tx2"/>
              </a:solidFill>
            </a:endParaRPr>
          </a:p>
          <a:p>
            <a:r>
              <a:rPr lang="en-US" dirty="0" smtClean="0">
                <a:solidFill>
                  <a:schemeClr val="tx2"/>
                </a:solidFill>
              </a:rPr>
              <a:t>Supervisor, Congestion Revenue Rights</a:t>
            </a:r>
            <a:endParaRPr lang="en-US" dirty="0">
              <a:solidFill>
                <a:schemeClr val="tx2"/>
              </a:solidFill>
            </a:endParaRPr>
          </a:p>
          <a:p>
            <a:endParaRPr lang="en-US" dirty="0">
              <a:solidFill>
                <a:schemeClr val="tx2"/>
              </a:solidFill>
            </a:endParaRPr>
          </a:p>
          <a:p>
            <a:r>
              <a:rPr lang="en-US" dirty="0">
                <a:solidFill>
                  <a:schemeClr val="tx2"/>
                </a:solidFill>
              </a:rPr>
              <a:t>CMWG</a:t>
            </a:r>
          </a:p>
          <a:p>
            <a:r>
              <a:rPr lang="en-US" dirty="0" smtClean="0">
                <a:solidFill>
                  <a:schemeClr val="tx2"/>
                </a:solidFill>
              </a:rPr>
              <a:t>October 29,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happens during a transaction adjustment period?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3" name="Content Placeholder 2"/>
          <p:cNvSpPr>
            <a:spLocks noGrp="1"/>
          </p:cNvSpPr>
          <p:nvPr>
            <p:ph idx="1"/>
          </p:nvPr>
        </p:nvSpPr>
        <p:spPr>
          <a:xfrm>
            <a:off x="300135" y="1386682"/>
            <a:ext cx="8534400" cy="4319832"/>
          </a:xfrm>
        </p:spPr>
        <p:txBody>
          <a:bodyPr/>
          <a:lstStyle/>
          <a:p>
            <a:r>
              <a:rPr lang="en-US" sz="2800" dirty="0" smtClean="0"/>
              <a:t>Account Holders who did not have their transactions removed do not need to take any action</a:t>
            </a:r>
          </a:p>
          <a:p>
            <a:pPr lvl="1"/>
            <a:r>
              <a:rPr lang="en-US" sz="2400" dirty="0" smtClean="0"/>
              <a:t>However, they can still adjust their transactions but cannot exceed the transaction adjustment period bid limit</a:t>
            </a:r>
          </a:p>
          <a:p>
            <a:pPr marL="914400" lvl="2" indent="0">
              <a:buNone/>
            </a:pPr>
            <a:endParaRPr lang="en-US" dirty="0"/>
          </a:p>
        </p:txBody>
      </p:sp>
    </p:spTree>
    <p:extLst>
      <p:ext uri="{BB962C8B-B14F-4D97-AF65-F5344CB8AC3E}">
        <p14:creationId xmlns:p14="http://schemas.microsoft.com/office/powerpoint/2010/main" val="1704739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allocated credit be changed during a transaction adjustment period?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3" name="Content Placeholder 2"/>
          <p:cNvSpPr>
            <a:spLocks noGrp="1"/>
          </p:cNvSpPr>
          <p:nvPr>
            <p:ph idx="1"/>
          </p:nvPr>
        </p:nvSpPr>
        <p:spPr>
          <a:xfrm>
            <a:off x="283029" y="1524000"/>
            <a:ext cx="8534400" cy="4319832"/>
          </a:xfrm>
        </p:spPr>
        <p:txBody>
          <a:bodyPr/>
          <a:lstStyle/>
          <a:p>
            <a:r>
              <a:rPr lang="en-US" sz="2800" dirty="0" smtClean="0"/>
              <a:t>The credit window does not reopen, and the allocated credit cannot be changed</a:t>
            </a:r>
          </a:p>
          <a:p>
            <a:pPr lvl="1"/>
            <a:r>
              <a:rPr lang="en-US" sz="2400" dirty="0" smtClean="0"/>
              <a:t>If the credit window were reopened, CRR Account Holders who did not previously have credit allocated by their Counter-Party would be able to submit credit</a:t>
            </a:r>
          </a:p>
          <a:p>
            <a:pPr lvl="2"/>
            <a:r>
              <a:rPr lang="en-US" sz="2000" dirty="0" smtClean="0"/>
              <a:t>This would change the number of participating account holders, which could lead to exceeding the total transaction limit again</a:t>
            </a:r>
          </a:p>
          <a:p>
            <a:pPr lvl="2"/>
            <a:r>
              <a:rPr lang="en-US" sz="2000" dirty="0" smtClean="0"/>
              <a:t>The CRR </a:t>
            </a:r>
            <a:r>
              <a:rPr lang="en-US" sz="2000" dirty="0"/>
              <a:t>application cannot block any </a:t>
            </a:r>
            <a:r>
              <a:rPr lang="en-US" sz="2000" dirty="0" smtClean="0"/>
              <a:t>qualified Counter-Parties </a:t>
            </a:r>
            <a:r>
              <a:rPr lang="en-US" sz="2000" dirty="0"/>
              <a:t>from submitting </a:t>
            </a:r>
            <a:r>
              <a:rPr lang="en-US" sz="2000" dirty="0" smtClean="0"/>
              <a:t>credit during an open credit window</a:t>
            </a:r>
            <a:endParaRPr lang="en-US" sz="2000" dirty="0"/>
          </a:p>
          <a:p>
            <a:pPr lvl="3"/>
            <a:endParaRPr lang="en-US" dirty="0" smtClean="0"/>
          </a:p>
          <a:p>
            <a:pPr marL="914400" lvl="2" indent="0">
              <a:buNone/>
            </a:pPr>
            <a:endParaRPr lang="en-US" dirty="0"/>
          </a:p>
        </p:txBody>
      </p:sp>
    </p:spTree>
    <p:extLst>
      <p:ext uri="{BB962C8B-B14F-4D97-AF65-F5344CB8AC3E}">
        <p14:creationId xmlns:p14="http://schemas.microsoft.com/office/powerpoint/2010/main" val="4055840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ERCOT communicate that a transaction adjustment period is needed?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3" name="Content Placeholder 2"/>
          <p:cNvSpPr>
            <a:spLocks noGrp="1"/>
          </p:cNvSpPr>
          <p:nvPr>
            <p:ph idx="1"/>
          </p:nvPr>
        </p:nvSpPr>
        <p:spPr>
          <a:xfrm>
            <a:off x="304800" y="1524000"/>
            <a:ext cx="8534400" cy="4319832"/>
          </a:xfrm>
        </p:spPr>
        <p:txBody>
          <a:bodyPr/>
          <a:lstStyle/>
          <a:p>
            <a:r>
              <a:rPr lang="en-US" sz="2800" dirty="0" smtClean="0"/>
              <a:t>Per Protocol 7.5.2(2)(d), within one hour after the close of each CRR Auction, ERCOT shall notify all CRR Account Holders of the total number of transactions submitted by all Participating CRR Account Holders and whether or not a transaction adjustment period is necessary </a:t>
            </a:r>
          </a:p>
          <a:p>
            <a:pPr lvl="3"/>
            <a:endParaRPr lang="en-US" dirty="0" smtClean="0"/>
          </a:p>
          <a:p>
            <a:pPr marL="914400" lvl="2" indent="0">
              <a:buNone/>
            </a:pPr>
            <a:endParaRPr lang="en-US" dirty="0"/>
          </a:p>
        </p:txBody>
      </p:sp>
    </p:spTree>
    <p:extLst>
      <p:ext uri="{BB962C8B-B14F-4D97-AF65-F5344CB8AC3E}">
        <p14:creationId xmlns:p14="http://schemas.microsoft.com/office/powerpoint/2010/main" val="636284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ERCOT communicate that a transaction adjustment period is needed?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3" name="Content Placeholder 2"/>
          <p:cNvSpPr>
            <a:spLocks noGrp="1"/>
          </p:cNvSpPr>
          <p:nvPr>
            <p:ph idx="1"/>
          </p:nvPr>
        </p:nvSpPr>
        <p:spPr>
          <a:xfrm>
            <a:off x="304800" y="1524000"/>
            <a:ext cx="8534400" cy="4319832"/>
          </a:xfrm>
        </p:spPr>
        <p:txBody>
          <a:bodyPr/>
          <a:lstStyle/>
          <a:p>
            <a:r>
              <a:rPr lang="en-US" sz="2800" dirty="0" smtClean="0"/>
              <a:t>The notification is posted on the CRR Market User Interface (MUI) as an operator message approximately 1 minute after the bid window is closed</a:t>
            </a:r>
          </a:p>
          <a:p>
            <a:pPr lvl="1"/>
            <a:r>
              <a:rPr lang="en-US" sz="2400" dirty="0" smtClean="0"/>
              <a:t>If a transaction adjustment period is necessary, the posted message includes the new per Account Holder transaction limit and notes that portfolios will be removed for Account Holders who exceeded that limit</a:t>
            </a:r>
          </a:p>
          <a:p>
            <a:pPr marL="914400" lvl="2" indent="0">
              <a:buNone/>
            </a:pPr>
            <a:endParaRPr lang="en-US" dirty="0"/>
          </a:p>
        </p:txBody>
      </p:sp>
    </p:spTree>
    <p:extLst>
      <p:ext uri="{BB962C8B-B14F-4D97-AF65-F5344CB8AC3E}">
        <p14:creationId xmlns:p14="http://schemas.microsoft.com/office/powerpoint/2010/main" val="38951254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ERCOT communicate that a transaction adjustment period is needed?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
        <p:nvSpPr>
          <p:cNvPr id="3" name="Content Placeholder 2"/>
          <p:cNvSpPr>
            <a:spLocks noGrp="1"/>
          </p:cNvSpPr>
          <p:nvPr>
            <p:ph idx="1"/>
          </p:nvPr>
        </p:nvSpPr>
        <p:spPr>
          <a:xfrm>
            <a:off x="301690" y="1386682"/>
            <a:ext cx="8534400" cy="4319832"/>
          </a:xfrm>
        </p:spPr>
        <p:txBody>
          <a:bodyPr/>
          <a:lstStyle/>
          <a:p>
            <a:pPr marL="457200" lvl="1" indent="0">
              <a:buNone/>
            </a:pPr>
            <a:endParaRPr lang="en-US" dirty="0" smtClean="0"/>
          </a:p>
          <a:p>
            <a:pPr marL="914400" lvl="2" indent="0">
              <a:buNone/>
            </a:pPr>
            <a:endParaRPr lang="en-US" dirty="0"/>
          </a:p>
        </p:txBody>
      </p:sp>
      <p:pic>
        <p:nvPicPr>
          <p:cNvPr id="5" name="Picture 4"/>
          <p:cNvPicPr>
            <a:picLocks noChangeAspect="1"/>
          </p:cNvPicPr>
          <p:nvPr/>
        </p:nvPicPr>
        <p:blipFill>
          <a:blip r:embed="rId2"/>
          <a:stretch>
            <a:fillRect/>
          </a:stretch>
        </p:blipFill>
        <p:spPr>
          <a:xfrm>
            <a:off x="203657" y="1408453"/>
            <a:ext cx="8812885" cy="4572000"/>
          </a:xfrm>
          <a:prstGeom prst="rect">
            <a:avLst/>
          </a:prstGeom>
        </p:spPr>
      </p:pic>
      <p:sp>
        <p:nvSpPr>
          <p:cNvPr id="6" name="Rounded Rectangle 5"/>
          <p:cNvSpPr/>
          <p:nvPr/>
        </p:nvSpPr>
        <p:spPr>
          <a:xfrm>
            <a:off x="457200" y="4267200"/>
            <a:ext cx="6858000" cy="5334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24500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ERCOT communicate that a transaction adjustment period is needed?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3" name="Content Placeholder 2"/>
          <p:cNvSpPr>
            <a:spLocks noGrp="1"/>
          </p:cNvSpPr>
          <p:nvPr>
            <p:ph idx="1"/>
          </p:nvPr>
        </p:nvSpPr>
        <p:spPr>
          <a:xfrm>
            <a:off x="304800" y="1386682"/>
            <a:ext cx="8534400" cy="4319832"/>
          </a:xfrm>
        </p:spPr>
        <p:txBody>
          <a:bodyPr/>
          <a:lstStyle/>
          <a:p>
            <a:r>
              <a:rPr lang="en-US" sz="2800" dirty="0" smtClean="0"/>
              <a:t>Private operator messages are posted to the MUI to all Account Holders who had their portfolios removed</a:t>
            </a:r>
          </a:p>
          <a:p>
            <a:pPr lvl="1"/>
            <a:endParaRPr lang="en-US" dirty="0" smtClean="0"/>
          </a:p>
          <a:p>
            <a:pPr marL="457200" lvl="1" indent="0">
              <a:buNone/>
            </a:pPr>
            <a:endParaRPr lang="en-US" dirty="0" smtClean="0"/>
          </a:p>
          <a:p>
            <a:pPr marL="914400" lvl="2" indent="0">
              <a:buNone/>
            </a:pPr>
            <a:endParaRPr lang="en-US" dirty="0"/>
          </a:p>
        </p:txBody>
      </p:sp>
      <p:pic>
        <p:nvPicPr>
          <p:cNvPr id="8" name="Picture 7"/>
          <p:cNvPicPr>
            <a:picLocks noChangeAspect="1"/>
          </p:cNvPicPr>
          <p:nvPr/>
        </p:nvPicPr>
        <p:blipFill>
          <a:blip r:embed="rId2"/>
          <a:stretch>
            <a:fillRect/>
          </a:stretch>
        </p:blipFill>
        <p:spPr>
          <a:xfrm>
            <a:off x="152400" y="2893392"/>
            <a:ext cx="8960498" cy="2593008"/>
          </a:xfrm>
          <a:prstGeom prst="rect">
            <a:avLst/>
          </a:prstGeom>
        </p:spPr>
      </p:pic>
    </p:spTree>
    <p:extLst>
      <p:ext uri="{BB962C8B-B14F-4D97-AF65-F5344CB8AC3E}">
        <p14:creationId xmlns:p14="http://schemas.microsoft.com/office/powerpoint/2010/main" val="933040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ERCOT communicate that a transaction adjustment period is needed?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
        <p:nvSpPr>
          <p:cNvPr id="3" name="Content Placeholder 2"/>
          <p:cNvSpPr>
            <a:spLocks noGrp="1"/>
          </p:cNvSpPr>
          <p:nvPr>
            <p:ph idx="1"/>
          </p:nvPr>
        </p:nvSpPr>
        <p:spPr>
          <a:xfrm>
            <a:off x="300135" y="1295400"/>
            <a:ext cx="8534400" cy="4319832"/>
          </a:xfrm>
        </p:spPr>
        <p:txBody>
          <a:bodyPr/>
          <a:lstStyle/>
          <a:p>
            <a:r>
              <a:rPr lang="en-US" sz="2800" dirty="0" smtClean="0"/>
              <a:t>In addition to the MUI operator messages, a market notice is sent</a:t>
            </a:r>
          </a:p>
          <a:p>
            <a:pPr marL="457200" lvl="1" indent="0">
              <a:buNone/>
            </a:pPr>
            <a:endParaRPr lang="en-US" dirty="0" smtClean="0"/>
          </a:p>
          <a:p>
            <a:pPr marL="914400" lvl="2" indent="0">
              <a:buNone/>
            </a:pPr>
            <a:endParaRPr lang="en-US" dirty="0"/>
          </a:p>
        </p:txBody>
      </p:sp>
      <p:pic>
        <p:nvPicPr>
          <p:cNvPr id="7" name="Picture 6"/>
          <p:cNvPicPr>
            <a:picLocks noChangeAspect="1"/>
          </p:cNvPicPr>
          <p:nvPr/>
        </p:nvPicPr>
        <p:blipFill>
          <a:blip r:embed="rId2"/>
          <a:stretch>
            <a:fillRect/>
          </a:stretch>
        </p:blipFill>
        <p:spPr>
          <a:xfrm>
            <a:off x="228600" y="2286000"/>
            <a:ext cx="8763000" cy="3886200"/>
          </a:xfrm>
          <a:prstGeom prst="rect">
            <a:avLst/>
          </a:prstGeom>
        </p:spPr>
      </p:pic>
    </p:spTree>
    <p:extLst>
      <p:ext uri="{BB962C8B-B14F-4D97-AF65-F5344CB8AC3E}">
        <p14:creationId xmlns:p14="http://schemas.microsoft.com/office/powerpoint/2010/main" val="25363203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impact did the transaction adjustment period have on this auction?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
        <p:nvSpPr>
          <p:cNvPr id="3" name="Content Placeholder 2"/>
          <p:cNvSpPr>
            <a:spLocks noGrp="1"/>
          </p:cNvSpPr>
          <p:nvPr>
            <p:ph idx="1"/>
          </p:nvPr>
        </p:nvSpPr>
        <p:spPr>
          <a:xfrm>
            <a:off x="272143" y="1386682"/>
            <a:ext cx="8534400" cy="4319832"/>
          </a:xfrm>
        </p:spPr>
        <p:txBody>
          <a:bodyPr/>
          <a:lstStyle/>
          <a:p>
            <a:r>
              <a:rPr lang="en-US" sz="2800" dirty="0" smtClean="0"/>
              <a:t>In general, for any transaction adjustment period, we expect the final number of transactions submitted to be less than the total limit</a:t>
            </a:r>
          </a:p>
          <a:p>
            <a:pPr lvl="1"/>
            <a:r>
              <a:rPr lang="en-US" sz="2400" dirty="0" smtClean="0"/>
              <a:t>Some of the participating CRR Account Holders may choose not to submit any transactions</a:t>
            </a:r>
          </a:p>
          <a:p>
            <a:pPr lvl="1"/>
            <a:r>
              <a:rPr lang="en-US" sz="2400" dirty="0" smtClean="0"/>
              <a:t>Many CRR Account Holders choose not to submit their maximum number of transactions</a:t>
            </a:r>
          </a:p>
          <a:p>
            <a:r>
              <a:rPr lang="en-US" sz="2800" dirty="0"/>
              <a:t>Auction results will be posted on Thursday, October 31</a:t>
            </a:r>
          </a:p>
          <a:p>
            <a:pPr lvl="1"/>
            <a:r>
              <a:rPr lang="en-US" sz="2400" dirty="0"/>
              <a:t>Further discussion of specific auction impacts should not occur until after the results are posted </a:t>
            </a:r>
          </a:p>
          <a:p>
            <a:pPr lvl="1"/>
            <a:endParaRPr lang="en-US" sz="2400" dirty="0" smtClean="0"/>
          </a:p>
          <a:p>
            <a:pPr marL="457200" lvl="1" indent="0">
              <a:buNone/>
            </a:pPr>
            <a:endParaRPr lang="en-US" dirty="0" smtClean="0"/>
          </a:p>
          <a:p>
            <a:pPr marL="914400" lvl="2" indent="0">
              <a:buNone/>
            </a:pPr>
            <a:endParaRPr lang="en-US" dirty="0"/>
          </a:p>
        </p:txBody>
      </p:sp>
    </p:spTree>
    <p:extLst>
      <p:ext uri="{BB962C8B-B14F-4D97-AF65-F5344CB8AC3E}">
        <p14:creationId xmlns:p14="http://schemas.microsoft.com/office/powerpoint/2010/main" val="17368491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 exceeding the 300,000 transaction limit unexpected?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a:p>
        </p:txBody>
      </p:sp>
      <p:sp>
        <p:nvSpPr>
          <p:cNvPr id="3" name="Content Placeholder 2"/>
          <p:cNvSpPr>
            <a:spLocks noGrp="1"/>
          </p:cNvSpPr>
          <p:nvPr>
            <p:ph idx="1"/>
          </p:nvPr>
        </p:nvSpPr>
        <p:spPr>
          <a:xfrm>
            <a:off x="304800" y="1363355"/>
            <a:ext cx="8534400" cy="4319832"/>
          </a:xfrm>
        </p:spPr>
        <p:txBody>
          <a:bodyPr/>
          <a:lstStyle/>
          <a:p>
            <a:r>
              <a:rPr lang="en-US" sz="2800" dirty="0" smtClean="0"/>
              <a:t>Over the last 2.5 years, the number of qualified CRR Account Holders has grown from about 210 to about 265 </a:t>
            </a:r>
          </a:p>
          <a:p>
            <a:pPr lvl="1"/>
            <a:r>
              <a:rPr lang="en-US" sz="2400" dirty="0" smtClean="0"/>
              <a:t>There has been a steady increase in the number of transactions submitted for both monthly and long-term auctions, and both have consistently been near or above 200,000 for the last year </a:t>
            </a:r>
          </a:p>
          <a:p>
            <a:pPr lvl="1"/>
            <a:r>
              <a:rPr lang="en-US" sz="2400" dirty="0" smtClean="0"/>
              <a:t>However, this auction had about 35,000 more transactions submitted than any previous long-term auction</a:t>
            </a:r>
          </a:p>
          <a:p>
            <a:pPr marL="457200" lvl="1" indent="0">
              <a:buNone/>
            </a:pPr>
            <a:endParaRPr lang="en-US" dirty="0" smtClean="0"/>
          </a:p>
          <a:p>
            <a:pPr marL="914400" lvl="2" indent="0">
              <a:buNone/>
            </a:pPr>
            <a:endParaRPr lang="en-US" dirty="0"/>
          </a:p>
        </p:txBody>
      </p:sp>
    </p:spTree>
    <p:extLst>
      <p:ext uri="{BB962C8B-B14F-4D97-AF65-F5344CB8AC3E}">
        <p14:creationId xmlns:p14="http://schemas.microsoft.com/office/powerpoint/2010/main" val="2988971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this be avoided in future auctions?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sp>
        <p:nvSpPr>
          <p:cNvPr id="3" name="Content Placeholder 2"/>
          <p:cNvSpPr>
            <a:spLocks noGrp="1"/>
          </p:cNvSpPr>
          <p:nvPr>
            <p:ph idx="1"/>
          </p:nvPr>
        </p:nvSpPr>
        <p:spPr>
          <a:xfrm>
            <a:off x="304800" y="1386682"/>
            <a:ext cx="8534400" cy="4319832"/>
          </a:xfrm>
        </p:spPr>
        <p:txBody>
          <a:bodyPr/>
          <a:lstStyle/>
          <a:p>
            <a:r>
              <a:rPr lang="en-US" sz="2800" dirty="0" smtClean="0"/>
              <a:t>In September, ERCOT submitted NPRR972, Enhancing Existing CRR Transaction Limit Process</a:t>
            </a:r>
          </a:p>
          <a:p>
            <a:pPr lvl="1"/>
            <a:r>
              <a:rPr lang="en-US" sz="2400" dirty="0" smtClean="0"/>
              <a:t>This NPPR is intended to make a transaction adjustment period much less likely for long-term auctions by giving ERCOT discretion to determine that a transaction adjustment period is not necessary if the transactions submitted can be processed by the CRR auction engine</a:t>
            </a:r>
          </a:p>
          <a:p>
            <a:pPr marL="457200" lvl="1" indent="0">
              <a:buNone/>
            </a:pPr>
            <a:endParaRPr lang="en-US" dirty="0" smtClean="0"/>
          </a:p>
          <a:p>
            <a:pPr marL="914400" lvl="2" indent="0">
              <a:buNone/>
            </a:pPr>
            <a:endParaRPr lang="en-US" dirty="0"/>
          </a:p>
        </p:txBody>
      </p:sp>
    </p:spTree>
    <p:extLst>
      <p:ext uri="{BB962C8B-B14F-4D97-AF65-F5344CB8AC3E}">
        <p14:creationId xmlns:p14="http://schemas.microsoft.com/office/powerpoint/2010/main" val="2601539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CRR transaction adjustment period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3" name="Content Placeholder 2"/>
          <p:cNvSpPr>
            <a:spLocks noGrp="1"/>
          </p:cNvSpPr>
          <p:nvPr>
            <p:ph idx="1"/>
          </p:nvPr>
        </p:nvSpPr>
        <p:spPr>
          <a:xfrm>
            <a:off x="289249" y="1219200"/>
            <a:ext cx="8534400" cy="4319832"/>
          </a:xfrm>
        </p:spPr>
        <p:txBody>
          <a:bodyPr/>
          <a:lstStyle/>
          <a:p>
            <a:r>
              <a:rPr lang="en-US" sz="2800" dirty="0" smtClean="0"/>
              <a:t>Transaction adjustment period needed for the 2020.1st6.AnnualAuction.Seq1 CRR Auction (October 17 – 18, 2019)</a:t>
            </a:r>
          </a:p>
          <a:p>
            <a:pPr lvl="1"/>
            <a:r>
              <a:rPr lang="en-US" sz="2400" dirty="0" smtClean="0"/>
              <a:t>1st </a:t>
            </a:r>
            <a:r>
              <a:rPr lang="en-US" sz="2400" dirty="0"/>
              <a:t>time </a:t>
            </a:r>
            <a:r>
              <a:rPr lang="en-US" sz="2400" dirty="0" smtClean="0"/>
              <a:t>since </a:t>
            </a:r>
            <a:r>
              <a:rPr lang="en-US" sz="2400" dirty="0"/>
              <a:t>October 2011 (2012.AnnualAuction.Y1)</a:t>
            </a:r>
          </a:p>
          <a:p>
            <a:r>
              <a:rPr lang="en-US" sz="2800" dirty="0" smtClean="0"/>
              <a:t>What is a transaction adjustment period?</a:t>
            </a:r>
          </a:p>
          <a:p>
            <a:pPr lvl="1"/>
            <a:r>
              <a:rPr lang="en-US" sz="2400" dirty="0" smtClean="0"/>
              <a:t>How is it triggered?</a:t>
            </a:r>
          </a:p>
          <a:p>
            <a:pPr lvl="1"/>
            <a:r>
              <a:rPr lang="en-US" sz="2400" dirty="0" smtClean="0"/>
              <a:t>How is it handled?</a:t>
            </a:r>
          </a:p>
          <a:p>
            <a:pPr lvl="1"/>
            <a:r>
              <a:rPr lang="en-US" sz="2400" dirty="0" smtClean="0"/>
              <a:t>How is it communicated?</a:t>
            </a:r>
          </a:p>
          <a:p>
            <a:pPr lvl="1"/>
            <a:r>
              <a:rPr lang="en-US" sz="2400" dirty="0" smtClean="0"/>
              <a:t>Could it have been avoided?</a:t>
            </a:r>
          </a:p>
          <a:p>
            <a:pPr lvl="2"/>
            <a:endParaRPr lang="en-US" dirty="0"/>
          </a:p>
        </p:txBody>
      </p:sp>
    </p:spTree>
    <p:extLst>
      <p:ext uri="{BB962C8B-B14F-4D97-AF65-F5344CB8AC3E}">
        <p14:creationId xmlns:p14="http://schemas.microsoft.com/office/powerpoint/2010/main" val="13657289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this be avoided in future auctions?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sp>
        <p:nvSpPr>
          <p:cNvPr id="3" name="Content Placeholder 2"/>
          <p:cNvSpPr>
            <a:spLocks noGrp="1"/>
          </p:cNvSpPr>
          <p:nvPr>
            <p:ph idx="1"/>
          </p:nvPr>
        </p:nvSpPr>
        <p:spPr>
          <a:xfrm>
            <a:off x="272143" y="1386682"/>
            <a:ext cx="8534400" cy="4319832"/>
          </a:xfrm>
        </p:spPr>
        <p:txBody>
          <a:bodyPr/>
          <a:lstStyle/>
          <a:p>
            <a:pPr lvl="1"/>
            <a:r>
              <a:rPr lang="en-US" sz="2400" dirty="0" smtClean="0"/>
              <a:t>Long-term auctions are optimized as three separate TOUs, so the 300,000 total transaction limit could be applied to each TOU instead of to the entire auction</a:t>
            </a:r>
          </a:p>
          <a:p>
            <a:pPr lvl="2"/>
            <a:r>
              <a:rPr lang="en-US" sz="2000" dirty="0" smtClean="0"/>
              <a:t>Current CRR software is not designed to handle this, but CRR market operator discretion is a no-cost solution</a:t>
            </a:r>
          </a:p>
          <a:p>
            <a:pPr marL="914400" lvl="2" indent="0">
              <a:buNone/>
            </a:pPr>
            <a:endParaRPr lang="en-US" dirty="0"/>
          </a:p>
        </p:txBody>
      </p:sp>
    </p:spTree>
    <p:extLst>
      <p:ext uri="{BB962C8B-B14F-4D97-AF65-F5344CB8AC3E}">
        <p14:creationId xmlns:p14="http://schemas.microsoft.com/office/powerpoint/2010/main" val="16369789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Would NPRR972 have helped for this auction?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21</a:t>
            </a:fld>
            <a:endParaRPr lang="en-US"/>
          </a:p>
        </p:txBody>
      </p:sp>
      <p:sp>
        <p:nvSpPr>
          <p:cNvPr id="3" name="Content Placeholder 2"/>
          <p:cNvSpPr>
            <a:spLocks noGrp="1"/>
          </p:cNvSpPr>
          <p:nvPr>
            <p:ph idx="1"/>
          </p:nvPr>
        </p:nvSpPr>
        <p:spPr>
          <a:xfrm>
            <a:off x="228600" y="1219200"/>
            <a:ext cx="8534400" cy="4319832"/>
          </a:xfrm>
        </p:spPr>
        <p:txBody>
          <a:bodyPr/>
          <a:lstStyle/>
          <a:p>
            <a:r>
              <a:rPr lang="en-US" sz="2800" dirty="0" smtClean="0"/>
              <a:t>Yes – no individual TOU exceeded 110,000 submitted transactions, so there would have been no need for a transaction adjustment period</a:t>
            </a:r>
          </a:p>
          <a:p>
            <a:pPr lvl="1"/>
            <a:r>
              <a:rPr lang="en-US" sz="2400" dirty="0" smtClean="0"/>
              <a:t>While ERCOT believed that NPRR972 was submitted soon enough to avoid an unnecessary transaction adjustment period in a long-term auction, the increase of 35,000 submitted transactions into this auction resulted in a transaction adjustment period quicker than anticipated</a:t>
            </a:r>
          </a:p>
          <a:p>
            <a:pPr marL="914400" lvl="2" indent="0">
              <a:buNone/>
            </a:pPr>
            <a:endParaRPr lang="en-US" dirty="0" smtClean="0"/>
          </a:p>
          <a:p>
            <a:pPr marL="914400" lvl="2" indent="0">
              <a:buNone/>
            </a:pPr>
            <a:endParaRPr lang="en-US" dirty="0"/>
          </a:p>
        </p:txBody>
      </p:sp>
    </p:spTree>
    <p:extLst>
      <p:ext uri="{BB962C8B-B14F-4D97-AF65-F5344CB8AC3E}">
        <p14:creationId xmlns:p14="http://schemas.microsoft.com/office/powerpoint/2010/main" val="3787780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Would NPRR972 help for monthly auctions?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a:p>
        </p:txBody>
      </p:sp>
      <p:sp>
        <p:nvSpPr>
          <p:cNvPr id="3" name="Content Placeholder 2"/>
          <p:cNvSpPr>
            <a:spLocks noGrp="1"/>
          </p:cNvSpPr>
          <p:nvPr>
            <p:ph idx="1"/>
          </p:nvPr>
        </p:nvSpPr>
        <p:spPr>
          <a:xfrm>
            <a:off x="304800" y="1143000"/>
            <a:ext cx="8534400" cy="4319832"/>
          </a:xfrm>
        </p:spPr>
        <p:txBody>
          <a:bodyPr/>
          <a:lstStyle/>
          <a:p>
            <a:r>
              <a:rPr lang="en-US" sz="2400" dirty="0" smtClean="0"/>
              <a:t>No, because all 3 TOUs are optimized together in monthly auctions</a:t>
            </a:r>
          </a:p>
          <a:p>
            <a:pPr lvl="1"/>
            <a:r>
              <a:rPr lang="en-US" sz="2000" dirty="0" smtClean="0"/>
              <a:t>Allow 24-hour bids    </a:t>
            </a:r>
          </a:p>
          <a:p>
            <a:r>
              <a:rPr lang="en-US" sz="2400" dirty="0" smtClean="0"/>
              <a:t>The existing grouped baseload for monthly auctions is generally around 9,000 CRRs, so it would take about 291,000 submitted transactions to trigger a transaction adjustment period</a:t>
            </a:r>
          </a:p>
          <a:p>
            <a:pPr lvl="1"/>
            <a:r>
              <a:rPr lang="en-US" sz="2000" dirty="0" smtClean="0"/>
              <a:t>Note that the grouped baseload amount for long-term auctions is generally greater than for monthly auctions, because they account for 6 months of CRRs and baseload grows from SEQ6 to SEQ1</a:t>
            </a:r>
          </a:p>
          <a:p>
            <a:r>
              <a:rPr lang="en-US" sz="2400" dirty="0" smtClean="0"/>
              <a:t>The 2019.NOV.Monthly.Auction had 259,091 transactions submitted, which was nearly 23,000 more transactions than we have ever seen for a monthly auction</a:t>
            </a:r>
          </a:p>
          <a:p>
            <a:pPr marL="914400" lvl="2" indent="0">
              <a:buNone/>
            </a:pPr>
            <a:endParaRPr lang="en-US" dirty="0"/>
          </a:p>
        </p:txBody>
      </p:sp>
    </p:spTree>
    <p:extLst>
      <p:ext uri="{BB962C8B-B14F-4D97-AF65-F5344CB8AC3E}">
        <p14:creationId xmlns:p14="http://schemas.microsoft.com/office/powerpoint/2010/main" val="20889064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other options to reduce the likelihood of future transaction adjustment periods?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a:p>
        </p:txBody>
      </p:sp>
      <p:sp>
        <p:nvSpPr>
          <p:cNvPr id="3" name="Content Placeholder 2"/>
          <p:cNvSpPr>
            <a:spLocks noGrp="1"/>
          </p:cNvSpPr>
          <p:nvPr>
            <p:ph idx="1"/>
          </p:nvPr>
        </p:nvSpPr>
        <p:spPr>
          <a:xfrm>
            <a:off x="304800" y="1386682"/>
            <a:ext cx="8534400" cy="4319832"/>
          </a:xfrm>
        </p:spPr>
        <p:txBody>
          <a:bodyPr/>
          <a:lstStyle/>
          <a:p>
            <a:r>
              <a:rPr lang="en-US" sz="2400" dirty="0" smtClean="0"/>
              <a:t>Helps only for </a:t>
            </a:r>
            <a:r>
              <a:rPr lang="en-US" sz="2400" dirty="0" smtClean="0"/>
              <a:t>long-term auctions:</a:t>
            </a:r>
          </a:p>
          <a:p>
            <a:pPr lvl="1"/>
            <a:r>
              <a:rPr lang="en-US" sz="2000" dirty="0" smtClean="0"/>
              <a:t>Change the CRR software to require long-term auction transactions to be submitted by TOU (would enable tracking limits by TOU)</a:t>
            </a:r>
          </a:p>
          <a:p>
            <a:r>
              <a:rPr lang="en-US" sz="2400" dirty="0" smtClean="0"/>
              <a:t>Helps for both monthly and long-term auctions:</a:t>
            </a:r>
          </a:p>
          <a:p>
            <a:pPr lvl="1"/>
            <a:r>
              <a:rPr lang="en-US" sz="2000" dirty="0" smtClean="0"/>
              <a:t>Increase </a:t>
            </a:r>
            <a:r>
              <a:rPr lang="en-US" sz="2000" dirty="0"/>
              <a:t>the total transaction limit above </a:t>
            </a:r>
            <a:r>
              <a:rPr lang="en-US" sz="2000" dirty="0" smtClean="0"/>
              <a:t>300,000</a:t>
            </a:r>
            <a:endParaRPr lang="en-US" sz="2000" dirty="0"/>
          </a:p>
          <a:p>
            <a:pPr lvl="2"/>
            <a:r>
              <a:rPr lang="en-US" sz="1600" dirty="0"/>
              <a:t>The increase from 200,000 to 300,000 occurred in June 2015 with SCR779</a:t>
            </a:r>
          </a:p>
          <a:p>
            <a:pPr lvl="2"/>
            <a:r>
              <a:rPr lang="en-US" sz="1600" dirty="0"/>
              <a:t>Would require another SCR to change the total transaction limit</a:t>
            </a:r>
          </a:p>
          <a:p>
            <a:pPr lvl="3"/>
            <a:r>
              <a:rPr lang="en-US" sz="1400" dirty="0"/>
              <a:t>Must verify that the CRR engine can handle more transactions</a:t>
            </a:r>
          </a:p>
          <a:p>
            <a:pPr lvl="1"/>
            <a:r>
              <a:rPr lang="en-US" sz="2000" dirty="0" smtClean="0"/>
              <a:t>Reduce the per Account Holder transaction limits</a:t>
            </a:r>
          </a:p>
          <a:p>
            <a:pPr lvl="2"/>
            <a:r>
              <a:rPr lang="en-US" sz="1600" dirty="0" smtClean="0"/>
              <a:t>Currently 4,000 for long-term auctions and 10,000 for monthly auctions</a:t>
            </a:r>
          </a:p>
          <a:p>
            <a:pPr lvl="3"/>
            <a:r>
              <a:rPr lang="en-US" sz="1400" dirty="0" smtClean="0"/>
              <a:t>Note that NPRR936, CRR Account Holder Limits, will move the limits from the Account Holder to the Counter-Party (implementation date is unknown)</a:t>
            </a:r>
          </a:p>
          <a:p>
            <a:pPr lvl="4"/>
            <a:r>
              <a:rPr lang="en-US" sz="1400" dirty="0" smtClean="0"/>
              <a:t>12,000 for long-term auctions and 30,000 for monthly auctions</a:t>
            </a:r>
          </a:p>
          <a:p>
            <a:pPr lvl="2"/>
            <a:r>
              <a:rPr lang="en-US" sz="1600" dirty="0" smtClean="0"/>
              <a:t>Would only require TAC approval to change these limits</a:t>
            </a:r>
          </a:p>
          <a:p>
            <a:pPr marL="914400" lvl="2" indent="0">
              <a:buNone/>
            </a:pPr>
            <a:endParaRPr lang="en-US" dirty="0"/>
          </a:p>
        </p:txBody>
      </p:sp>
    </p:spTree>
    <p:extLst>
      <p:ext uri="{BB962C8B-B14F-4D97-AF65-F5344CB8AC3E}">
        <p14:creationId xmlns:p14="http://schemas.microsoft.com/office/powerpoint/2010/main" val="36235095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further discussion?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a:p>
        </p:txBody>
      </p:sp>
      <p:sp>
        <p:nvSpPr>
          <p:cNvPr id="3" name="Content Placeholder 2"/>
          <p:cNvSpPr>
            <a:spLocks noGrp="1"/>
          </p:cNvSpPr>
          <p:nvPr>
            <p:ph idx="1"/>
          </p:nvPr>
        </p:nvSpPr>
        <p:spPr>
          <a:xfrm>
            <a:off x="297024" y="1295400"/>
            <a:ext cx="8534400" cy="4319832"/>
          </a:xfrm>
        </p:spPr>
        <p:txBody>
          <a:bodyPr/>
          <a:lstStyle/>
          <a:p>
            <a:pPr marL="914400" lvl="2" indent="0">
              <a:buNone/>
            </a:pPr>
            <a:endParaRPr lang="en-US" dirty="0"/>
          </a:p>
        </p:txBody>
      </p:sp>
    </p:spTree>
    <p:extLst>
      <p:ext uri="{BB962C8B-B14F-4D97-AF65-F5344CB8AC3E}">
        <p14:creationId xmlns:p14="http://schemas.microsoft.com/office/powerpoint/2010/main" val="171877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CRR auction transaction?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3" name="Content Placeholder 2"/>
          <p:cNvSpPr>
            <a:spLocks noGrp="1"/>
          </p:cNvSpPr>
          <p:nvPr>
            <p:ph idx="1"/>
          </p:nvPr>
        </p:nvSpPr>
        <p:spPr>
          <a:xfrm>
            <a:off x="300135" y="1386682"/>
            <a:ext cx="8534400" cy="4319832"/>
          </a:xfrm>
        </p:spPr>
        <p:txBody>
          <a:bodyPr/>
          <a:lstStyle/>
          <a:p>
            <a:r>
              <a:rPr lang="en-US" sz="2800" dirty="0" smtClean="0"/>
              <a:t>Each buy bid or sell offer in an auction counts as 1 transaction</a:t>
            </a:r>
          </a:p>
          <a:p>
            <a:r>
              <a:rPr lang="en-US" sz="2800" dirty="0" smtClean="0"/>
              <a:t>Existing baseload CRRs also take up available transactions</a:t>
            </a:r>
          </a:p>
          <a:p>
            <a:pPr lvl="1"/>
            <a:r>
              <a:rPr lang="en-US" sz="2400" dirty="0" smtClean="0"/>
              <a:t>Baseload CRRs are grouped by the same source/sink path, Time Of Use (TOU), and effective dates, to maximize the number of available transactions</a:t>
            </a:r>
          </a:p>
          <a:p>
            <a:r>
              <a:rPr lang="en-US" sz="2800" dirty="0"/>
              <a:t>Each auction has a total transaction limit of 300,000</a:t>
            </a:r>
          </a:p>
          <a:p>
            <a:pPr lvl="2"/>
            <a:endParaRPr lang="en-US" dirty="0"/>
          </a:p>
        </p:txBody>
      </p:sp>
    </p:spTree>
    <p:extLst>
      <p:ext uri="{BB962C8B-B14F-4D97-AF65-F5344CB8AC3E}">
        <p14:creationId xmlns:p14="http://schemas.microsoft.com/office/powerpoint/2010/main" val="3454736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participating CRR Account Holder?</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3" name="Content Placeholder 2"/>
          <p:cNvSpPr>
            <a:spLocks noGrp="1"/>
          </p:cNvSpPr>
          <p:nvPr>
            <p:ph idx="1"/>
          </p:nvPr>
        </p:nvSpPr>
        <p:spPr>
          <a:xfrm>
            <a:off x="300135" y="1386682"/>
            <a:ext cx="8534400" cy="4319832"/>
          </a:xfrm>
        </p:spPr>
        <p:txBody>
          <a:bodyPr/>
          <a:lstStyle/>
          <a:p>
            <a:r>
              <a:rPr lang="en-US" sz="2800" dirty="0" smtClean="0"/>
              <a:t>A participating CRR Account Holder is any Account Holder that either owns baseload CRRs for the auction period or who has credit allocated to the auction by their Counter-Party</a:t>
            </a:r>
          </a:p>
          <a:p>
            <a:r>
              <a:rPr lang="en-US" sz="2800" dirty="0" smtClean="0"/>
              <a:t>Only participating CRR Account Holders can submit transactions during a transaction adjustment period</a:t>
            </a:r>
          </a:p>
          <a:p>
            <a:pPr marL="914400" lvl="2" indent="0">
              <a:buNone/>
            </a:pPr>
            <a:endParaRPr lang="en-US" dirty="0"/>
          </a:p>
        </p:txBody>
      </p:sp>
    </p:spTree>
    <p:extLst>
      <p:ext uri="{BB962C8B-B14F-4D97-AF65-F5344CB8AC3E}">
        <p14:creationId xmlns:p14="http://schemas.microsoft.com/office/powerpoint/2010/main" val="2630176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triggers a transaction adjustment period?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3" name="Content Placeholder 2"/>
          <p:cNvSpPr>
            <a:spLocks noGrp="1"/>
          </p:cNvSpPr>
          <p:nvPr>
            <p:ph idx="1"/>
          </p:nvPr>
        </p:nvSpPr>
        <p:spPr>
          <a:xfrm>
            <a:off x="300135" y="1386682"/>
            <a:ext cx="8534400" cy="4319832"/>
          </a:xfrm>
        </p:spPr>
        <p:txBody>
          <a:bodyPr/>
          <a:lstStyle/>
          <a:p>
            <a:r>
              <a:rPr lang="en-US" sz="2800" dirty="0" smtClean="0"/>
              <a:t>It is triggered if the total number of transactions submitted into an auction plus the number of grouped baseload transactions existing for the auction period exceeds the 300,000 transaction limit</a:t>
            </a:r>
          </a:p>
          <a:p>
            <a:pPr marL="914400" lvl="2" indent="0">
              <a:buNone/>
            </a:pPr>
            <a:endParaRPr lang="en-US" dirty="0"/>
          </a:p>
        </p:txBody>
      </p:sp>
    </p:spTree>
    <p:extLst>
      <p:ext uri="{BB962C8B-B14F-4D97-AF65-F5344CB8AC3E}">
        <p14:creationId xmlns:p14="http://schemas.microsoft.com/office/powerpoint/2010/main" val="2627636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were the exact transaction numbers in this auction?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3" name="Content Placeholder 2"/>
          <p:cNvSpPr>
            <a:spLocks noGrp="1"/>
          </p:cNvSpPr>
          <p:nvPr>
            <p:ph idx="1"/>
          </p:nvPr>
        </p:nvSpPr>
        <p:spPr>
          <a:xfrm>
            <a:off x="300135" y="1386682"/>
            <a:ext cx="8534400" cy="4319832"/>
          </a:xfrm>
        </p:spPr>
        <p:txBody>
          <a:bodyPr/>
          <a:lstStyle/>
          <a:p>
            <a:r>
              <a:rPr lang="en-US" sz="2800" dirty="0" smtClean="0"/>
              <a:t>Transactions submitted into auction = 276,931</a:t>
            </a:r>
          </a:p>
          <a:p>
            <a:r>
              <a:rPr lang="en-US" sz="2800" dirty="0" smtClean="0"/>
              <a:t>Total grouped baseload CRRs = 28,901</a:t>
            </a:r>
          </a:p>
          <a:p>
            <a:r>
              <a:rPr lang="en-US" sz="2800" dirty="0" smtClean="0"/>
              <a:t>Total transactions (submitted + baseload) = 305,832 </a:t>
            </a:r>
          </a:p>
          <a:p>
            <a:r>
              <a:rPr lang="en-US" sz="2800" dirty="0" smtClean="0"/>
              <a:t>Participating CRR Account Holders = 199</a:t>
            </a:r>
          </a:p>
          <a:p>
            <a:pPr marL="914400" lvl="2" indent="0">
              <a:buNone/>
            </a:pPr>
            <a:endParaRPr lang="en-US" dirty="0"/>
          </a:p>
        </p:txBody>
      </p:sp>
    </p:spTree>
    <p:extLst>
      <p:ext uri="{BB962C8B-B14F-4D97-AF65-F5344CB8AC3E}">
        <p14:creationId xmlns:p14="http://schemas.microsoft.com/office/powerpoint/2010/main" val="2968817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the transaction adjustment period per Account Holder bid limit calculated?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3" name="Content Placeholder 2"/>
          <p:cNvSpPr>
            <a:spLocks noGrp="1"/>
          </p:cNvSpPr>
          <p:nvPr>
            <p:ph idx="1"/>
          </p:nvPr>
        </p:nvSpPr>
        <p:spPr>
          <a:xfrm>
            <a:off x="300135" y="1386682"/>
            <a:ext cx="8534400" cy="4319832"/>
          </a:xfrm>
        </p:spPr>
        <p:txBody>
          <a:bodyPr/>
          <a:lstStyle/>
          <a:p>
            <a:pPr marL="457200" lvl="1" indent="0">
              <a:buNone/>
            </a:pPr>
            <a:endParaRPr lang="en-US" dirty="0" smtClean="0"/>
          </a:p>
          <a:p>
            <a:pPr algn="ctr"/>
            <a:r>
              <a:rPr lang="en-US" sz="2500" u="sng" dirty="0" smtClean="0"/>
              <a:t>(auction transaction limit – # of grouped baseload CRRs)                                           </a:t>
            </a:r>
            <a:r>
              <a:rPr lang="en-US" sz="2500" dirty="0" smtClean="0"/>
              <a:t># of participating CRR Account Holders</a:t>
            </a:r>
          </a:p>
          <a:p>
            <a:pPr marL="914400" lvl="2" indent="0">
              <a:buNone/>
            </a:pPr>
            <a:endParaRPr lang="en-US" dirty="0" smtClean="0"/>
          </a:p>
          <a:p>
            <a:pPr marL="114300" indent="0" algn="ctr">
              <a:buNone/>
            </a:pPr>
            <a:r>
              <a:rPr lang="en-US" sz="2500" dirty="0" smtClean="0"/>
              <a:t>(300,000 – 28,901)/199 = 1,362 </a:t>
            </a:r>
          </a:p>
          <a:p>
            <a:pPr marL="914400" lvl="2" indent="0" algn="ctr">
              <a:buNone/>
            </a:pPr>
            <a:endParaRPr lang="en-US" sz="2500" dirty="0"/>
          </a:p>
          <a:p>
            <a:pPr marL="571500" indent="-457200"/>
            <a:r>
              <a:rPr lang="en-US" sz="2800" dirty="0" smtClean="0"/>
              <a:t>So, each participating CRR Account Holder was limited to 1,362 transactions for the transaction adjustment period instead of 4,000 transactions</a:t>
            </a:r>
          </a:p>
        </p:txBody>
      </p:sp>
    </p:spTree>
    <p:extLst>
      <p:ext uri="{BB962C8B-B14F-4D97-AF65-F5344CB8AC3E}">
        <p14:creationId xmlns:p14="http://schemas.microsoft.com/office/powerpoint/2010/main" val="3440898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the transaction adjustment period per Account Holder bid limit calculated?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3" name="Content Placeholder 2"/>
          <p:cNvSpPr>
            <a:spLocks noGrp="1"/>
          </p:cNvSpPr>
          <p:nvPr>
            <p:ph idx="1"/>
          </p:nvPr>
        </p:nvSpPr>
        <p:spPr>
          <a:xfrm>
            <a:off x="304800" y="1219200"/>
            <a:ext cx="8534400" cy="4319832"/>
          </a:xfrm>
        </p:spPr>
        <p:txBody>
          <a:bodyPr/>
          <a:lstStyle/>
          <a:p>
            <a:r>
              <a:rPr lang="en-US" sz="2200" dirty="0" smtClean="0"/>
              <a:t>A preliminary transaction adjustment period limit is included on each auction notice, using all qualified Account Holders as possible participants (preliminary limit for this auction was 1,030)</a:t>
            </a:r>
          </a:p>
          <a:p>
            <a:pPr lvl="1"/>
            <a:endParaRPr lang="en-US" sz="2400" dirty="0" smtClean="0"/>
          </a:p>
        </p:txBody>
      </p:sp>
      <p:pic>
        <p:nvPicPr>
          <p:cNvPr id="5" name="Picture 4"/>
          <p:cNvPicPr>
            <a:picLocks noChangeAspect="1"/>
          </p:cNvPicPr>
          <p:nvPr/>
        </p:nvPicPr>
        <p:blipFill>
          <a:blip r:embed="rId2"/>
          <a:stretch>
            <a:fillRect/>
          </a:stretch>
        </p:blipFill>
        <p:spPr>
          <a:xfrm>
            <a:off x="752668" y="2465556"/>
            <a:ext cx="7095932" cy="3735160"/>
          </a:xfrm>
          <a:prstGeom prst="rect">
            <a:avLst/>
          </a:prstGeom>
        </p:spPr>
      </p:pic>
      <p:sp>
        <p:nvSpPr>
          <p:cNvPr id="6" name="Rounded Rectangle 5"/>
          <p:cNvSpPr/>
          <p:nvPr/>
        </p:nvSpPr>
        <p:spPr>
          <a:xfrm>
            <a:off x="838201" y="5486400"/>
            <a:ext cx="6857999" cy="29455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0336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during a transaction adjustment period?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3" name="Content Placeholder 2"/>
          <p:cNvSpPr>
            <a:spLocks noGrp="1"/>
          </p:cNvSpPr>
          <p:nvPr>
            <p:ph idx="1"/>
          </p:nvPr>
        </p:nvSpPr>
        <p:spPr>
          <a:xfrm>
            <a:off x="300135" y="1386682"/>
            <a:ext cx="8534400" cy="4319832"/>
          </a:xfrm>
        </p:spPr>
        <p:txBody>
          <a:bodyPr/>
          <a:lstStyle/>
          <a:p>
            <a:r>
              <a:rPr lang="en-US" sz="2800" dirty="0" smtClean="0"/>
              <a:t>After the close of the initial auction bid window, any CRR Account Holder who submitted more total transactions than the calculated transaction adjustment period bid limit has all of their submittals removed</a:t>
            </a:r>
          </a:p>
          <a:p>
            <a:r>
              <a:rPr lang="en-US" sz="2800" dirty="0" smtClean="0"/>
              <a:t>These impacted Account Holders must reduce and re-submit their transactions, not to exceed the transaction adjustment period bid limit</a:t>
            </a:r>
          </a:p>
          <a:p>
            <a:pPr marL="914400" lvl="2" indent="0">
              <a:buNone/>
            </a:pPr>
            <a:endParaRPr lang="en-US" dirty="0"/>
          </a:p>
        </p:txBody>
      </p:sp>
    </p:spTree>
    <p:extLst>
      <p:ext uri="{BB962C8B-B14F-4D97-AF65-F5344CB8AC3E}">
        <p14:creationId xmlns:p14="http://schemas.microsoft.com/office/powerpoint/2010/main" val="722795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1381</Words>
  <Application>Microsoft Office PowerPoint</Application>
  <PresentationFormat>On-screen Show (4:3)</PresentationFormat>
  <Paragraphs>126</Paragraphs>
  <Slides>24</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24</vt:i4>
      </vt:variant>
    </vt:vector>
  </HeadingPairs>
  <TitlesOfParts>
    <vt:vector size="29" baseType="lpstr">
      <vt:lpstr>Arial</vt:lpstr>
      <vt:lpstr>Calibri</vt:lpstr>
      <vt:lpstr>1_Custom Design</vt:lpstr>
      <vt:lpstr>Office Theme</vt:lpstr>
      <vt:lpstr>Custom Design</vt:lpstr>
      <vt:lpstr>PowerPoint Presentation</vt:lpstr>
      <vt:lpstr>CRR transaction adjustment period</vt:lpstr>
      <vt:lpstr>What is a CRR auction transaction?</vt:lpstr>
      <vt:lpstr>What is a participating CRR Account Holder?</vt:lpstr>
      <vt:lpstr>What triggers a transaction adjustment period?</vt:lpstr>
      <vt:lpstr>What were the exact transaction numbers in this auction?</vt:lpstr>
      <vt:lpstr>How is the transaction adjustment period per Account Holder bid limit calculated?</vt:lpstr>
      <vt:lpstr>How is the transaction adjustment period per Account Holder bid limit calculated?</vt:lpstr>
      <vt:lpstr>What happens during a transaction adjustment period?</vt:lpstr>
      <vt:lpstr>What happens during a transaction adjustment period?</vt:lpstr>
      <vt:lpstr>Can allocated credit be changed during a transaction adjustment period?</vt:lpstr>
      <vt:lpstr>How does ERCOT communicate that a transaction adjustment period is needed?</vt:lpstr>
      <vt:lpstr>How does ERCOT communicate that a transaction adjustment period is needed?</vt:lpstr>
      <vt:lpstr>How does ERCOT communicate that a transaction adjustment period is needed?</vt:lpstr>
      <vt:lpstr>How does ERCOT communicate that a transaction adjustment period is needed?</vt:lpstr>
      <vt:lpstr>How does ERCOT communicate that a transaction adjustment period is needed?</vt:lpstr>
      <vt:lpstr>What impact did the transaction adjustment period have on this auction?</vt:lpstr>
      <vt:lpstr>Was exceeding the 300,000 transaction limit unexpected?</vt:lpstr>
      <vt:lpstr>How can this be avoided in future auctions?</vt:lpstr>
      <vt:lpstr>How can this be avoided in future auctions?</vt:lpstr>
      <vt:lpstr>Would NPRR972 have helped for this auction?</vt:lpstr>
      <vt:lpstr>Would NPRR972 help for monthly auctions?</vt:lpstr>
      <vt:lpstr>What are other options to reduce the likelihood of future transaction adjustment periods?</vt:lpstr>
      <vt:lpstr>Questions for further discussion?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2019-10-24T13:45:24Z</dcterms:modified>
</cp:coreProperties>
</file>