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1"/>
  </p:normalViewPr>
  <p:slideViewPr>
    <p:cSldViewPr snapToGrid="0" snapToObjects="1">
      <p:cViewPr varScale="1">
        <p:scale>
          <a:sx n="66" d="100"/>
          <a:sy n="66" d="100"/>
        </p:scale>
        <p:origin x="5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34D1F-1705-B140-88F5-EB319EEB114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8A87E-67AE-A34F-B6B7-8BD1F07D6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64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BDE7-8A1E-C946-A736-B9138D88F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56661-35C1-CC45-A98B-DD84363C4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87AA7-9678-6644-AF07-8DCC8990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302A-4407-DE4D-B73D-ADEE6A666875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18CC5-5269-FB42-AD0A-0B6CEF1AE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4A0CF-5DA8-374B-8676-9EA8B744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7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5D3A-D463-1E4B-B200-1333BE8A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9A7FA-B963-DF47-AF38-F3082D43F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F72A-E87F-2E43-B7FE-730C73E4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86A1-E4EC-E642-AB0F-23BF4681B645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E03CD-044E-384D-AACA-D12048EF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C7B5E-14E3-6F44-9794-614056F4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4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26A49-0513-ED41-9DBC-61B51BBFF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2E40E-FDC2-3945-80CE-6943DEA57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A848D-A4D6-B241-8894-8BDEA78C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0BA0-FF70-3748-8D1E-54290FABE48F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87C05-ACC4-A546-B9AB-3A60E4D9F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1246F-553C-F141-80A5-67AD50D9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7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8A3E-091D-274D-A4B0-DEBB73B0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CB91E-6F75-594B-A3AA-521F108BD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454CB-8489-DA4E-B2A3-03995D5A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F6DA-C8ED-174E-AC8F-863E14BF20EB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018B8-3D8A-C448-BFC4-52D80E5A4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348B-A37B-9F48-9901-0A5EDC31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6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864B-F8DE-1940-8F54-3661F0733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B40F9-54C8-8447-B238-D6B86E868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F4B94-EE2E-E54A-AEEF-927AC99B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ED42-F845-0940-8CA1-43ED9A05754E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20DB8-69D4-A846-BB2A-FE3026BA0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100F1-BFDF-204C-AADB-97381F56D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4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8568-F1EE-2D4A-97F7-A48CEDE7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15676-EB38-5547-B67B-4C934C312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4C2F-B02C-3A44-B638-211E9FF51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2E330-8322-8B40-B4AA-C9A291D4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985F-7427-2D4F-86EB-CCAD8E918018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4DA04-3A1D-F948-BE4B-AE6EE5A2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15E95-34E0-8E47-BE28-5D95B4046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1B10F-9973-4242-BDBB-D70A7C4B8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4BF8A-AA7D-0146-A400-4DA9E8AF9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EA3A41-F5DE-714C-9C6C-CE2F575C7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2136D2-F461-5A4A-9AD3-B28B7167F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D1AAC-1F87-1B45-8697-8C2098424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5FC11-8408-0241-8494-AB82A4E5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7E2-813B-5342-BE8D-0BF367C37827}" type="datetime1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4A6B1-770D-3944-AD70-B6D9350C6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0C4C3-41E7-774D-9DC5-B1DD5084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5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B572-E784-F54E-A098-AD2BC1E8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DC0F39-D798-B542-9FDF-79BEF9F70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597-7970-2643-9896-2DCE5CA98F5E}" type="datetime1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FF029-E532-1848-A465-5BFC66F1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25A58-DB47-D148-9D0A-0B08A261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5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B1B40-F8BA-9C4C-A9FE-5530B6D0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7714-087B-A14B-81BB-F538280D69E5}" type="datetime1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A1CEB-4BCB-344C-8DFF-95CA5F2D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C6BCE-D3AE-D042-8A26-5C7F9D53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0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50C0-8F6B-BF46-8B10-BD03F1517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E3867-EA27-BB4E-9326-CF3AC3BC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61583-7A76-6F49-A4E6-6E18FA808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A8A29-041C-D649-AE24-E15FD3669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9958-F7D9-1A4F-8C30-80F24605D4B8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46F93-69AD-8C40-87F3-2D0490FC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60683-D1B0-E846-82A0-62BAFE0D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4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35BFD-0995-B243-861E-F700347E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7B7178-945E-0F40-BE0E-96E16DD66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89198-27D9-1446-99D6-C829EF969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9508E-EA43-4347-AFCC-5157B4815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3E544-3EA3-9A4F-857E-71BEF272AFEF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C2A69-ABCC-9846-B0ED-673EB2A5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B892F-2FD5-B542-A671-238F37F0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7C8F0-7004-D541-B8B4-5CB262B3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0A47A-C6B1-6448-85D9-FCC2AA64E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E0786-B22E-FD46-B904-282EBC467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6609B-2B99-4E47-A1A7-123FBB060DD0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D8793-D26A-6A4F-87D2-C0572F199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0654-7E32-B047-94CF-FC51FCA86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F3074-9594-1D46-9D10-F3C40CFF7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6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25A1-13FC-7B45-98BE-B82E59FE0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Existing Reports on DR and 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7D448-D5B7-5D46-A3B8-7DE0E1C9D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59213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DSWG Meeting</a:t>
            </a:r>
          </a:p>
          <a:p>
            <a:r>
              <a:rPr lang="en-US" sz="3600" dirty="0"/>
              <a:t>October 22, 2019</a:t>
            </a:r>
          </a:p>
        </p:txBody>
      </p:sp>
    </p:spTree>
    <p:extLst>
      <p:ext uri="{BB962C8B-B14F-4D97-AF65-F5344CB8AC3E}">
        <p14:creationId xmlns:p14="http://schemas.microsoft.com/office/powerpoint/2010/main" val="57001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D216-050E-8847-9BF2-0A4EFC0B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DSWG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1930D-89CA-474D-AC6B-AE2DBCC6F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Review existing reports on DR/DER and identify areas where additional analysis is needed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876670-6DC1-B54E-8B5B-4E969C20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1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B25B0-9B6D-4A44-B0F6-90BD7B67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2FA9-3EAA-6041-80BE-C75659D25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ERS Report to PUC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Electric Reliability Council of Texas Inc.’s Report 2018 Report on Emergency Response Service, </a:t>
            </a:r>
            <a:r>
              <a:rPr lang="en-US" dirty="0"/>
              <a:t>filed in PUC Project No. 27706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DR Report on Website</a:t>
            </a:r>
          </a:p>
          <a:p>
            <a:pPr marL="0" indent="0">
              <a:buNone/>
            </a:pPr>
            <a:r>
              <a:rPr lang="en-US" b="1" dirty="0"/>
              <a:t>	2018 Annual Report of Demand Response In the ERCOT Region, </a:t>
            </a:r>
            <a:r>
              <a:rPr lang="en-US" sz="2400" dirty="0" err="1"/>
              <a:t>ERCOT.com</a:t>
            </a:r>
            <a:r>
              <a:rPr lang="en-US" sz="2400" dirty="0"/>
              <a:t>&gt;Services&gt;Programs&gt;Demand Response&gt; Annual Report on ERCOT Demand Response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05BCC-52FC-4044-9CF1-E49395E7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091F-A846-D14B-8ED6-6CBBB8A91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BCAA-0EE9-3141-8E73-1773121423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ERS Report</a:t>
            </a:r>
          </a:p>
          <a:p>
            <a:pPr lvl="0"/>
            <a:r>
              <a:rPr lang="en-US" dirty="0"/>
              <a:t>History</a:t>
            </a:r>
          </a:p>
          <a:p>
            <a:pPr lvl="0"/>
            <a:r>
              <a:rPr lang="en-US" dirty="0"/>
              <a:t>Procurement method, history</a:t>
            </a:r>
          </a:p>
          <a:p>
            <a:pPr lvl="0"/>
            <a:r>
              <a:rPr lang="en-US" dirty="0"/>
              <a:t>Analysis</a:t>
            </a:r>
          </a:p>
          <a:p>
            <a:pPr lvl="0"/>
            <a:r>
              <a:rPr lang="en-US" dirty="0"/>
              <a:t>Procurement trends over time</a:t>
            </a:r>
          </a:p>
          <a:p>
            <a:pPr lvl="0"/>
            <a:r>
              <a:rPr lang="en-US" dirty="0"/>
              <a:t>Procurement details for current year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B19FE-C0FA-B149-8EC6-7747D7C0C6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DR Report</a:t>
            </a:r>
          </a:p>
          <a:p>
            <a:pPr lvl="0"/>
            <a:r>
              <a:rPr lang="en-US" dirty="0"/>
              <a:t>Load participation in Ancillary Services</a:t>
            </a:r>
          </a:p>
          <a:p>
            <a:pPr lvl="0"/>
            <a:r>
              <a:rPr lang="en-US" dirty="0"/>
              <a:t>ERS</a:t>
            </a:r>
          </a:p>
          <a:p>
            <a:pPr lvl="0"/>
            <a:r>
              <a:rPr lang="en-US" dirty="0"/>
              <a:t>TDSP load-management programs</a:t>
            </a:r>
          </a:p>
          <a:p>
            <a:pPr lvl="0"/>
            <a:r>
              <a:rPr lang="en-US" dirty="0"/>
              <a:t>Economic self-provision of DR and programs offered by REPs and NOIEs</a:t>
            </a:r>
          </a:p>
          <a:p>
            <a:pPr lvl="0"/>
            <a:r>
              <a:rPr lang="en-US" dirty="0"/>
              <a:t>DG price response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109D11-0079-194D-91BC-D48D8ADE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0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B07A-C1B1-C44E-9129-F58DDEBC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 for Improvement:  ERS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27210-8910-1C4A-8AD3-D874771B3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chronology of major program changes and events</a:t>
            </a:r>
          </a:p>
          <a:p>
            <a:r>
              <a:rPr lang="en-US" dirty="0"/>
              <a:t>Expand discussion of benefits of ERS to discuss avoidance of customer outages </a:t>
            </a:r>
          </a:p>
          <a:p>
            <a:r>
              <a:rPr lang="en-US" dirty="0"/>
              <a:t>Discuss ERS deployments in report year</a:t>
            </a:r>
          </a:p>
          <a:p>
            <a:r>
              <a:rPr lang="en-US" dirty="0"/>
              <a:t>More discussion of risk factors used by ERCOT</a:t>
            </a:r>
          </a:p>
          <a:p>
            <a:pPr lvl="1"/>
            <a:r>
              <a:rPr lang="en-US" dirty="0"/>
              <a:t>Include numbers used in most recent year</a:t>
            </a:r>
          </a:p>
          <a:p>
            <a:pPr lvl="1"/>
            <a:r>
              <a:rPr lang="en-US" dirty="0"/>
              <a:t>Point out that high risk periods are also most likely to be high price periods, so that customers are likely to require higher compensation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02273-3542-7F46-A797-E708B8DD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3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7B188-E51B-D04C-AEB3-3BEFB8772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 for Improvement:  DR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CAC15-E96E-4E44-8F31-476820B58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 price information for AS, ERS and LM programs</a:t>
            </a:r>
          </a:p>
          <a:p>
            <a:pPr lvl="0"/>
            <a:r>
              <a:rPr lang="en-US" dirty="0"/>
              <a:t>Provide more information on how the level of participation of DR and DER in all programs has changed over time</a:t>
            </a:r>
          </a:p>
          <a:p>
            <a:pPr lvl="0"/>
            <a:r>
              <a:rPr lang="en-US" dirty="0"/>
              <a:t>Provide discussion of the basis for limits on DR and storage in AS</a:t>
            </a:r>
          </a:p>
          <a:p>
            <a:pPr lvl="0"/>
            <a:r>
              <a:rPr lang="en-US" dirty="0"/>
              <a:t>For 2020 provide discussion of impact, if any, of the adoption of RTC on DR and DER</a:t>
            </a:r>
          </a:p>
          <a:p>
            <a:pPr lvl="0"/>
            <a:r>
              <a:rPr lang="en-US" dirty="0"/>
              <a:t>Provide discussion of any efforts that are under way in ERCOT to better incorporate storage and other DERs into the ERCOT services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B42B3-99EA-FB44-ADDC-156CD57B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A2DFF-8141-124B-BF40-AE3F8198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Suggestion for Improvement:  Comprehensive Report on DR, DG, and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F32BD-D219-8643-BBBC-693ED5C74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extent of each the resources (sites and total MW) in ERCOT region</a:t>
            </a:r>
          </a:p>
          <a:p>
            <a:pPr lvl="0"/>
            <a:r>
              <a:rPr lang="en-US" dirty="0"/>
              <a:t>Level of participation in AS, ERS, and LM</a:t>
            </a:r>
          </a:p>
          <a:p>
            <a:pPr lvl="0"/>
            <a:r>
              <a:rPr lang="en-US" dirty="0"/>
              <a:t>Trends in the level of resources and ERCOT participation over time</a:t>
            </a:r>
          </a:p>
          <a:p>
            <a:r>
              <a:rPr lang="en-US" dirty="0"/>
              <a:t>History of relevant program changes</a:t>
            </a:r>
          </a:p>
          <a:p>
            <a:pPr lvl="0"/>
            <a:r>
              <a:rPr lang="en-US" dirty="0"/>
              <a:t>Prices in ERS and LM and the AS markets that the resources participate in, with pricing trends over time</a:t>
            </a:r>
          </a:p>
          <a:p>
            <a:pPr lvl="0"/>
            <a:r>
              <a:rPr lang="en-US" dirty="0"/>
              <a:t>Information on deployments of DERs in RRS and ERS in report year, and over time</a:t>
            </a:r>
          </a:p>
          <a:p>
            <a:pPr lvl="0"/>
            <a:r>
              <a:rPr lang="en-US" dirty="0"/>
              <a:t>Summary of major rule changes affecting DER participation in ERS and AS </a:t>
            </a:r>
          </a:p>
          <a:p>
            <a:pPr lvl="0"/>
            <a:r>
              <a:rPr lang="en-US" dirty="0"/>
              <a:t>ERCOT recommendations concerning changes in how to improve the efficiency of DR/DG/storage participation in ERCOT markets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8340A-BA2A-CC43-9E91-314F910B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3074-9594-1D46-9D10-F3C40CFF79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9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365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Review of Existing Reports on DR and DER</vt:lpstr>
      <vt:lpstr>DSWG Goal</vt:lpstr>
      <vt:lpstr>Current Reports</vt:lpstr>
      <vt:lpstr>Topics Covered </vt:lpstr>
      <vt:lpstr>Suggestions for Improvement:  ERS Report</vt:lpstr>
      <vt:lpstr>Suggestions for Improvement:  DR Report</vt:lpstr>
      <vt:lpstr>Suggestion for Improvement:  Comprehensive Report on DR, DG, and Storage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Existing Reports on DR and DER</dc:title>
  <dc:creator>Jess Totten</dc:creator>
  <cp:lastModifiedBy>Mona Tierney-Lloyd</cp:lastModifiedBy>
  <cp:revision>8</cp:revision>
  <dcterms:created xsi:type="dcterms:W3CDTF">2019-09-23T19:22:46Z</dcterms:created>
  <dcterms:modified xsi:type="dcterms:W3CDTF">2019-10-22T02:34:33Z</dcterms:modified>
</cp:coreProperties>
</file>