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62" r:id="rId6"/>
  </p:sldMasterIdLst>
  <p:notesMasterIdLst>
    <p:notesMasterId r:id="rId11"/>
  </p:notesMasterIdLst>
  <p:handoutMasterIdLst>
    <p:handoutMasterId r:id="rId12"/>
  </p:handoutMasterIdLst>
  <p:sldIdLst>
    <p:sldId id="260" r:id="rId7"/>
    <p:sldId id="331" r:id="rId8"/>
    <p:sldId id="322" r:id="rId9"/>
    <p:sldId id="323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arma, Sandip" initials="SS" lastIdx="3" clrIdx="0">
    <p:extLst>
      <p:ext uri="{19B8F6BF-5375-455C-9EA6-DF929625EA0E}">
        <p15:presenceInfo xmlns:p15="http://schemas.microsoft.com/office/powerpoint/2012/main" userId="S-1-5-21-639947351-343809578-3807592339-47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32" d="100"/>
          <a:sy n="132" d="100"/>
        </p:scale>
        <p:origin x="762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10/22/2019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B6770"/>
                </a:solidFill>
              </a:rPr>
              <a:t>Footer text goes here.</a:t>
            </a:r>
            <a:endParaRPr lang="en-US" dirty="0">
              <a:solidFill>
                <a:srgbClr val="5B677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4017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 anchor="ctr"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200">
                <a:solidFill>
                  <a:schemeClr val="tx1"/>
                </a:solidFill>
              </a:defRPr>
            </a:lvl3pPr>
            <a:lvl4pPr>
              <a:defRPr sz="21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>
                <a:solidFill>
                  <a:srgbClr val="5B6770"/>
                </a:solidFill>
              </a:rPr>
              <a:t>Footer text goes here.</a:t>
            </a:r>
            <a:endParaRPr lang="en-US" dirty="0">
              <a:solidFill>
                <a:srgbClr val="5B677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524410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 anchor="ctr"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>
                <a:solidFill>
                  <a:srgbClr val="5B6770"/>
                </a:solidFill>
              </a:rPr>
              <a:t>Footer text goes here.</a:t>
            </a:r>
            <a:endParaRPr lang="en-US" dirty="0">
              <a:solidFill>
                <a:srgbClr val="5B677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559522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upl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B6770"/>
                </a:solidFill>
              </a:rPr>
              <a:t>Footer text goes here.</a:t>
            </a:r>
            <a:endParaRPr lang="en-US" dirty="0">
              <a:solidFill>
                <a:srgbClr val="5B677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 anchor="ctr"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49687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ags" Target="../tags/tag1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3732" y="6457890"/>
            <a:ext cx="935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ERCOT Internal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dirty="0" smtClean="0">
                <a:solidFill>
                  <a:srgbClr val="5B6770"/>
                </a:solidFill>
              </a:rPr>
              <a:t>Footer text goes here.</a:t>
            </a:r>
            <a:endParaRPr lang="en-US" dirty="0">
              <a:solidFill>
                <a:srgbClr val="5B677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5B6770"/>
                </a:solidFill>
              </a:rPr>
              <a:t>PUBLIC</a:t>
            </a:r>
            <a:endParaRPr lang="en-US" sz="1000" b="1" dirty="0">
              <a:solidFill>
                <a:srgbClr val="5B6770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8458200" y="6541658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B6E2CAF-5594-403E-9D60-63FC5D4BBAFC}" type="slidenum">
              <a:rPr lang="en-US" sz="1200" smtClean="0">
                <a:solidFill>
                  <a:srgbClr val="5B6770"/>
                </a:solidFill>
              </a:rPr>
              <a:pPr algn="ctr"/>
              <a:t>‹#›</a:t>
            </a:fld>
            <a:endParaRPr lang="en-US" sz="1200" dirty="0">
              <a:solidFill>
                <a:srgbClr val="5B6770"/>
              </a:solidFill>
            </a:endParaRPr>
          </a:p>
        </p:txBody>
      </p:sp>
    </p:spTree>
    <p:custDataLst>
      <p:tags r:id="rId6"/>
    </p:custDataLst>
    <p:extLst>
      <p:ext uri="{BB962C8B-B14F-4D97-AF65-F5344CB8AC3E}">
        <p14:creationId xmlns:p14="http://schemas.microsoft.com/office/powerpoint/2010/main" val="212641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MPRegistration@ercot.com" TargetMode="External"/><Relationship Id="rId2" Type="http://schemas.openxmlformats.org/officeDocument/2006/relationships/hyperlink" Target="http://www.ercot.com/services/comm/mkt_notices/archives/4288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0" y="2105561"/>
            <a:ext cx="51054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TAC Update on Distribution Generation  Resources </a:t>
            </a:r>
          </a:p>
          <a:p>
            <a:endParaRPr lang="en-US" sz="2800" b="1" dirty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tx2"/>
                </a:solidFill>
              </a:rPr>
              <a:t>Bill Blevins</a:t>
            </a:r>
          </a:p>
          <a:p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tx2"/>
                </a:solidFill>
              </a:rPr>
              <a:t>Oct 23, 2019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21022"/>
          </a:xfrm>
        </p:spPr>
        <p:txBody>
          <a:bodyPr/>
          <a:lstStyle/>
          <a:p>
            <a:r>
              <a:rPr lang="en-US" dirty="0" smtClean="0"/>
              <a:t>Distribution Generation Resources (DGR)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075"/>
            <a:ext cx="8534400" cy="5256584"/>
          </a:xfrm>
        </p:spPr>
        <p:txBody>
          <a:bodyPr>
            <a:noAutofit/>
          </a:bodyPr>
          <a:lstStyle/>
          <a:p>
            <a:pPr lvl="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800" dirty="0" smtClean="0"/>
              <a:t>Market Notice </a:t>
            </a:r>
            <a:r>
              <a:rPr lang="en-US" sz="1800" dirty="0"/>
              <a:t>Regarding Provisional ERCOT DGR Integration Practices</a:t>
            </a:r>
            <a:r>
              <a:rPr lang="en-US" sz="1800" dirty="0" smtClean="0">
                <a:solidFill>
                  <a:schemeClr val="tx2"/>
                </a:solidFill>
              </a:rPr>
              <a:t>: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/>
              <a:t>Establishes provisional practices while DGR NPRR is being developed and discussed.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/>
              <a:t>Practices </a:t>
            </a:r>
            <a:r>
              <a:rPr lang="en-US" sz="1600" dirty="0"/>
              <a:t>are relevant only to the limited subset of distribution-level generators that register as Generation </a:t>
            </a:r>
            <a:r>
              <a:rPr lang="en-US" sz="1600" dirty="0" smtClean="0"/>
              <a:t>Resources</a:t>
            </a:r>
            <a:r>
              <a:rPr lang="en-US" sz="1600" dirty="0"/>
              <a:t>: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hlinkClick r:id="rId2"/>
              </a:rPr>
              <a:t>http</a:t>
            </a:r>
            <a:r>
              <a:rPr lang="en-US" sz="1600" dirty="0">
                <a:solidFill>
                  <a:schemeClr val="tx2"/>
                </a:solidFill>
                <a:hlinkClick r:id="rId2"/>
              </a:rPr>
              <a:t>://</a:t>
            </a:r>
            <a:r>
              <a:rPr lang="en-US" sz="1600" dirty="0" smtClean="0">
                <a:solidFill>
                  <a:schemeClr val="tx2"/>
                </a:solidFill>
                <a:hlinkClick r:id="rId2"/>
              </a:rPr>
              <a:t>www.ercot.com/services/comm/mkt_notices/archives/4288</a:t>
            </a:r>
            <a:r>
              <a:rPr lang="en-US" sz="1600" dirty="0"/>
              <a:t>.</a:t>
            </a:r>
            <a:endParaRPr lang="en-US" sz="1600" dirty="0">
              <a:solidFill>
                <a:schemeClr val="tx2"/>
              </a:solidFill>
            </a:endParaRP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tx2"/>
                </a:solidFill>
              </a:rPr>
              <a:t>Affidavits for qualification to pursue interconnection as DGR are due to </a:t>
            </a:r>
            <a:r>
              <a:rPr lang="en-US" sz="1600" dirty="0" smtClean="0">
                <a:solidFill>
                  <a:schemeClr val="tx2"/>
                </a:solidFill>
                <a:hlinkClick r:id="rId3"/>
              </a:rPr>
              <a:t>MPRegistration@ercot.com</a:t>
            </a:r>
            <a:r>
              <a:rPr lang="en-US" sz="1600" dirty="0" smtClean="0">
                <a:solidFill>
                  <a:schemeClr val="tx2"/>
                </a:solidFill>
              </a:rPr>
              <a:t> by Oct 28, 2019.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/>
              <a:t>After Oct 28, only Resource Entities that have qualified may register as DGR until </a:t>
            </a:r>
            <a:r>
              <a:rPr lang="en-US" sz="1600" dirty="0"/>
              <a:t>rule revisions</a:t>
            </a:r>
            <a:r>
              <a:rPr lang="en-US" sz="1600" dirty="0" smtClean="0"/>
              <a:t> are developed and approved.</a:t>
            </a:r>
            <a:endParaRPr lang="en-US" sz="1600" dirty="0" smtClean="0">
              <a:solidFill>
                <a:schemeClr val="tx2"/>
              </a:solidFill>
            </a:endParaRPr>
          </a:p>
          <a:p>
            <a:pPr lvl="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800" dirty="0"/>
              <a:t>ERCOT has scheduled a workshop </a:t>
            </a:r>
            <a:r>
              <a:rPr lang="en-US" sz="1800" dirty="0" smtClean="0">
                <a:solidFill>
                  <a:schemeClr val="tx2"/>
                </a:solidFill>
              </a:rPr>
              <a:t>to discuss provisional conditions in the Notice and future rule revisions.</a:t>
            </a:r>
            <a:endParaRPr lang="en-US" sz="1400" dirty="0">
              <a:solidFill>
                <a:schemeClr val="tx2"/>
              </a:solidFill>
            </a:endParaRPr>
          </a:p>
          <a:p>
            <a:pPr marL="798512"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2"/>
                </a:solidFill>
              </a:rPr>
              <a:t>Workshop is </a:t>
            </a:r>
            <a:r>
              <a:rPr lang="en-US" sz="1600" dirty="0" smtClean="0">
                <a:solidFill>
                  <a:schemeClr val="tx2"/>
                </a:solidFill>
              </a:rPr>
              <a:t>scheduled </a:t>
            </a:r>
            <a:r>
              <a:rPr lang="en-US" sz="1600" dirty="0">
                <a:solidFill>
                  <a:schemeClr val="tx2"/>
                </a:solidFill>
              </a:rPr>
              <a:t>for </a:t>
            </a:r>
            <a:r>
              <a:rPr lang="en-US" sz="1600" dirty="0" smtClean="0">
                <a:solidFill>
                  <a:schemeClr val="tx2"/>
                </a:solidFill>
              </a:rPr>
              <a:t>the afternoon of November 5 at MET Center.</a:t>
            </a:r>
          </a:p>
          <a:p>
            <a:pPr marL="798512"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/>
              <a:t>Storage-related DGR </a:t>
            </a:r>
            <a:r>
              <a:rPr lang="en-US" sz="1600" dirty="0"/>
              <a:t>issues </a:t>
            </a:r>
            <a:r>
              <a:rPr lang="en-US" sz="1600" dirty="0" smtClean="0"/>
              <a:t>will </a:t>
            </a:r>
            <a:r>
              <a:rPr lang="en-US" sz="1600" dirty="0"/>
              <a:t>be addressed at the </a:t>
            </a:r>
            <a:r>
              <a:rPr lang="en-US" sz="1600" dirty="0" smtClean="0"/>
              <a:t>DGR workshop </a:t>
            </a:r>
            <a:r>
              <a:rPr lang="en-US" sz="1600" dirty="0"/>
              <a:t>and not </a:t>
            </a:r>
            <a:r>
              <a:rPr lang="en-US" sz="1600" dirty="0" smtClean="0"/>
              <a:t>as part of </a:t>
            </a:r>
            <a:r>
              <a:rPr lang="en-US" sz="1600" dirty="0"/>
              <a:t>the BESTF</a:t>
            </a:r>
            <a:r>
              <a:rPr lang="en-US" sz="1600" dirty="0" smtClean="0"/>
              <a:t>.</a:t>
            </a:r>
          </a:p>
          <a:p>
            <a:pPr marL="798512"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 smtClean="0"/>
              <a:t>May ask TAC for </a:t>
            </a:r>
            <a:r>
              <a:rPr lang="en-US" sz="1600" dirty="0"/>
              <a:t>t</a:t>
            </a:r>
            <a:r>
              <a:rPr lang="en-US" sz="1600" dirty="0" smtClean="0"/>
              <a:t>ask force after workshop based on feedback on how best to move the process through efficiently.</a:t>
            </a:r>
            <a:endParaRPr lang="en-US" sz="1600" dirty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en-US" sz="1800" dirty="0">
              <a:solidFill>
                <a:schemeClr val="tx2"/>
              </a:solidFill>
            </a:endParaRPr>
          </a:p>
          <a:p>
            <a:pPr lvl="0">
              <a:spcBef>
                <a:spcPts val="600"/>
              </a:spcBef>
            </a:pPr>
            <a:endParaRPr lang="en-US" sz="1400" dirty="0">
              <a:solidFill>
                <a:schemeClr val="tx2"/>
              </a:solidFill>
            </a:endParaRPr>
          </a:p>
          <a:p>
            <a:pPr lvl="0">
              <a:spcBef>
                <a:spcPts val="600"/>
              </a:spcBef>
            </a:pPr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30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Documents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7772400" cy="5334000"/>
          </a:xfrm>
        </p:spPr>
        <p:txBody>
          <a:bodyPr/>
          <a:lstStyle/>
          <a:p>
            <a:r>
              <a:rPr lang="en-US" sz="2400" dirty="0" smtClean="0"/>
              <a:t>NPRR </a:t>
            </a:r>
            <a:r>
              <a:rPr lang="en-US" sz="2400" dirty="0"/>
              <a:t>needed to </a:t>
            </a:r>
            <a:r>
              <a:rPr lang="en-US" sz="2400" dirty="0" smtClean="0"/>
              <a:t>implement new terms and requirements for registration and mapping for operations/market models</a:t>
            </a:r>
          </a:p>
          <a:p>
            <a:r>
              <a:rPr lang="en-US" sz="2400" dirty="0" smtClean="0"/>
              <a:t>NOGRR </a:t>
            </a:r>
            <a:r>
              <a:rPr lang="en-US" sz="2400" dirty="0"/>
              <a:t>needed to clarify </a:t>
            </a:r>
            <a:r>
              <a:rPr lang="en-US" sz="2400" dirty="0" smtClean="0"/>
              <a:t>operations requirements</a:t>
            </a:r>
            <a:endParaRPr lang="en-US" sz="2400" dirty="0"/>
          </a:p>
          <a:p>
            <a:r>
              <a:rPr lang="en-US" sz="2400" dirty="0"/>
              <a:t>PGRR needed to clarify </a:t>
            </a:r>
            <a:r>
              <a:rPr lang="en-US" sz="2400" dirty="0" smtClean="0"/>
              <a:t>interconnection process and incorporation in planning models </a:t>
            </a:r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dirty="0" smtClean="0"/>
              <a:t>RRGRR and OBDs will define data requirements</a:t>
            </a:r>
          </a:p>
          <a:p>
            <a:pPr lvl="1"/>
            <a:r>
              <a:rPr lang="en-US" sz="2000" dirty="0"/>
              <a:t>Expect to have draft examples to discuss at 11-05-2019 workshop</a:t>
            </a:r>
            <a:endParaRPr lang="en-US" sz="2200" dirty="0" smtClean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55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19400"/>
            <a:ext cx="7772400" cy="781050"/>
          </a:xfrm>
        </p:spPr>
        <p:txBody>
          <a:bodyPr/>
          <a:lstStyle/>
          <a:p>
            <a:r>
              <a:rPr lang="en-US" sz="3600" dirty="0" smtClean="0"/>
              <a:t>Questions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1692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ERCOT">
      <a:dk1>
        <a:srgbClr val="5B6770"/>
      </a:dk1>
      <a:lt1>
        <a:sysClr val="window" lastClr="FFFFFF"/>
      </a:lt1>
      <a:dk2>
        <a:srgbClr val="003865"/>
      </a:dk2>
      <a:lt2>
        <a:srgbClr val="E7E6E6"/>
      </a:lt2>
      <a:accent1>
        <a:srgbClr val="00AEC7"/>
      </a:accent1>
      <a:accent2>
        <a:srgbClr val="685BC7"/>
      </a:accent2>
      <a:accent3>
        <a:srgbClr val="26D07C"/>
      </a:accent3>
      <a:accent4>
        <a:srgbClr val="FFD100"/>
      </a:accent4>
      <a:accent5>
        <a:srgbClr val="FF8200"/>
      </a:accent5>
      <a:accent6>
        <a:srgbClr val="890C58"/>
      </a:accent6>
      <a:hlink>
        <a:srgbClr val="0563C1"/>
      </a:hlink>
      <a:folHlink>
        <a:srgbClr val="890C5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A2377AB110F42B7B372FB8EF4570B" ma:contentTypeVersion="0" ma:contentTypeDescription="Create a new document." ma:contentTypeScope="" ma:versionID="673c3b80bdd78f53d029ffa560b18dd8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openxmlformats.org/package/2006/metadata/core-properties"/>
    <ds:schemaRef ds:uri="c34af464-7aa1-4edd-9be4-83dffc1cb926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AA658A-C103-45C1-832E-B28E7F58B3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3357</TotalTime>
  <Words>223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Wingdings</vt:lpstr>
      <vt:lpstr>1_Custom Design</vt:lpstr>
      <vt:lpstr>Office Theme</vt:lpstr>
      <vt:lpstr>1_Office Theme</vt:lpstr>
      <vt:lpstr>PowerPoint Presentation</vt:lpstr>
      <vt:lpstr>Distribution Generation Resources (DGR)</vt:lpstr>
      <vt:lpstr>Key Documents </vt:lpstr>
      <vt:lpstr>Questions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Blevins, Bill</cp:lastModifiedBy>
  <cp:revision>269</cp:revision>
  <cp:lastPrinted>2019-10-21T19:01:56Z</cp:lastPrinted>
  <dcterms:created xsi:type="dcterms:W3CDTF">2016-01-21T15:20:31Z</dcterms:created>
  <dcterms:modified xsi:type="dcterms:W3CDTF">2019-10-22T17:15:16Z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0x010100E63A2377AB110F42B7B372FB8EF4570B</vt:lpwstr>
  </property>
</Properties>
</file>