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4"/>
  </p:notesMasterIdLst>
  <p:handoutMasterIdLst>
    <p:handoutMasterId r:id="rId15"/>
  </p:handoutMasterIdLst>
  <p:sldIdLst>
    <p:sldId id="260" r:id="rId6"/>
    <p:sldId id="270" r:id="rId7"/>
    <p:sldId id="273" r:id="rId8"/>
    <p:sldId id="275" r:id="rId9"/>
    <p:sldId id="276" r:id="rId10"/>
    <p:sldId id="277" r:id="rId11"/>
    <p:sldId id="278" r:id="rId12"/>
    <p:sldId id="279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5" autoAdjust="0"/>
    <p:restoredTop sz="90552" autoAdjust="0"/>
  </p:normalViewPr>
  <p:slideViewPr>
    <p:cSldViewPr showGuides="1">
      <p:cViewPr varScale="1">
        <p:scale>
          <a:sx n="121" d="100"/>
          <a:sy n="121" d="100"/>
        </p:scale>
        <p:origin x="131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4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427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09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206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71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9644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989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590800"/>
            <a:ext cx="564603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Collection of Sales Tax Resale </a:t>
            </a:r>
          </a:p>
          <a:p>
            <a:r>
              <a:rPr lang="en-US" sz="2000" b="1" dirty="0" smtClean="0"/>
              <a:t>Certificates from QSEs</a:t>
            </a:r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Erika Kane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Sr. Corporate Counsel, ERCOT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43681"/>
            <a:ext cx="8458200" cy="792159"/>
          </a:xfrm>
        </p:spPr>
        <p:txBody>
          <a:bodyPr/>
          <a:lstStyle/>
          <a:p>
            <a:r>
              <a:rPr lang="en-US" sz="2400" dirty="0" smtClean="0"/>
              <a:t>ERCOT’s central counterparty role</a:t>
            </a:r>
            <a:endParaRPr lang="en-US" sz="24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372735" y="4194831"/>
            <a:ext cx="8450982" cy="10969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1026" y="1036696"/>
            <a:ext cx="8534400" cy="5052221"/>
          </a:xfrm>
        </p:spPr>
        <p:txBody>
          <a:bodyPr/>
          <a:lstStyle/>
          <a:p>
            <a:r>
              <a:rPr lang="en-US" dirty="0" smtClean="0"/>
              <a:t>Protocol Section 1.2(4):</a:t>
            </a:r>
          </a:p>
          <a:p>
            <a:pPr marL="457200" lvl="1" indent="0">
              <a:buNone/>
            </a:pPr>
            <a:r>
              <a:rPr lang="en-US" dirty="0" smtClean="0"/>
              <a:t>“ERCOT </a:t>
            </a:r>
            <a:r>
              <a:rPr lang="en-US" dirty="0"/>
              <a:t>is the central counterparty for all transactions settled by ERCOT pursuant </a:t>
            </a:r>
            <a:r>
              <a:rPr lang="en-US" dirty="0" smtClean="0"/>
              <a:t>to these </a:t>
            </a:r>
            <a:r>
              <a:rPr lang="en-US" dirty="0"/>
              <a:t>Protocols and is </a:t>
            </a:r>
            <a:r>
              <a:rPr lang="en-US" u="sng" dirty="0"/>
              <a:t>deemed to be the sole buyer to each seller, and the sole seller </a:t>
            </a:r>
            <a:r>
              <a:rPr lang="en-US" u="sng" dirty="0" smtClean="0"/>
              <a:t>to each </a:t>
            </a:r>
            <a:r>
              <a:rPr lang="en-US" u="sng" dirty="0"/>
              <a:t>buyer</a:t>
            </a:r>
            <a:r>
              <a:rPr lang="en-US" dirty="0"/>
              <a:t>, of all energy, Ancillary Services, Reliability Unit Commitments (RUCs</a:t>
            </a:r>
            <a:r>
              <a:rPr lang="en-US" dirty="0" smtClean="0"/>
              <a:t>),  Emergency </a:t>
            </a:r>
            <a:r>
              <a:rPr lang="en-US" dirty="0"/>
              <a:t>Response Service (ERS), and other products or services for which </a:t>
            </a:r>
            <a:r>
              <a:rPr lang="en-US" dirty="0" smtClean="0"/>
              <a:t>ERCOT may </a:t>
            </a:r>
            <a:r>
              <a:rPr lang="en-US" dirty="0"/>
              <a:t>pay or charge a Market Participant, except for those products or services </a:t>
            </a:r>
            <a:r>
              <a:rPr lang="en-US" dirty="0" smtClean="0"/>
              <a:t>procured through </a:t>
            </a:r>
            <a:r>
              <a:rPr lang="en-US" dirty="0"/>
              <a:t>bilateral transactions between Market Participants and those products or </a:t>
            </a:r>
            <a:r>
              <a:rPr lang="en-US" dirty="0" smtClean="0"/>
              <a:t>services that </a:t>
            </a:r>
            <a:r>
              <a:rPr lang="en-US" dirty="0"/>
              <a:t>are self-arranged by Market Participants</a:t>
            </a:r>
            <a:r>
              <a:rPr lang="en-US" dirty="0" smtClean="0"/>
              <a:t>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13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Possible sales tax implications</a:t>
            </a:r>
            <a:endParaRPr lang="en-US" sz="24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372735" y="4194831"/>
            <a:ext cx="8450982" cy="10969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66700" y="874256"/>
            <a:ext cx="8534400" cy="5052221"/>
          </a:xfrm>
        </p:spPr>
        <p:txBody>
          <a:bodyPr/>
          <a:lstStyle/>
          <a:p>
            <a:r>
              <a:rPr lang="en-US" dirty="0" smtClean="0"/>
              <a:t>In Texas, electricity sold for end use is a taxable good subject to sales tax, unless a tax exemption applies.</a:t>
            </a:r>
          </a:p>
          <a:p>
            <a:r>
              <a:rPr lang="en-US" dirty="0" smtClean="0"/>
              <a:t>ERCOT does not engage in any sales of electricity for end use.</a:t>
            </a:r>
          </a:p>
          <a:p>
            <a:pPr lvl="1"/>
            <a:r>
              <a:rPr lang="en-US" dirty="0" smtClean="0"/>
              <a:t>However, a seller must have resale certificate from buyer to establish exemption from sales tax.</a:t>
            </a:r>
          </a:p>
          <a:p>
            <a:r>
              <a:rPr lang="en-US" dirty="0" smtClean="0"/>
              <a:t>Other ISOs have determined that their role as central counterparty raises a need for submission of exemption certificates.</a:t>
            </a:r>
          </a:p>
        </p:txBody>
      </p:sp>
    </p:spTree>
    <p:extLst>
      <p:ext uri="{BB962C8B-B14F-4D97-AF65-F5344CB8AC3E}">
        <p14:creationId xmlns:p14="http://schemas.microsoft.com/office/powerpoint/2010/main" val="141812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Resale certificates to </a:t>
            </a:r>
            <a:r>
              <a:rPr lang="en-US" sz="2400" smtClean="0"/>
              <a:t>be </a:t>
            </a:r>
            <a:r>
              <a:rPr lang="en-US" sz="2400"/>
              <a:t>r</a:t>
            </a:r>
            <a:r>
              <a:rPr lang="en-US" sz="2400" smtClean="0"/>
              <a:t>equired</a:t>
            </a:r>
            <a:endParaRPr lang="en-US" sz="24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372735" y="4194831"/>
            <a:ext cx="8450982" cy="10969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052221"/>
          </a:xfrm>
        </p:spPr>
        <p:txBody>
          <a:bodyPr/>
          <a:lstStyle/>
          <a:p>
            <a:r>
              <a:rPr lang="en-US" dirty="0" smtClean="0"/>
              <a:t>ERCOT intends to require most QSEs to submit resale certificates.</a:t>
            </a:r>
          </a:p>
          <a:p>
            <a:pPr lvl="1"/>
            <a:r>
              <a:rPr lang="en-US" dirty="0"/>
              <a:t>Submission will be required irrespective of whether QSE has actually purchased energy, and irrespective of whether activity is in DAM or RTM. </a:t>
            </a:r>
          </a:p>
          <a:p>
            <a:pPr lvl="1"/>
            <a:r>
              <a:rPr lang="en-US" dirty="0" smtClean="0"/>
              <a:t>QSEs that are tax-exempt entities (e.g., MOUs) may opt to provide a tax-exemption certificate to ERCOT.</a:t>
            </a:r>
          </a:p>
          <a:p>
            <a:pPr lvl="1"/>
            <a:r>
              <a:rPr lang="en-US" dirty="0" smtClean="0"/>
              <a:t>Not applicable to ERS-only and Data Agent-only QSEs.</a:t>
            </a:r>
          </a:p>
        </p:txBody>
      </p:sp>
    </p:spTree>
    <p:extLst>
      <p:ext uri="{BB962C8B-B14F-4D97-AF65-F5344CB8AC3E}">
        <p14:creationId xmlns:p14="http://schemas.microsoft.com/office/powerpoint/2010/main" val="195622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Submission will be required only once</a:t>
            </a:r>
            <a:endParaRPr lang="en-US" sz="24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372735" y="4194831"/>
            <a:ext cx="8450982" cy="10969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80821"/>
          </a:xfrm>
        </p:spPr>
        <p:txBody>
          <a:bodyPr/>
          <a:lstStyle/>
          <a:p>
            <a:r>
              <a:rPr lang="en-US" dirty="0" smtClean="0"/>
              <a:t>Resale certificates will remain valid unless revoked by QSE.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QSEs will be responsible for updating information on certificate when needed.</a:t>
            </a:r>
          </a:p>
          <a:p>
            <a:pPr lvl="1"/>
            <a:r>
              <a:rPr lang="en-US" dirty="0" smtClean="0"/>
              <a:t>e.g., name and address changes, etc.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7047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599" y="762000"/>
            <a:ext cx="5705933" cy="564126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ERCOT will suggest language </a:t>
            </a:r>
            <a:r>
              <a:rPr lang="en-US" sz="2400" dirty="0" smtClean="0"/>
              <a:t>for the form certificate</a:t>
            </a:r>
            <a:endParaRPr lang="en-US" sz="24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372735" y="4194831"/>
            <a:ext cx="8450982" cy="10969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19472632">
            <a:off x="6385019" y="3189626"/>
            <a:ext cx="21970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2">
                    <a:lumMod val="75000"/>
                  </a:schemeClr>
                </a:solidFill>
              </a:rPr>
              <a:t>Sample</a:t>
            </a:r>
            <a:endParaRPr lang="en-US" sz="4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1259342"/>
            <a:ext cx="20952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Form available on Texas Comptroller 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12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Next steps</a:t>
            </a:r>
            <a:endParaRPr lang="en-US" sz="24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372735" y="4194831"/>
            <a:ext cx="8450982" cy="10969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80821"/>
          </a:xfrm>
        </p:spPr>
        <p:txBody>
          <a:bodyPr/>
          <a:lstStyle/>
          <a:p>
            <a:r>
              <a:rPr lang="en-US" dirty="0" smtClean="0"/>
              <a:t>Market Notice to current QSEs requiring submission of resale certificate to ERCOT.</a:t>
            </a:r>
          </a:p>
          <a:p>
            <a:pPr lvl="1"/>
            <a:r>
              <a:rPr lang="en-US" dirty="0" smtClean="0"/>
              <a:t>Will be given 60 days from date of Market Notice to submit certificate.</a:t>
            </a:r>
          </a:p>
          <a:p>
            <a:pPr lvl="1"/>
            <a:r>
              <a:rPr lang="en-US" dirty="0" smtClean="0"/>
              <a:t>New QSEs will be required to provide resale certificate as part of registration process.</a:t>
            </a:r>
          </a:p>
          <a:p>
            <a:pPr lvl="1"/>
            <a:endParaRPr lang="en-US" dirty="0"/>
          </a:p>
          <a:p>
            <a:r>
              <a:rPr lang="en-US" dirty="0" smtClean="0"/>
              <a:t>NPRR to memorialize resale certificate requirement as a condition of maintaining and/or obtaining registration as an ERCOT QSE.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1472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372735" y="4194831"/>
            <a:ext cx="8450982" cy="10969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80821"/>
          </a:xfrm>
        </p:spPr>
        <p:txBody>
          <a:bodyPr/>
          <a:lstStyle/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Questions</a:t>
            </a:r>
            <a:r>
              <a:rPr lang="en-US" sz="2800" dirty="0"/>
              <a:t>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152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22C17BBED2EF4E802F4F21A1D28B33" ma:contentTypeVersion="0" ma:contentTypeDescription="Create a new document." ma:contentTypeScope="" ma:versionID="936f69d55887432f79aa97b01e37f6cf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38D71687-AE0C-48AE-9A7E-1F445F288C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openxmlformats.org/package/2006/metadata/core-properties"/>
    <ds:schemaRef ds:uri="c34af464-7aa1-4edd-9be4-83dffc1cb926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4594</TotalTime>
  <Words>396</Words>
  <Application>Microsoft Office PowerPoint</Application>
  <PresentationFormat>On-screen Show (4:3)</PresentationFormat>
  <Paragraphs>50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PowerPoint Presentation</vt:lpstr>
      <vt:lpstr>ERCOT’s central counterparty role</vt:lpstr>
      <vt:lpstr>Possible sales tax implications</vt:lpstr>
      <vt:lpstr>Resale certificates to be required</vt:lpstr>
      <vt:lpstr>Submission will be required only once</vt:lpstr>
      <vt:lpstr>ERCOT will suggest language for the form certificate</vt:lpstr>
      <vt:lpstr>Next steps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Kane, Erika</cp:lastModifiedBy>
  <cp:revision>102</cp:revision>
  <cp:lastPrinted>2016-01-21T20:53:15Z</cp:lastPrinted>
  <dcterms:created xsi:type="dcterms:W3CDTF">2016-01-21T15:20:31Z</dcterms:created>
  <dcterms:modified xsi:type="dcterms:W3CDTF">2019-10-21T15:15:36Z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0x0101001D22C17BBED2EF4E802F4F21A1D28B33</vt:lpwstr>
  </property>
</Properties>
</file>