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69" r:id="rId7"/>
    <p:sldId id="275" r:id="rId8"/>
    <p:sldId id="293" r:id="rId9"/>
    <p:sldId id="272" r:id="rId10"/>
    <p:sldId id="270"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32" autoAdjust="0"/>
  </p:normalViewPr>
  <p:slideViewPr>
    <p:cSldViewPr showGuides="1">
      <p:cViewPr varScale="1">
        <p:scale>
          <a:sx n="110" d="100"/>
          <a:sy n="110" d="100"/>
        </p:scale>
        <p:origin x="1566"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10/22/2019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10/22/2019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246238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295483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comm/mkt_notices/archives/4296"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http://www.ercot.com/services/comm/mkt_notices/archives/4304"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1828562"/>
            <a:ext cx="5257800" cy="3200876"/>
          </a:xfrm>
          <a:prstGeom prst="rect">
            <a:avLst/>
          </a:prstGeom>
          <a:noFill/>
        </p:spPr>
        <p:txBody>
          <a:bodyPr wrap="square" rtlCol="0">
            <a:spAutoFit/>
          </a:bodyPr>
          <a:lstStyle/>
          <a:p>
            <a:r>
              <a:rPr lang="en-US" sz="2400" b="1" dirty="0" smtClean="0">
                <a:solidFill>
                  <a:schemeClr val="tx2"/>
                </a:solidFill>
              </a:rPr>
              <a:t>Potential Price Correction:</a:t>
            </a:r>
          </a:p>
          <a:p>
            <a:r>
              <a:rPr lang="en-US" sz="2400" b="1" dirty="0" smtClean="0">
                <a:solidFill>
                  <a:schemeClr val="tx2"/>
                </a:solidFill>
              </a:rPr>
              <a:t>Modeling </a:t>
            </a:r>
            <a:r>
              <a:rPr lang="en-US" sz="2400" b="1" dirty="0">
                <a:solidFill>
                  <a:schemeClr val="tx2"/>
                </a:solidFill>
              </a:rPr>
              <a:t>of Withdrawn Outages in the Day-Ahead Market </a:t>
            </a:r>
            <a:r>
              <a:rPr lang="en-US" sz="2400" b="1" dirty="0" smtClean="0">
                <a:solidFill>
                  <a:schemeClr val="tx2"/>
                </a:solidFill>
              </a:rPr>
              <a:t>and </a:t>
            </a:r>
            <a:r>
              <a:rPr lang="en-US" sz="2400" b="1" dirty="0">
                <a:solidFill>
                  <a:schemeClr val="tx2"/>
                </a:solidFill>
              </a:rPr>
              <a:t>Reliability Unit </a:t>
            </a:r>
            <a:r>
              <a:rPr lang="en-US" sz="2400" b="1" dirty="0" smtClean="0">
                <a:solidFill>
                  <a:schemeClr val="tx2"/>
                </a:solidFill>
              </a:rPr>
              <a:t>Commitment</a:t>
            </a:r>
            <a:endParaRPr lang="en-US" sz="2000" dirty="0" smtClean="0">
              <a:solidFill>
                <a:schemeClr val="tx2"/>
              </a:solidFill>
            </a:endParaRPr>
          </a:p>
          <a:p>
            <a:endParaRPr lang="en-US" dirty="0" smtClean="0">
              <a:solidFill>
                <a:schemeClr val="tx2"/>
              </a:solidFill>
            </a:endParaRPr>
          </a:p>
          <a:p>
            <a:r>
              <a:rPr lang="en-US" dirty="0">
                <a:solidFill>
                  <a:schemeClr val="tx2"/>
                </a:solidFill>
              </a:rPr>
              <a:t>Kenan </a:t>
            </a:r>
            <a:r>
              <a:rPr lang="en-US" dirty="0" err="1" smtClean="0">
                <a:solidFill>
                  <a:schemeClr val="tx2"/>
                </a:solidFill>
              </a:rPr>
              <a:t>Ögelman</a:t>
            </a:r>
            <a:endParaRPr lang="en-US" dirty="0" smtClean="0">
              <a:solidFill>
                <a:schemeClr val="tx2"/>
              </a:solidFill>
            </a:endParaRPr>
          </a:p>
          <a:p>
            <a:r>
              <a:rPr lang="en-US" sz="1600" dirty="0" smtClean="0">
                <a:solidFill>
                  <a:schemeClr val="tx2"/>
                </a:solidFill>
              </a:rPr>
              <a:t>Vice President – Commercial Operations</a:t>
            </a:r>
          </a:p>
          <a:p>
            <a:endParaRPr lang="en-US" dirty="0" smtClean="0">
              <a:solidFill>
                <a:schemeClr val="tx2"/>
              </a:solidFill>
            </a:endParaRPr>
          </a:p>
          <a:p>
            <a:r>
              <a:rPr lang="en-US" dirty="0" smtClean="0">
                <a:solidFill>
                  <a:schemeClr val="tx2"/>
                </a:solidFill>
              </a:rPr>
              <a:t>TAC</a:t>
            </a:r>
          </a:p>
          <a:p>
            <a:r>
              <a:rPr lang="en-US" dirty="0" smtClean="0">
                <a:solidFill>
                  <a:schemeClr val="tx2"/>
                </a:solidFill>
              </a:rPr>
              <a:t>October 23,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r>
              <a:rPr lang="en-US" dirty="0"/>
              <a:t/>
            </a:r>
            <a:br>
              <a:rPr lang="en-US" dirty="0"/>
            </a:br>
            <a:endParaRPr lang="en-US" dirty="0"/>
          </a:p>
        </p:txBody>
      </p:sp>
      <p:sp>
        <p:nvSpPr>
          <p:cNvPr id="3" name="Content Placeholder 2"/>
          <p:cNvSpPr>
            <a:spLocks noGrp="1"/>
          </p:cNvSpPr>
          <p:nvPr>
            <p:ph idx="1"/>
          </p:nvPr>
        </p:nvSpPr>
        <p:spPr>
          <a:xfrm>
            <a:off x="298269" y="833460"/>
            <a:ext cx="8534400" cy="5682343"/>
          </a:xfrm>
        </p:spPr>
        <p:txBody>
          <a:bodyPr/>
          <a:lstStyle/>
          <a:p>
            <a:pPr algn="just">
              <a:spcBef>
                <a:spcPts val="600"/>
              </a:spcBef>
              <a:spcAft>
                <a:spcPts val="300"/>
              </a:spcAft>
            </a:pPr>
            <a:r>
              <a:rPr lang="en-US" sz="1600" b="1" dirty="0" smtClean="0"/>
              <a:t>May 30, 2019 </a:t>
            </a:r>
            <a:r>
              <a:rPr lang="en-US" sz="1600" dirty="0"/>
              <a:t>– </a:t>
            </a:r>
            <a:r>
              <a:rPr lang="en-US" sz="1600" dirty="0" smtClean="0"/>
              <a:t>Market Management System (MMS) system enhancement for modeling Outages in the Day-Ahead Market (DAM) and Reliability Unit Commitment (RUC)</a:t>
            </a:r>
          </a:p>
          <a:p>
            <a:pPr lvl="1" algn="just">
              <a:spcBef>
                <a:spcPts val="600"/>
              </a:spcBef>
              <a:spcAft>
                <a:spcPts val="300"/>
              </a:spcAft>
            </a:pPr>
            <a:r>
              <a:rPr lang="en-US" sz="1400" dirty="0" smtClean="0"/>
              <a:t>Enhancement intended </a:t>
            </a:r>
            <a:r>
              <a:rPr lang="en-US" sz="1400" dirty="0"/>
              <a:t>to only model withdrawn Outages in DAM and RUC </a:t>
            </a:r>
            <a:r>
              <a:rPr lang="en-US" sz="1400" dirty="0" smtClean="0"/>
              <a:t>where </a:t>
            </a:r>
            <a:r>
              <a:rPr lang="en-US" sz="1400" dirty="0"/>
              <a:t>out-of-service equipment was </a:t>
            </a:r>
            <a:r>
              <a:rPr lang="en-US" sz="1400" dirty="0" smtClean="0"/>
              <a:t>under restoration</a:t>
            </a:r>
          </a:p>
          <a:p>
            <a:pPr lvl="1" algn="just">
              <a:spcBef>
                <a:spcPts val="600"/>
              </a:spcBef>
              <a:spcAft>
                <a:spcPts val="300"/>
              </a:spcAft>
            </a:pPr>
            <a:r>
              <a:rPr lang="en-US" sz="1400" dirty="0" smtClean="0"/>
              <a:t>Software Implementation Error - MMS inadvertently </a:t>
            </a:r>
            <a:r>
              <a:rPr lang="en-US" sz="1400" dirty="0"/>
              <a:t>modeled all withdrawn Outages for DAM and </a:t>
            </a:r>
            <a:r>
              <a:rPr lang="en-US" sz="1400" dirty="0" smtClean="0"/>
              <a:t>RUC; not </a:t>
            </a:r>
            <a:r>
              <a:rPr lang="en-US" sz="1400" dirty="0"/>
              <a:t>just those undergoing </a:t>
            </a:r>
            <a:r>
              <a:rPr lang="en-US" sz="1400" dirty="0" smtClean="0"/>
              <a:t>restoration.</a:t>
            </a:r>
          </a:p>
          <a:p>
            <a:pPr lvl="2" algn="just">
              <a:spcBef>
                <a:spcPts val="600"/>
              </a:spcBef>
              <a:spcAft>
                <a:spcPts val="300"/>
              </a:spcAft>
            </a:pPr>
            <a:r>
              <a:rPr lang="en-US" sz="1400" dirty="0" smtClean="0"/>
              <a:t>Outages withdrawn before their planned outage start date were erroneously modeled in the DAM as out-of-service—i.e., some in-service Transmission Elements were identified as out-of-service in ERCOT’s network model when clearing the DAM.</a:t>
            </a:r>
          </a:p>
          <a:p>
            <a:pPr lvl="1" algn="just">
              <a:spcBef>
                <a:spcPts val="600"/>
              </a:spcBef>
              <a:spcAft>
                <a:spcPts val="300"/>
              </a:spcAft>
            </a:pPr>
            <a:r>
              <a:rPr lang="en-US" sz="1400" dirty="0" smtClean="0"/>
              <a:t>Prior </a:t>
            </a:r>
            <a:r>
              <a:rPr lang="en-US" sz="1400" dirty="0"/>
              <a:t>to </a:t>
            </a:r>
            <a:r>
              <a:rPr lang="en-US" sz="1400" dirty="0" smtClean="0"/>
              <a:t>this system enhancement/software implementation error, when a </a:t>
            </a:r>
            <a:r>
              <a:rPr lang="en-US" sz="1400" dirty="0"/>
              <a:t>transmission </a:t>
            </a:r>
            <a:r>
              <a:rPr lang="en-US" sz="1400" dirty="0" smtClean="0"/>
              <a:t>Outage </a:t>
            </a:r>
            <a:r>
              <a:rPr lang="en-US" sz="1400" dirty="0"/>
              <a:t>status </a:t>
            </a:r>
            <a:r>
              <a:rPr lang="en-US" sz="1400" dirty="0" smtClean="0"/>
              <a:t>was withdrawn, the Outage </a:t>
            </a:r>
            <a:r>
              <a:rPr lang="en-US" sz="1400" dirty="0"/>
              <a:t>would </a:t>
            </a:r>
            <a:r>
              <a:rPr lang="en-US" sz="1400" dirty="0" smtClean="0"/>
              <a:t>not be </a:t>
            </a:r>
            <a:r>
              <a:rPr lang="en-US" sz="1400" dirty="0"/>
              <a:t>included in DAM and RUC </a:t>
            </a:r>
            <a:r>
              <a:rPr lang="en-US" sz="1400" dirty="0" smtClean="0"/>
              <a:t>models; DAM </a:t>
            </a:r>
            <a:r>
              <a:rPr lang="en-US" sz="1400" dirty="0"/>
              <a:t>and RUC </a:t>
            </a:r>
            <a:r>
              <a:rPr lang="en-US" sz="1400" dirty="0" smtClean="0"/>
              <a:t>would not see the Outage.</a:t>
            </a:r>
          </a:p>
          <a:p>
            <a:pPr algn="just">
              <a:spcBef>
                <a:spcPts val="600"/>
              </a:spcBef>
              <a:spcAft>
                <a:spcPts val="300"/>
              </a:spcAft>
            </a:pPr>
            <a:r>
              <a:rPr lang="en-US" sz="1600" b="1" dirty="0"/>
              <a:t>September 24, 2019 </a:t>
            </a:r>
            <a:r>
              <a:rPr lang="en-US" sz="1600" dirty="0"/>
              <a:t>– </a:t>
            </a:r>
            <a:r>
              <a:rPr lang="en-US" sz="1600" dirty="0" smtClean="0"/>
              <a:t>ERCOT </a:t>
            </a:r>
            <a:r>
              <a:rPr lang="en-US" sz="1600" dirty="0"/>
              <a:t>became aware of the </a:t>
            </a:r>
            <a:r>
              <a:rPr lang="en-US" sz="1600" dirty="0" smtClean="0"/>
              <a:t>software implementation error </a:t>
            </a:r>
            <a:r>
              <a:rPr lang="en-US" sz="1600" dirty="0"/>
              <a:t>and began investigating prices </a:t>
            </a:r>
            <a:r>
              <a:rPr lang="en-US" sz="1600" dirty="0" smtClean="0"/>
              <a:t>for Operating </a:t>
            </a:r>
            <a:r>
              <a:rPr lang="en-US" sz="1600" dirty="0"/>
              <a:t>Days (ODs) </a:t>
            </a:r>
            <a:r>
              <a:rPr lang="en-US" sz="1600" dirty="0" smtClean="0"/>
              <a:t>May 30, 2019 through </a:t>
            </a:r>
            <a:r>
              <a:rPr lang="en-US" sz="1600" dirty="0"/>
              <a:t>September </a:t>
            </a:r>
            <a:r>
              <a:rPr lang="en-US" sz="1600" dirty="0" smtClean="0"/>
              <a:t>25</a:t>
            </a:r>
            <a:r>
              <a:rPr lang="en-US" sz="1600" dirty="0"/>
              <a:t>, 2019</a:t>
            </a:r>
            <a:r>
              <a:rPr lang="en-US" sz="1600" dirty="0" smtClean="0"/>
              <a:t>.</a:t>
            </a:r>
          </a:p>
          <a:p>
            <a:pPr algn="just">
              <a:spcBef>
                <a:spcPts val="600"/>
              </a:spcBef>
              <a:spcAft>
                <a:spcPts val="300"/>
              </a:spcAft>
            </a:pPr>
            <a:r>
              <a:rPr lang="en-US" sz="1600" b="1" dirty="0" smtClean="0"/>
              <a:t>September 25, 2019 </a:t>
            </a:r>
            <a:r>
              <a:rPr lang="en-US" sz="1600" dirty="0" smtClean="0"/>
              <a:t>– Emergency patch placed into production for OD September 26, 2019</a:t>
            </a:r>
            <a:endParaRPr lang="en-US" sz="1600" dirty="0"/>
          </a:p>
          <a:p>
            <a:pPr algn="just">
              <a:spcBef>
                <a:spcPts val="600"/>
              </a:spcBef>
              <a:spcAft>
                <a:spcPts val="300"/>
              </a:spcAft>
            </a:pPr>
            <a:r>
              <a:rPr lang="en-US" sz="1600" b="1" dirty="0"/>
              <a:t>October 3, 2019 </a:t>
            </a:r>
            <a:r>
              <a:rPr lang="en-US" sz="1600" dirty="0"/>
              <a:t>– ERCOT issued </a:t>
            </a:r>
            <a:r>
              <a:rPr lang="en-US" sz="1600" dirty="0">
                <a:hlinkClick r:id="rId3"/>
              </a:rPr>
              <a:t>Market Notice M-A100319-01</a:t>
            </a:r>
            <a:r>
              <a:rPr lang="en-US" sz="1600" dirty="0"/>
              <a:t> </a:t>
            </a:r>
          </a:p>
          <a:p>
            <a:pPr algn="just">
              <a:spcBef>
                <a:spcPts val="600"/>
              </a:spcBef>
              <a:spcAft>
                <a:spcPts val="300"/>
              </a:spcAft>
            </a:pPr>
            <a:r>
              <a:rPr lang="en-US" sz="1600" b="1" dirty="0"/>
              <a:t>October 9, 2019</a:t>
            </a:r>
            <a:r>
              <a:rPr lang="en-US" sz="1600" dirty="0"/>
              <a:t> – ERCOT issued </a:t>
            </a:r>
            <a:r>
              <a:rPr lang="en-US" sz="1600" dirty="0">
                <a:hlinkClick r:id="rId4"/>
              </a:rPr>
              <a:t>Market Notice </a:t>
            </a:r>
            <a:r>
              <a:rPr lang="en-US" sz="1600" dirty="0" smtClean="0">
                <a:hlinkClick r:id="rId4"/>
              </a:rPr>
              <a:t>M-A100319-02</a:t>
            </a:r>
            <a:endParaRPr lang="en-US" sz="1600" dirty="0"/>
          </a:p>
          <a:p>
            <a:pPr algn="just">
              <a:spcBef>
                <a:spcPts val="600"/>
              </a:spcBef>
              <a:spcAft>
                <a:spcPts val="600"/>
              </a:spcAft>
            </a:pPr>
            <a:endParaRPr lang="en-US" sz="1600"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4256181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r>
              <a:rPr lang="en-US" dirty="0"/>
              <a:t/>
            </a:r>
            <a:br>
              <a:rPr lang="en-US" dirty="0"/>
            </a:br>
            <a:endParaRPr lang="en-US" dirty="0"/>
          </a:p>
        </p:txBody>
      </p:sp>
      <p:sp>
        <p:nvSpPr>
          <p:cNvPr id="3" name="Content Placeholder 2"/>
          <p:cNvSpPr>
            <a:spLocks noGrp="1"/>
          </p:cNvSpPr>
          <p:nvPr>
            <p:ph idx="1"/>
          </p:nvPr>
        </p:nvSpPr>
        <p:spPr>
          <a:xfrm>
            <a:off x="304800" y="838200"/>
            <a:ext cx="8519618" cy="4953000"/>
          </a:xfrm>
        </p:spPr>
        <p:txBody>
          <a:bodyPr/>
          <a:lstStyle/>
          <a:p>
            <a:pPr marL="0" indent="0">
              <a:buNone/>
            </a:pPr>
            <a:r>
              <a:rPr lang="en-US" sz="2000" dirty="0" smtClean="0"/>
              <a:t>Example - Pre-System Enhancement: </a:t>
            </a:r>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smtClean="0"/>
          </a:p>
          <a:p>
            <a:pPr marL="0" indent="0">
              <a:buNone/>
            </a:pPr>
            <a:endParaRPr lang="en-US" sz="2000" dirty="0" smtClean="0"/>
          </a:p>
          <a:p>
            <a:pPr marL="0" indent="0">
              <a:buNone/>
            </a:pPr>
            <a:r>
              <a:rPr lang="en-US" sz="2000" dirty="0" smtClean="0"/>
              <a:t>Example – Post-System Enhancement</a:t>
            </a:r>
            <a:r>
              <a:rPr lang="en-US" sz="2000" dirty="0"/>
              <a:t>: </a:t>
            </a:r>
          </a:p>
          <a:p>
            <a:pPr marL="0" indent="0">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056171805"/>
              </p:ext>
            </p:extLst>
          </p:nvPr>
        </p:nvGraphicFramePr>
        <p:xfrm>
          <a:off x="304800" y="3439023"/>
          <a:ext cx="8458203" cy="1394621"/>
        </p:xfrm>
        <a:graphic>
          <a:graphicData uri="http://schemas.openxmlformats.org/drawingml/2006/table">
            <a:tbl>
              <a:tblPr>
                <a:tableStyleId>{8A107856-5554-42FB-B03E-39F5DBC370BA}</a:tableStyleId>
              </a:tblPr>
              <a:tblGrid>
                <a:gridCol w="1143002"/>
                <a:gridCol w="1295400"/>
                <a:gridCol w="1422310"/>
                <a:gridCol w="1313569"/>
                <a:gridCol w="1279888"/>
                <a:gridCol w="808350"/>
                <a:gridCol w="1195684"/>
              </a:tblGrid>
              <a:tr h="524795">
                <a:tc>
                  <a:txBody>
                    <a:bodyPr/>
                    <a:lstStyle/>
                    <a:p>
                      <a:pPr algn="ctr" fontAlgn="b"/>
                      <a:r>
                        <a:rPr lang="en-US" sz="1200" b="1" u="none" strike="noStrike" dirty="0" smtClean="0">
                          <a:effectLst/>
                        </a:rPr>
                        <a:t>EQUIPMENT</a:t>
                      </a:r>
                      <a:r>
                        <a:rPr lang="en-US" sz="1200" b="1" u="none" strike="noStrike" baseline="0" dirty="0" smtClean="0">
                          <a:effectLst/>
                        </a:rPr>
                        <a:t> </a:t>
                      </a:r>
                      <a:r>
                        <a:rPr lang="en-US" sz="1200" b="1" u="none" strike="noStrike" dirty="0" smtClean="0">
                          <a:effectLst/>
                        </a:rPr>
                        <a:t>NAME</a:t>
                      </a:r>
                      <a:endParaRPr lang="en-US"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1" u="none" strike="noStrike" dirty="0" smtClean="0">
                          <a:effectLst/>
                        </a:rPr>
                        <a:t>PLANNED</a:t>
                      </a:r>
                      <a:r>
                        <a:rPr lang="en-US" sz="1200" b="1" u="none" strike="noStrike" baseline="0" dirty="0" smtClean="0">
                          <a:effectLst/>
                        </a:rPr>
                        <a:t> </a:t>
                      </a:r>
                      <a:r>
                        <a:rPr lang="en-US" sz="1200" b="1" u="none" strike="noStrike" dirty="0" smtClean="0">
                          <a:effectLst/>
                        </a:rPr>
                        <a:t>START</a:t>
                      </a:r>
                      <a:r>
                        <a:rPr lang="en-US" sz="1200" b="1" u="none" strike="noStrike" baseline="0" dirty="0" smtClean="0">
                          <a:effectLst/>
                        </a:rPr>
                        <a:t> </a:t>
                      </a:r>
                      <a:r>
                        <a:rPr lang="en-US" sz="1200" b="1" u="none" strike="noStrike" dirty="0" smtClean="0">
                          <a:effectLst/>
                        </a:rPr>
                        <a:t>DATE</a:t>
                      </a:r>
                      <a:endParaRPr lang="en-US"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1" u="none" strike="noStrike" dirty="0" smtClean="0">
                          <a:effectLst/>
                        </a:rPr>
                        <a:t>PLANNED</a:t>
                      </a:r>
                      <a:r>
                        <a:rPr lang="en-US" sz="1200" b="1" u="none" strike="noStrike" baseline="0" dirty="0" smtClean="0">
                          <a:effectLst/>
                        </a:rPr>
                        <a:t> </a:t>
                      </a:r>
                      <a:r>
                        <a:rPr lang="en-US" sz="1200" b="1" u="none" strike="noStrike" dirty="0" smtClean="0">
                          <a:effectLst/>
                        </a:rPr>
                        <a:t>END</a:t>
                      </a:r>
                      <a:r>
                        <a:rPr lang="en-US" sz="1200" b="1" u="none" strike="noStrike" baseline="0" dirty="0" smtClean="0">
                          <a:effectLst/>
                        </a:rPr>
                        <a:t> </a:t>
                      </a:r>
                      <a:r>
                        <a:rPr lang="en-US" sz="1200" b="1" u="none" strike="noStrike" dirty="0" smtClean="0">
                          <a:effectLst/>
                        </a:rPr>
                        <a:t>DATE</a:t>
                      </a:r>
                      <a:endParaRPr lang="en-US"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1" u="none" strike="noStrike" dirty="0" smtClean="0">
                          <a:effectLst/>
                        </a:rPr>
                        <a:t>ACTUAL</a:t>
                      </a:r>
                      <a:r>
                        <a:rPr lang="en-US" sz="1200" b="1" u="none" strike="noStrike" baseline="0" dirty="0" smtClean="0">
                          <a:effectLst/>
                        </a:rPr>
                        <a:t> </a:t>
                      </a:r>
                      <a:r>
                        <a:rPr lang="en-US" sz="1200" b="1" u="none" strike="noStrike" dirty="0" smtClean="0">
                          <a:effectLst/>
                        </a:rPr>
                        <a:t>START</a:t>
                      </a:r>
                      <a:r>
                        <a:rPr lang="en-US" sz="1200" b="1" u="none" strike="noStrike" baseline="0" dirty="0" smtClean="0">
                          <a:effectLst/>
                        </a:rPr>
                        <a:t> </a:t>
                      </a:r>
                      <a:r>
                        <a:rPr lang="en-US" sz="1200" b="1" u="none" strike="noStrike" dirty="0" smtClean="0">
                          <a:effectLst/>
                        </a:rPr>
                        <a:t>DATE</a:t>
                      </a:r>
                      <a:endParaRPr lang="en-US"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1" u="none" strike="noStrike" dirty="0" smtClean="0">
                          <a:effectLst/>
                        </a:rPr>
                        <a:t>ACTUAL</a:t>
                      </a:r>
                      <a:r>
                        <a:rPr lang="en-US" sz="1200" b="1" u="none" strike="noStrike" baseline="0" dirty="0" smtClean="0">
                          <a:effectLst/>
                        </a:rPr>
                        <a:t> </a:t>
                      </a:r>
                      <a:r>
                        <a:rPr lang="en-US" sz="1200" b="1" u="none" strike="noStrike" dirty="0" smtClean="0">
                          <a:effectLst/>
                        </a:rPr>
                        <a:t>END</a:t>
                      </a:r>
                      <a:r>
                        <a:rPr lang="en-US" sz="1200" b="1" u="none" strike="noStrike" baseline="0" dirty="0" smtClean="0">
                          <a:effectLst/>
                        </a:rPr>
                        <a:t> </a:t>
                      </a:r>
                      <a:r>
                        <a:rPr lang="en-US" sz="1200" b="1" u="none" strike="noStrike" dirty="0" smtClean="0">
                          <a:effectLst/>
                        </a:rPr>
                        <a:t>DATE</a:t>
                      </a:r>
                      <a:endParaRPr lang="en-US" sz="12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1" u="none" strike="noStrike">
                          <a:effectLst/>
                        </a:rPr>
                        <a:t>STATUS</a:t>
                      </a:r>
                      <a:endParaRPr lang="en-US" sz="12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1" u="none" strike="noStrike" dirty="0" smtClean="0">
                          <a:effectLst/>
                        </a:rPr>
                        <a:t>DAM/RUC Model for 9/2</a:t>
                      </a:r>
                      <a:endParaRPr lang="en-US" sz="1200" b="1" i="0" u="none" strike="noStrike" dirty="0">
                        <a:solidFill>
                          <a:srgbClr val="000000"/>
                        </a:solidFill>
                        <a:effectLst/>
                        <a:latin typeface="Calibri" panose="020F0502020204030204" pitchFamily="34" charset="0"/>
                      </a:endParaRPr>
                    </a:p>
                  </a:txBody>
                  <a:tcPr marL="9525" marR="9525" marT="9525" marB="0" anchor="b"/>
                </a:tc>
              </a:tr>
              <a:tr h="289942">
                <a:tc>
                  <a:txBody>
                    <a:bodyPr/>
                    <a:lstStyle/>
                    <a:p>
                      <a:pPr algn="ctr" fontAlgn="b"/>
                      <a:r>
                        <a:rPr lang="en-US" sz="1200" u="none" strike="noStrike" dirty="0">
                          <a:solidFill>
                            <a:srgbClr val="FF0000"/>
                          </a:solidFill>
                          <a:effectLst/>
                        </a:rPr>
                        <a:t>ABCD_A</a:t>
                      </a:r>
                      <a:endParaRPr lang="en-US"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solidFill>
                            <a:srgbClr val="FF0000"/>
                          </a:solidFill>
                          <a:effectLst/>
                        </a:rPr>
                        <a:t>9/1/2019 10:00</a:t>
                      </a:r>
                      <a:endParaRPr lang="en-US"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solidFill>
                            <a:srgbClr val="FF0000"/>
                          </a:solidFill>
                          <a:effectLst/>
                        </a:rPr>
                        <a:t>12/11/2019 12:00</a:t>
                      </a:r>
                      <a:endParaRPr lang="en-US"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endParaRPr lang="en-US"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endParaRPr lang="en-US"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err="1">
                          <a:solidFill>
                            <a:srgbClr val="FF0000"/>
                          </a:solidFill>
                          <a:effectLst/>
                        </a:rPr>
                        <a:t>Withd</a:t>
                      </a:r>
                      <a:endParaRPr lang="en-US" sz="12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US" sz="1200" b="0" i="0" u="none" strike="noStrike" dirty="0" smtClean="0">
                          <a:solidFill>
                            <a:srgbClr val="FF0000"/>
                          </a:solidFill>
                          <a:effectLst/>
                          <a:latin typeface="+mn-lt"/>
                        </a:rPr>
                        <a:t>Included</a:t>
                      </a:r>
                      <a:endParaRPr lang="en-US" sz="1200" b="0" i="0" u="none" strike="noStrike" dirty="0">
                        <a:solidFill>
                          <a:srgbClr val="FF0000"/>
                        </a:solidFill>
                        <a:effectLst/>
                        <a:latin typeface="Calibri" panose="020F0502020204030204" pitchFamily="34" charset="0"/>
                      </a:endParaRPr>
                    </a:p>
                  </a:txBody>
                  <a:tcPr marL="9525" marR="9525" marT="9525" marB="0" anchor="b"/>
                </a:tc>
              </a:tr>
              <a:tr h="289942">
                <a:tc>
                  <a:txBody>
                    <a:bodyPr/>
                    <a:lstStyle/>
                    <a:p>
                      <a:pPr algn="ctr" fontAlgn="b"/>
                      <a:r>
                        <a:rPr lang="en-US" sz="1200" u="none" strike="noStrike">
                          <a:effectLst/>
                        </a:rPr>
                        <a:t>ABCD_B</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a:effectLst/>
                        </a:rPr>
                        <a:t>9/1/2019 10:00</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effectLst/>
                        </a:rPr>
                        <a:t>12/11/2019 12:00</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effectLst/>
                        </a:rPr>
                        <a:t>9/1/2019 22:04</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err="1">
                          <a:effectLst/>
                        </a:rPr>
                        <a:t>Withd</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smtClean="0">
                          <a:solidFill>
                            <a:schemeClr val="accent4">
                              <a:lumMod val="75000"/>
                              <a:lumOff val="25000"/>
                            </a:schemeClr>
                          </a:solidFill>
                          <a:effectLst/>
                        </a:rPr>
                        <a:t>Included</a:t>
                      </a:r>
                      <a:endParaRPr lang="en-US" sz="1200" b="0" i="0" u="none" strike="noStrike" dirty="0">
                        <a:solidFill>
                          <a:schemeClr val="accent4">
                            <a:lumMod val="75000"/>
                            <a:lumOff val="25000"/>
                          </a:schemeClr>
                        </a:solidFill>
                        <a:effectLst/>
                        <a:latin typeface="Calibri" panose="020F0502020204030204" pitchFamily="34" charset="0"/>
                      </a:endParaRPr>
                    </a:p>
                  </a:txBody>
                  <a:tcPr marL="9525" marR="9525" marT="9525" marB="0" anchor="b"/>
                </a:tc>
              </a:tr>
              <a:tr h="289942">
                <a:tc>
                  <a:txBody>
                    <a:bodyPr/>
                    <a:lstStyle/>
                    <a:p>
                      <a:pPr algn="ctr" fontAlgn="b"/>
                      <a:r>
                        <a:rPr lang="en-US" sz="1200" u="none" strike="noStrike" dirty="0">
                          <a:effectLst/>
                        </a:rPr>
                        <a:t>ABCD_C</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effectLst/>
                        </a:rPr>
                        <a:t>9/1/2019 10:00</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a:effectLst/>
                        </a:rPr>
                        <a:t>12/11/2019 12:00</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effectLst/>
                        </a:rPr>
                        <a:t>9/1/2019 22:04</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dirty="0">
                          <a:effectLst/>
                        </a:rPr>
                        <a:t>9/1/2019 22:04</a:t>
                      </a:r>
                      <a:endParaRPr lang="en-US" sz="1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u="none" strike="noStrike">
                          <a:effectLst/>
                        </a:rPr>
                        <a:t>Withd</a:t>
                      </a:r>
                      <a:endParaRPr lang="en-US" sz="1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200" b="0" i="0" u="none" strike="noStrike" dirty="0" smtClean="0">
                          <a:solidFill>
                            <a:schemeClr val="accent4">
                              <a:lumMod val="75000"/>
                              <a:lumOff val="25000"/>
                            </a:schemeClr>
                          </a:solidFill>
                          <a:effectLst/>
                          <a:latin typeface="+mn-lt"/>
                        </a:rPr>
                        <a:t>Not</a:t>
                      </a:r>
                      <a:r>
                        <a:rPr lang="en-US" sz="1200" b="0" i="0" u="none" strike="noStrike" baseline="0" dirty="0" smtClean="0">
                          <a:solidFill>
                            <a:schemeClr val="accent4">
                              <a:lumMod val="75000"/>
                              <a:lumOff val="25000"/>
                            </a:schemeClr>
                          </a:solidFill>
                          <a:effectLst/>
                          <a:latin typeface="+mn-lt"/>
                        </a:rPr>
                        <a:t> Included</a:t>
                      </a:r>
                      <a:endParaRPr lang="en-US" sz="1200" b="0" i="0" u="none" strike="noStrike" dirty="0">
                        <a:solidFill>
                          <a:schemeClr val="accent4">
                            <a:lumMod val="75000"/>
                            <a:lumOff val="25000"/>
                          </a:schemeClr>
                        </a:solidFill>
                        <a:effectLst/>
                        <a:latin typeface="Calibri" panose="020F0502020204030204" pitchFamily="34" charset="0"/>
                      </a:endParaRPr>
                    </a:p>
                  </a:txBody>
                  <a:tcPr marL="9525" marR="9525" marT="9525" marB="0" anchor="b"/>
                </a:tc>
              </a:tr>
            </a:tbl>
          </a:graphicData>
        </a:graphic>
      </p:graphicFrame>
      <p:sp>
        <p:nvSpPr>
          <p:cNvPr id="7" name="Rectangular Callout 6"/>
          <p:cNvSpPr/>
          <p:nvPr/>
        </p:nvSpPr>
        <p:spPr>
          <a:xfrm>
            <a:off x="6019800" y="5025040"/>
            <a:ext cx="1676400" cy="387145"/>
          </a:xfrm>
          <a:prstGeom prst="wedgeRectCallout">
            <a:avLst>
              <a:gd name="adj1" fmla="val 55822"/>
              <a:gd name="adj2" fmla="val -195665"/>
            </a:avLst>
          </a:prstGeom>
          <a:noFill/>
          <a:ln>
            <a:solidFill>
              <a:schemeClr val="accent4">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accent4">
                    <a:lumMod val="50000"/>
                    <a:lumOff val="50000"/>
                  </a:schemeClr>
                </a:solidFill>
              </a:rPr>
              <a:t>Intended change</a:t>
            </a:r>
            <a:endParaRPr lang="en-US" sz="1400" dirty="0">
              <a:solidFill>
                <a:schemeClr val="accent4">
                  <a:lumMod val="50000"/>
                  <a:lumOff val="50000"/>
                </a:schemeClr>
              </a:solidFill>
            </a:endParaRPr>
          </a:p>
        </p:txBody>
      </p:sp>
      <p:sp>
        <p:nvSpPr>
          <p:cNvPr id="9" name="Rectangular Callout 8"/>
          <p:cNvSpPr/>
          <p:nvPr/>
        </p:nvSpPr>
        <p:spPr>
          <a:xfrm>
            <a:off x="6477000" y="2934696"/>
            <a:ext cx="1676400" cy="380004"/>
          </a:xfrm>
          <a:prstGeom prst="wedgeRectCallout">
            <a:avLst>
              <a:gd name="adj1" fmla="val 31502"/>
              <a:gd name="adj2" fmla="val 26124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FF0000"/>
                </a:solidFill>
              </a:rPr>
              <a:t>Unintended error</a:t>
            </a:r>
            <a:endParaRPr lang="en-US" sz="1400" dirty="0">
              <a:solidFill>
                <a:srgbClr val="FF0000"/>
              </a:solidFill>
            </a:endParaRPr>
          </a:p>
        </p:txBody>
      </p:sp>
      <p:pic>
        <p:nvPicPr>
          <p:cNvPr id="6" name="Picture 5"/>
          <p:cNvPicPr>
            <a:picLocks noChangeAspect="1"/>
          </p:cNvPicPr>
          <p:nvPr/>
        </p:nvPicPr>
        <p:blipFill>
          <a:blip r:embed="rId2"/>
          <a:stretch>
            <a:fillRect/>
          </a:stretch>
        </p:blipFill>
        <p:spPr>
          <a:xfrm>
            <a:off x="268244" y="1346138"/>
            <a:ext cx="8486368" cy="1322947"/>
          </a:xfrm>
          <a:prstGeom prst="rect">
            <a:avLst/>
          </a:prstGeom>
        </p:spPr>
      </p:pic>
    </p:spTree>
    <p:extLst>
      <p:ext uri="{BB962C8B-B14F-4D97-AF65-F5344CB8AC3E}">
        <p14:creationId xmlns:p14="http://schemas.microsoft.com/office/powerpoint/2010/main" val="69693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303"/>
            <a:ext cx="8458200" cy="518318"/>
          </a:xfrm>
        </p:spPr>
        <p:txBody>
          <a:bodyPr/>
          <a:lstStyle/>
          <a:p>
            <a:r>
              <a:rPr lang="en-US" dirty="0" smtClean="0"/>
              <a:t>Impacts</a:t>
            </a:r>
            <a:endParaRPr lang="en-US" dirty="0"/>
          </a:p>
        </p:txBody>
      </p:sp>
      <p:sp>
        <p:nvSpPr>
          <p:cNvPr id="3" name="Content Placeholder 2"/>
          <p:cNvSpPr>
            <a:spLocks noGrp="1"/>
          </p:cNvSpPr>
          <p:nvPr>
            <p:ph idx="1"/>
          </p:nvPr>
        </p:nvSpPr>
        <p:spPr>
          <a:xfrm>
            <a:off x="306977" y="784621"/>
            <a:ext cx="8534400" cy="5410200"/>
          </a:xfrm>
        </p:spPr>
        <p:txBody>
          <a:bodyPr/>
          <a:lstStyle/>
          <a:p>
            <a:pPr algn="just">
              <a:spcBef>
                <a:spcPts val="600"/>
              </a:spcBef>
              <a:spcAft>
                <a:spcPts val="300"/>
              </a:spcAft>
            </a:pPr>
            <a:r>
              <a:rPr lang="en-US" sz="2000" b="1" dirty="0"/>
              <a:t>Market Impact</a:t>
            </a:r>
            <a:r>
              <a:rPr lang="en-US" sz="2000" dirty="0"/>
              <a:t>: DAM &amp; </a:t>
            </a:r>
            <a:r>
              <a:rPr lang="en-US" sz="2000" dirty="0" smtClean="0"/>
              <a:t>RUC</a:t>
            </a:r>
          </a:p>
          <a:p>
            <a:pPr lvl="1" algn="just">
              <a:spcBef>
                <a:spcPts val="600"/>
              </a:spcBef>
              <a:spcAft>
                <a:spcPts val="300"/>
              </a:spcAft>
            </a:pPr>
            <a:r>
              <a:rPr lang="en-US" sz="1600" dirty="0" smtClean="0"/>
              <a:t>No </a:t>
            </a:r>
            <a:r>
              <a:rPr lang="en-US" sz="1600" dirty="0"/>
              <a:t>impact to the Real-Time Market (RTM</a:t>
            </a:r>
            <a:r>
              <a:rPr lang="en-US" sz="1600" dirty="0" smtClean="0"/>
              <a:t>)</a:t>
            </a:r>
          </a:p>
          <a:p>
            <a:pPr lvl="1" algn="just">
              <a:spcBef>
                <a:spcPts val="600"/>
              </a:spcBef>
              <a:spcAft>
                <a:spcPts val="300"/>
              </a:spcAft>
            </a:pPr>
            <a:r>
              <a:rPr lang="en-US" sz="1600" dirty="0" smtClean="0"/>
              <a:t>RUC models impacted, but no RUC instructions associated with transmission congestion or other system conditions that may have arisen out of this issue</a:t>
            </a:r>
          </a:p>
          <a:p>
            <a:pPr algn="just">
              <a:spcBef>
                <a:spcPts val="600"/>
              </a:spcBef>
              <a:spcAft>
                <a:spcPts val="300"/>
              </a:spcAft>
            </a:pPr>
            <a:r>
              <a:rPr lang="en-US" sz="2000" b="1" dirty="0" smtClean="0"/>
              <a:t>Pricing Impact</a:t>
            </a:r>
            <a:endParaRPr lang="en-US" sz="2000" dirty="0" smtClean="0"/>
          </a:p>
          <a:p>
            <a:pPr lvl="1" algn="just">
              <a:spcBef>
                <a:spcPts val="600"/>
              </a:spcBef>
              <a:spcAft>
                <a:spcPts val="300"/>
              </a:spcAft>
            </a:pPr>
            <a:r>
              <a:rPr lang="en-US" sz="1600" dirty="0" smtClean="0"/>
              <a:t>ERCOT identified erroneously modeled Outages in DAM and RUC for the following ODs: August 20 </a:t>
            </a:r>
            <a:r>
              <a:rPr lang="en-US" sz="1600" dirty="0"/>
              <a:t>– 21</a:t>
            </a:r>
            <a:r>
              <a:rPr lang="en-US" sz="1600" dirty="0" smtClean="0"/>
              <a:t>, 2019 and September 16 – 25, 2019. </a:t>
            </a:r>
          </a:p>
          <a:p>
            <a:pPr lvl="2" algn="just">
              <a:spcBef>
                <a:spcPts val="600"/>
              </a:spcBef>
              <a:spcAft>
                <a:spcPts val="300"/>
              </a:spcAft>
            </a:pPr>
            <a:r>
              <a:rPr lang="en-US" sz="1600" b="1" dirty="0" smtClean="0"/>
              <a:t>ODs 08/20/19 &amp; 08/21/19 – No Price Correction </a:t>
            </a:r>
          </a:p>
          <a:p>
            <a:pPr marL="1141413" lvl="3" indent="0" algn="just">
              <a:spcBef>
                <a:spcPts val="600"/>
              </a:spcBef>
              <a:spcAft>
                <a:spcPts val="300"/>
              </a:spcAft>
              <a:buNone/>
            </a:pPr>
            <a:r>
              <a:rPr lang="en-US" sz="1400" dirty="0" smtClean="0"/>
              <a:t>ERCOT determined that these ODs were affected by the system implementation error, but could not be corrected by ERCOT or authorized by the Board, as prices for these ODs were final, and outside the timeline for Board review. </a:t>
            </a:r>
            <a:r>
              <a:rPr lang="en-US" sz="1400" i="1" dirty="0" smtClean="0"/>
              <a:t>See </a:t>
            </a:r>
            <a:r>
              <a:rPr lang="en-US" sz="1400" dirty="0" smtClean="0"/>
              <a:t>Protocol Section 4.5.3(5)(a). </a:t>
            </a:r>
          </a:p>
          <a:p>
            <a:pPr lvl="2" algn="just">
              <a:spcBef>
                <a:spcPts val="600"/>
              </a:spcBef>
              <a:spcAft>
                <a:spcPts val="300"/>
              </a:spcAft>
            </a:pPr>
            <a:r>
              <a:rPr lang="en-US" sz="1600" b="1" dirty="0" smtClean="0"/>
              <a:t>ODs 09/16/19 – 09/23/19 – Board Review (December 2019)</a:t>
            </a:r>
          </a:p>
          <a:p>
            <a:pPr marL="1141413" lvl="2" indent="0" algn="just">
              <a:spcBef>
                <a:spcPts val="600"/>
              </a:spcBef>
              <a:spcAft>
                <a:spcPts val="300"/>
              </a:spcAft>
              <a:buNone/>
            </a:pPr>
            <a:r>
              <a:rPr lang="en-US" sz="1400" dirty="0" smtClean="0"/>
              <a:t>DAM clearing impacted for these ODs; ERCOT seeking </a:t>
            </a:r>
            <a:r>
              <a:rPr lang="en-US" sz="1400" dirty="0"/>
              <a:t>Board review </a:t>
            </a:r>
            <a:r>
              <a:rPr lang="en-US" sz="1400" dirty="0" smtClean="0"/>
              <a:t>of the following prices: Day-Ahead Settlement </a:t>
            </a:r>
            <a:r>
              <a:rPr lang="en-US" sz="1400" dirty="0"/>
              <a:t>Point Prices (DASPPs</a:t>
            </a:r>
            <a:r>
              <a:rPr lang="en-US" sz="1400" dirty="0" smtClean="0"/>
              <a:t>);DAM </a:t>
            </a:r>
            <a:r>
              <a:rPr lang="en-US" sz="1400" dirty="0"/>
              <a:t>Market Clearing Prices for Capacity (MCPCs); </a:t>
            </a:r>
            <a:r>
              <a:rPr lang="en-US" sz="1400" dirty="0" smtClean="0"/>
              <a:t>and DAM </a:t>
            </a:r>
            <a:r>
              <a:rPr lang="en-US" sz="1400" dirty="0"/>
              <a:t>Locational Marginal Prices (LMPs) for Electrical Buses.</a:t>
            </a:r>
          </a:p>
          <a:p>
            <a:pPr lvl="2" algn="just">
              <a:spcBef>
                <a:spcPts val="600"/>
              </a:spcBef>
              <a:spcAft>
                <a:spcPts val="300"/>
              </a:spcAft>
            </a:pPr>
            <a:r>
              <a:rPr lang="en-US" sz="1600" b="1" dirty="0" smtClean="0"/>
              <a:t>ODs </a:t>
            </a:r>
            <a:r>
              <a:rPr lang="en-US" sz="1600" b="1" dirty="0"/>
              <a:t>09/24/19 &amp; 09/25/19 – ERCOT Price Correction</a:t>
            </a:r>
          </a:p>
          <a:p>
            <a:pPr marL="1141413" lvl="3" indent="0" algn="just">
              <a:spcBef>
                <a:spcPts val="600"/>
              </a:spcBef>
              <a:spcAft>
                <a:spcPts val="300"/>
              </a:spcAft>
              <a:buNone/>
            </a:pPr>
            <a:r>
              <a:rPr lang="en-US" sz="1400" dirty="0"/>
              <a:t>ERCOT corrected prices for these ODs, before prices were final, in accordance with Protocol Section 4.5.3(4</a:t>
            </a:r>
            <a:r>
              <a:rPr lang="en-US" sz="1400" dirty="0" smtClean="0"/>
              <a:t>).</a:t>
            </a: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444631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smtClean="0"/>
              <a:t>Price </a:t>
            </a:r>
            <a:r>
              <a:rPr lang="en-US" sz="2600" dirty="0" smtClean="0"/>
              <a:t>Correction (Board Review)</a:t>
            </a:r>
            <a:endParaRPr lang="en-US" sz="2600" dirty="0"/>
          </a:p>
        </p:txBody>
      </p:sp>
      <p:sp>
        <p:nvSpPr>
          <p:cNvPr id="3" name="Content Placeholder 2"/>
          <p:cNvSpPr>
            <a:spLocks noGrp="1"/>
          </p:cNvSpPr>
          <p:nvPr>
            <p:ph idx="1"/>
          </p:nvPr>
        </p:nvSpPr>
        <p:spPr>
          <a:xfrm>
            <a:off x="304800" y="1066800"/>
            <a:ext cx="8534400" cy="4976021"/>
          </a:xfrm>
        </p:spPr>
        <p:txBody>
          <a:bodyPr/>
          <a:lstStyle/>
          <a:p>
            <a:pPr algn="just">
              <a:spcBef>
                <a:spcPts val="600"/>
              </a:spcBef>
              <a:spcAft>
                <a:spcPts val="600"/>
              </a:spcAft>
            </a:pPr>
            <a:r>
              <a:rPr lang="en-US" sz="2000" dirty="0" smtClean="0"/>
              <a:t>Market:  DAM</a:t>
            </a:r>
          </a:p>
          <a:p>
            <a:pPr algn="just">
              <a:spcBef>
                <a:spcPts val="600"/>
              </a:spcBef>
              <a:spcAft>
                <a:spcPts val="600"/>
              </a:spcAft>
            </a:pPr>
            <a:r>
              <a:rPr lang="en-US" sz="2000" dirty="0" smtClean="0"/>
              <a:t>ODs</a:t>
            </a:r>
            <a:r>
              <a:rPr lang="en-US" sz="2000" dirty="0" smtClean="0"/>
              <a:t>: 09/16/19 – 09/23/19</a:t>
            </a:r>
          </a:p>
          <a:p>
            <a:pPr algn="just">
              <a:spcBef>
                <a:spcPts val="600"/>
              </a:spcBef>
              <a:spcAft>
                <a:spcPts val="600"/>
              </a:spcAft>
            </a:pPr>
            <a:r>
              <a:rPr lang="en-US" sz="2000" dirty="0" smtClean="0"/>
              <a:t>ERCOT reran DAM with correct model inputs—i.e., Outages that had been withdrawn before their planned Outage start date were identified as in-service.</a:t>
            </a:r>
          </a:p>
          <a:p>
            <a:pPr algn="just">
              <a:spcBef>
                <a:spcPts val="600"/>
              </a:spcBef>
              <a:spcAft>
                <a:spcPts val="600"/>
              </a:spcAft>
            </a:pPr>
            <a:r>
              <a:rPr lang="en-US" sz="2000" dirty="0" smtClean="0"/>
              <a:t>The following </a:t>
            </a:r>
            <a:r>
              <a:rPr lang="en-US" sz="2000" dirty="0" smtClean="0"/>
              <a:t>slide includes a summary of ERCOT’s </a:t>
            </a:r>
            <a:r>
              <a:rPr lang="en-US" sz="2000" dirty="0" smtClean="0"/>
              <a:t>preliminary </a:t>
            </a:r>
            <a:r>
              <a:rPr lang="en-US" sz="2000" dirty="0" smtClean="0"/>
              <a:t>study; </a:t>
            </a:r>
            <a:r>
              <a:rPr lang="en-US" sz="2000" dirty="0" smtClean="0"/>
              <a:t>this data is subject to change. </a:t>
            </a:r>
            <a:r>
              <a:rPr lang="en-US" sz="2000" dirty="0" smtClean="0"/>
              <a:t>Final </a:t>
            </a:r>
            <a:r>
              <a:rPr lang="en-US" sz="2000" dirty="0" smtClean="0"/>
              <a:t>data and detailed study results </a:t>
            </a:r>
            <a:r>
              <a:rPr lang="en-US" sz="2000" dirty="0" smtClean="0"/>
              <a:t>will be included in </a:t>
            </a:r>
            <a:r>
              <a:rPr lang="en-US" sz="2000" dirty="0" smtClean="0"/>
              <a:t>Board materials prior to the </a:t>
            </a:r>
            <a:r>
              <a:rPr lang="en-US" sz="2000" smtClean="0"/>
              <a:t>December </a:t>
            </a:r>
            <a:r>
              <a:rPr lang="en-US" sz="2000" smtClean="0"/>
              <a:t>meeting</a:t>
            </a:r>
            <a:r>
              <a:rPr lang="en-US" sz="2000" dirty="0" smtClean="0"/>
              <a:t>.</a:t>
            </a:r>
          </a:p>
          <a:p>
            <a:pPr algn="just">
              <a:spcBef>
                <a:spcPts val="600"/>
              </a:spcBef>
              <a:spcAft>
                <a:spcPts val="600"/>
              </a:spcAft>
            </a:pPr>
            <a:endParaRPr lang="en-US" sz="2000" dirty="0"/>
          </a:p>
          <a:p>
            <a:pPr algn="just">
              <a:spcBef>
                <a:spcPts val="600"/>
              </a:spcBef>
              <a:spcAft>
                <a:spcPts val="600"/>
              </a:spcAft>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625375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6284"/>
            <a:ext cx="8458200" cy="518318"/>
          </a:xfrm>
        </p:spPr>
        <p:txBody>
          <a:bodyPr/>
          <a:lstStyle/>
          <a:p>
            <a:r>
              <a:rPr lang="en-US" sz="2600" dirty="0" smtClean="0"/>
              <a:t>Price Correction (Board Review) </a:t>
            </a:r>
            <a:br>
              <a:rPr lang="en-US" sz="2600" dirty="0" smtClean="0"/>
            </a:br>
            <a:r>
              <a:rPr lang="en-US" sz="2600" dirty="0" smtClean="0"/>
              <a:t>Summary </a:t>
            </a:r>
            <a:r>
              <a:rPr lang="en-US" sz="2600" dirty="0" smtClean="0"/>
              <a:t>of Price Impacts</a:t>
            </a:r>
            <a:endParaRPr lang="en-US" sz="2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3" name="TextBox 2"/>
          <p:cNvSpPr txBox="1"/>
          <p:nvPr/>
        </p:nvSpPr>
        <p:spPr>
          <a:xfrm>
            <a:off x="457200" y="5841554"/>
            <a:ext cx="8305800" cy="461665"/>
          </a:xfrm>
          <a:prstGeom prst="rect">
            <a:avLst/>
          </a:prstGeom>
          <a:noFill/>
        </p:spPr>
        <p:txBody>
          <a:bodyPr wrap="square" rtlCol="0">
            <a:spAutoFit/>
          </a:bodyPr>
          <a:lstStyle/>
          <a:p>
            <a:pPr algn="just"/>
            <a:r>
              <a:rPr lang="en-US" sz="1200" dirty="0" smtClean="0"/>
              <a:t>* For 6/10/19 and 6/11/19, only the RUC model was affected.  The DAM model was not impacted on those two days.</a:t>
            </a:r>
          </a:p>
          <a:p>
            <a:pPr algn="just"/>
            <a:r>
              <a:rPr lang="en-US" sz="1200" dirty="0" smtClean="0"/>
              <a:t>** For 9/24/19 and 9/25/19, corrected DAM prices were posted prior to becoming final.</a:t>
            </a:r>
            <a:endParaRPr lang="en-US" sz="1200" dirty="0"/>
          </a:p>
        </p:txBody>
      </p:sp>
      <p:graphicFrame>
        <p:nvGraphicFramePr>
          <p:cNvPr id="7" name="Table 6"/>
          <p:cNvGraphicFramePr>
            <a:graphicFrameLocks noGrp="1"/>
          </p:cNvGraphicFramePr>
          <p:nvPr>
            <p:extLst>
              <p:ext uri="{D42A27DB-BD31-4B8C-83A1-F6EECF244321}">
                <p14:modId xmlns:p14="http://schemas.microsoft.com/office/powerpoint/2010/main" val="255920630"/>
              </p:ext>
            </p:extLst>
          </p:nvPr>
        </p:nvGraphicFramePr>
        <p:xfrm>
          <a:off x="190499" y="1373553"/>
          <a:ext cx="8839202" cy="4191002"/>
        </p:xfrm>
        <a:graphic>
          <a:graphicData uri="http://schemas.openxmlformats.org/drawingml/2006/table">
            <a:tbl>
              <a:tblPr>
                <a:tableStyleId>{073A0DAA-6AF3-43AB-8588-CEC1D06C72B9}</a:tableStyleId>
              </a:tblPr>
              <a:tblGrid>
                <a:gridCol w="910023"/>
                <a:gridCol w="1341087"/>
                <a:gridCol w="941156"/>
                <a:gridCol w="941156"/>
                <a:gridCol w="941156"/>
                <a:gridCol w="941156"/>
                <a:gridCol w="941156"/>
                <a:gridCol w="941156"/>
                <a:gridCol w="941156"/>
              </a:tblGrid>
              <a:tr h="611277">
                <a:tc rowSpan="2">
                  <a:txBody>
                    <a:bodyPr/>
                    <a:lstStyle/>
                    <a:p>
                      <a:pPr algn="ctr" rtl="0" fontAlgn="ctr"/>
                      <a:r>
                        <a:rPr lang="en-US" sz="1100" b="1" u="none" strike="noStrike" dirty="0">
                          <a:effectLst/>
                        </a:rPr>
                        <a:t>OD</a:t>
                      </a:r>
                      <a:endParaRPr lang="en-US" sz="1100" b="1" i="0" u="none" strike="noStrike" dirty="0">
                        <a:solidFill>
                          <a:srgbClr val="000000"/>
                        </a:solidFill>
                        <a:effectLst/>
                        <a:latin typeface="Arial" panose="020B0604020202020204" pitchFamily="34" charset="0"/>
                      </a:endParaRPr>
                    </a:p>
                  </a:txBody>
                  <a:tcPr marL="6422" marR="6422" marT="6422" marB="0" anchor="ctr"/>
                </a:tc>
                <a:tc rowSpan="2">
                  <a:txBody>
                    <a:bodyPr/>
                    <a:lstStyle/>
                    <a:p>
                      <a:pPr algn="ctr" rtl="0" fontAlgn="ctr"/>
                      <a:r>
                        <a:rPr lang="en-US" sz="1100" b="1" u="none" strike="noStrike" dirty="0">
                          <a:effectLst/>
                        </a:rPr>
                        <a:t>Number of Impacted Transmission Lines</a:t>
                      </a:r>
                      <a:r>
                        <a:rPr lang="en-US" sz="1100" b="1" u="none" strike="noStrike" dirty="0" smtClean="0">
                          <a:effectLst/>
                        </a:rPr>
                        <a:t>/ Transformers </a:t>
                      </a:r>
                      <a:endParaRPr lang="en-US" sz="1100" b="1" i="0" u="none" strike="noStrike" dirty="0">
                        <a:solidFill>
                          <a:srgbClr val="000000"/>
                        </a:solidFill>
                        <a:effectLst/>
                        <a:latin typeface="Arial" panose="020B0604020202020204" pitchFamily="34" charset="0"/>
                      </a:endParaRPr>
                    </a:p>
                  </a:txBody>
                  <a:tcPr marL="6422" marR="6422" marT="6422" marB="0" anchor="ctr"/>
                </a:tc>
                <a:tc gridSpan="7">
                  <a:txBody>
                    <a:bodyPr/>
                    <a:lstStyle/>
                    <a:p>
                      <a:pPr algn="ctr" fontAlgn="ctr"/>
                      <a:r>
                        <a:rPr lang="en-US" sz="1100" b="1" u="none" strike="noStrike" dirty="0">
                          <a:effectLst/>
                        </a:rPr>
                        <a:t>Count of Changes in Price for </a:t>
                      </a:r>
                      <a:r>
                        <a:rPr lang="en-US" sz="1100" b="1" u="none" strike="noStrike" dirty="0" smtClean="0">
                          <a:effectLst/>
                        </a:rPr>
                        <a:t>the 4 </a:t>
                      </a:r>
                      <a:r>
                        <a:rPr lang="en-US" sz="1100" b="1" u="none" strike="noStrike" dirty="0">
                          <a:effectLst/>
                        </a:rPr>
                        <a:t>Hubs and 4 Competitive Load Zones </a:t>
                      </a:r>
                      <a:endParaRPr lang="en-US" sz="1100" b="1" u="none" strike="noStrike" dirty="0" smtClean="0">
                        <a:effectLst/>
                      </a:endParaRPr>
                    </a:p>
                    <a:p>
                      <a:pPr algn="ctr" fontAlgn="ctr"/>
                      <a:r>
                        <a:rPr lang="en-US" sz="1100" b="1" u="none" strike="noStrike" dirty="0" smtClean="0">
                          <a:effectLst/>
                        </a:rPr>
                        <a:t>across </a:t>
                      </a:r>
                      <a:r>
                        <a:rPr lang="en-US" sz="1100" b="1" u="none" strike="noStrike" dirty="0">
                          <a:effectLst/>
                        </a:rPr>
                        <a:t>All Hours of the </a:t>
                      </a:r>
                      <a:r>
                        <a:rPr lang="en-US" sz="1100" b="1" u="none" strike="noStrike" dirty="0" smtClean="0">
                          <a:effectLst/>
                        </a:rPr>
                        <a:t>Affected</a:t>
                      </a:r>
                      <a:r>
                        <a:rPr lang="en-US" sz="1100" b="1" u="none" strike="noStrike" baseline="0" dirty="0" smtClean="0">
                          <a:effectLst/>
                        </a:rPr>
                        <a:t> </a:t>
                      </a:r>
                      <a:r>
                        <a:rPr lang="en-US" sz="1100" b="1" u="none" strike="noStrike" dirty="0" smtClean="0">
                          <a:effectLst/>
                        </a:rPr>
                        <a:t>ODs</a:t>
                      </a:r>
                      <a:endParaRPr lang="en-US" sz="1100" b="1" i="0" u="none" strike="noStrike" dirty="0">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6933">
                <a:tc vMerge="1">
                  <a:txBody>
                    <a:bodyPr/>
                    <a:lstStyle/>
                    <a:p>
                      <a:endParaRPr lang="en-US"/>
                    </a:p>
                  </a:txBody>
                  <a:tcPr/>
                </a:tc>
                <a:tc vMerge="1">
                  <a:txBody>
                    <a:bodyPr/>
                    <a:lstStyle/>
                    <a:p>
                      <a:endParaRPr lang="en-US"/>
                    </a:p>
                  </a:txBody>
                  <a:tcPr/>
                </a:tc>
                <a:tc>
                  <a:txBody>
                    <a:bodyPr/>
                    <a:lstStyle/>
                    <a:p>
                      <a:pPr algn="ctr" fontAlgn="ctr"/>
                      <a:r>
                        <a:rPr lang="en-US" sz="1050" b="1" u="none" strike="noStrike">
                          <a:effectLst/>
                        </a:rPr>
                        <a:t>&lt; -$10/MWh</a:t>
                      </a:r>
                      <a:endParaRPr lang="en-US" sz="1050" b="1"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050" b="1" u="none" strike="noStrike">
                          <a:effectLst/>
                        </a:rPr>
                        <a:t>&gt;= -$10/MWh </a:t>
                      </a:r>
                      <a:br>
                        <a:rPr lang="en-US" sz="1050" b="1" u="none" strike="noStrike">
                          <a:effectLst/>
                        </a:rPr>
                      </a:br>
                      <a:r>
                        <a:rPr lang="en-US" sz="1050" b="1" u="none" strike="noStrike">
                          <a:effectLst/>
                        </a:rPr>
                        <a:t>&amp; &lt; -$1/MWh</a:t>
                      </a:r>
                      <a:endParaRPr lang="en-US" sz="1050" b="1"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050" b="1" u="none" strike="noStrike">
                          <a:effectLst/>
                        </a:rPr>
                        <a:t>&gt;= -$1/MWh </a:t>
                      </a:r>
                      <a:br>
                        <a:rPr lang="en-US" sz="1050" b="1" u="none" strike="noStrike">
                          <a:effectLst/>
                        </a:rPr>
                      </a:br>
                      <a:r>
                        <a:rPr lang="en-US" sz="1050" b="1" u="none" strike="noStrike">
                          <a:effectLst/>
                        </a:rPr>
                        <a:t>&amp; &lt; -$0.1/MWh</a:t>
                      </a:r>
                      <a:endParaRPr lang="en-US" sz="1050" b="1"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050" b="1" u="none" strike="noStrike">
                          <a:effectLst/>
                        </a:rPr>
                        <a:t>&gt;= -$0.1/MWh </a:t>
                      </a:r>
                      <a:br>
                        <a:rPr lang="en-US" sz="1050" b="1" u="none" strike="noStrike">
                          <a:effectLst/>
                        </a:rPr>
                      </a:br>
                      <a:r>
                        <a:rPr lang="en-US" sz="1050" b="1" u="none" strike="noStrike">
                          <a:effectLst/>
                        </a:rPr>
                        <a:t>&amp; &lt; $0.1/MWh</a:t>
                      </a:r>
                      <a:endParaRPr lang="en-US" sz="1050" b="1"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050" b="1" u="none" strike="noStrike">
                          <a:effectLst/>
                        </a:rPr>
                        <a:t>&gt;= $0.1/MWh </a:t>
                      </a:r>
                      <a:br>
                        <a:rPr lang="en-US" sz="1050" b="1" u="none" strike="noStrike">
                          <a:effectLst/>
                        </a:rPr>
                      </a:br>
                      <a:r>
                        <a:rPr lang="en-US" sz="1050" b="1" u="none" strike="noStrike">
                          <a:effectLst/>
                        </a:rPr>
                        <a:t>&amp; &lt; $1/MWh</a:t>
                      </a:r>
                      <a:endParaRPr lang="en-US" sz="1050" b="1"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050" b="1" u="none" strike="noStrike">
                          <a:effectLst/>
                        </a:rPr>
                        <a:t>&gt;= $1/MWh </a:t>
                      </a:r>
                      <a:br>
                        <a:rPr lang="en-US" sz="1050" b="1" u="none" strike="noStrike">
                          <a:effectLst/>
                        </a:rPr>
                      </a:br>
                      <a:r>
                        <a:rPr lang="en-US" sz="1050" b="1" u="none" strike="noStrike">
                          <a:effectLst/>
                        </a:rPr>
                        <a:t>&amp; &lt; $10/MWh</a:t>
                      </a:r>
                      <a:endParaRPr lang="en-US" sz="1050" b="1"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050" b="1" u="none" strike="noStrike" dirty="0">
                          <a:effectLst/>
                        </a:rPr>
                        <a:t>&gt;= $10/MWh</a:t>
                      </a:r>
                      <a:endParaRPr lang="en-US" sz="1050" b="1" i="0" u="none" strike="noStrike" dirty="0">
                        <a:solidFill>
                          <a:srgbClr val="000000"/>
                        </a:solidFill>
                        <a:effectLst/>
                        <a:latin typeface="Arial" panose="020B0604020202020204" pitchFamily="34" charset="0"/>
                      </a:endParaRPr>
                    </a:p>
                  </a:txBody>
                  <a:tcPr marL="6422" marR="6422" marT="6422" marB="0" anchor="ctr"/>
                </a:tc>
              </a:tr>
              <a:tr h="216628">
                <a:tc>
                  <a:txBody>
                    <a:bodyPr/>
                    <a:lstStyle/>
                    <a:p>
                      <a:pPr algn="ctr" rtl="0" fontAlgn="ctr"/>
                      <a:r>
                        <a:rPr lang="en-US" sz="1100" u="none" strike="noStrike">
                          <a:effectLst/>
                        </a:rPr>
                        <a:t>06/10/19 *</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rtl="0" fontAlgn="ctr"/>
                      <a:r>
                        <a:rPr lang="en-US" sz="1100" u="none" strike="noStrike">
                          <a:effectLst/>
                        </a:rPr>
                        <a:t>2</a:t>
                      </a:r>
                      <a:endParaRPr lang="en-US" sz="1100" b="0" i="0" u="none" strike="noStrike">
                        <a:solidFill>
                          <a:srgbClr val="000000"/>
                        </a:solidFill>
                        <a:effectLst/>
                        <a:latin typeface="Arial" panose="020B0604020202020204" pitchFamily="34" charset="0"/>
                      </a:endParaRPr>
                    </a:p>
                  </a:txBody>
                  <a:tcPr marL="6422" marR="6422" marT="6422" marB="0" anchor="ctr"/>
                </a:tc>
                <a:tc gridSpan="7">
                  <a:txBody>
                    <a:bodyPr/>
                    <a:lstStyle/>
                    <a:p>
                      <a:pPr algn="ctr" fontAlgn="ctr"/>
                      <a:r>
                        <a:rPr lang="en-US" sz="1100" u="none" strike="noStrike">
                          <a:effectLst/>
                        </a:rPr>
                        <a:t>No Price Correction</a:t>
                      </a:r>
                      <a:endParaRPr lang="en-US" sz="1100" b="0" i="0" u="none" strike="noStrike">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6628">
                <a:tc>
                  <a:txBody>
                    <a:bodyPr/>
                    <a:lstStyle/>
                    <a:p>
                      <a:pPr algn="ctr" rtl="0" fontAlgn="ctr"/>
                      <a:r>
                        <a:rPr lang="en-US" sz="1100" u="none" strike="noStrike" dirty="0">
                          <a:effectLst/>
                        </a:rPr>
                        <a:t>06/11/19 *</a:t>
                      </a:r>
                      <a:endParaRPr lang="en-US" sz="11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r>
                        <a:rPr lang="en-US" sz="1100" u="none" strike="noStrike">
                          <a:effectLst/>
                        </a:rPr>
                        <a:t>2</a:t>
                      </a:r>
                      <a:endParaRPr lang="en-US" sz="1100" b="0" i="0" u="none" strike="noStrike">
                        <a:solidFill>
                          <a:srgbClr val="000000"/>
                        </a:solidFill>
                        <a:effectLst/>
                        <a:latin typeface="Arial" panose="020B0604020202020204" pitchFamily="34" charset="0"/>
                      </a:endParaRPr>
                    </a:p>
                  </a:txBody>
                  <a:tcPr marL="6422" marR="6422" marT="6422" marB="0" anchor="ctr"/>
                </a:tc>
                <a:tc gridSpan="7">
                  <a:txBody>
                    <a:bodyPr/>
                    <a:lstStyle/>
                    <a:p>
                      <a:pPr algn="ctr" fontAlgn="ctr"/>
                      <a:r>
                        <a:rPr lang="en-US" sz="1100" u="none" strike="noStrike">
                          <a:effectLst/>
                        </a:rPr>
                        <a:t>No Price Correction</a:t>
                      </a:r>
                      <a:endParaRPr lang="en-US" sz="1100" b="0" i="0" u="none" strike="noStrike">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6628">
                <a:tc>
                  <a:txBody>
                    <a:bodyPr/>
                    <a:lstStyle/>
                    <a:p>
                      <a:pPr algn="ctr" rtl="0" fontAlgn="ctr"/>
                      <a:r>
                        <a:rPr lang="en-US" sz="1100" u="none" strike="noStrike" dirty="0" smtClean="0">
                          <a:effectLst/>
                        </a:rPr>
                        <a:t>8/20/19</a:t>
                      </a:r>
                      <a:endParaRPr lang="en-US" sz="11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r>
                        <a:rPr lang="en-US" sz="1100" u="none" strike="noStrike">
                          <a:effectLst/>
                        </a:rPr>
                        <a:t>1</a:t>
                      </a:r>
                      <a:endParaRPr lang="en-US" sz="1100" b="0" i="0" u="none" strike="noStrike">
                        <a:solidFill>
                          <a:srgbClr val="000000"/>
                        </a:solidFill>
                        <a:effectLst/>
                        <a:latin typeface="Arial" panose="020B0604020202020204" pitchFamily="34" charset="0"/>
                      </a:endParaRPr>
                    </a:p>
                  </a:txBody>
                  <a:tcPr marL="6422" marR="6422" marT="6422" marB="0" anchor="ctr"/>
                </a:tc>
                <a:tc gridSpan="7">
                  <a:txBody>
                    <a:bodyPr/>
                    <a:lstStyle/>
                    <a:p>
                      <a:pPr algn="ctr" fontAlgn="ctr"/>
                      <a:r>
                        <a:rPr lang="en-US" sz="1100" u="none" strike="noStrike">
                          <a:effectLst/>
                        </a:rPr>
                        <a:t>No Price Correction</a:t>
                      </a:r>
                      <a:endParaRPr lang="en-US" sz="1100" b="0" i="0" u="none" strike="noStrike">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6628">
                <a:tc>
                  <a:txBody>
                    <a:bodyPr/>
                    <a:lstStyle/>
                    <a:p>
                      <a:pPr algn="ctr" rtl="0" fontAlgn="ctr"/>
                      <a:r>
                        <a:rPr lang="en-US" sz="1100" u="none" strike="noStrike" dirty="0" smtClean="0">
                          <a:effectLst/>
                        </a:rPr>
                        <a:t>8/21/19</a:t>
                      </a:r>
                      <a:endParaRPr lang="en-US" sz="11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r>
                        <a:rPr lang="en-US" sz="1100" u="none" strike="noStrike">
                          <a:effectLst/>
                        </a:rPr>
                        <a:t>1</a:t>
                      </a:r>
                      <a:endParaRPr lang="en-US" sz="1100" b="0" i="0" u="none" strike="noStrike">
                        <a:solidFill>
                          <a:srgbClr val="000000"/>
                        </a:solidFill>
                        <a:effectLst/>
                        <a:latin typeface="Arial" panose="020B0604020202020204" pitchFamily="34" charset="0"/>
                      </a:endParaRPr>
                    </a:p>
                  </a:txBody>
                  <a:tcPr marL="6422" marR="6422" marT="6422" marB="0" anchor="ctr"/>
                </a:tc>
                <a:tc gridSpan="7">
                  <a:txBody>
                    <a:bodyPr/>
                    <a:lstStyle/>
                    <a:p>
                      <a:pPr algn="ctr" fontAlgn="ctr"/>
                      <a:r>
                        <a:rPr lang="en-US" sz="1100" u="none" strike="noStrike">
                          <a:effectLst/>
                        </a:rPr>
                        <a:t>No Price Correction</a:t>
                      </a:r>
                      <a:endParaRPr lang="en-US" sz="1100" b="0" i="0" u="none" strike="noStrike">
                        <a:solidFill>
                          <a:srgbClr val="000000"/>
                        </a:solidFill>
                        <a:effectLst/>
                        <a:latin typeface="Arial" panose="020B0604020202020204" pitchFamily="34" charset="0"/>
                      </a:endParaRPr>
                    </a:p>
                  </a:txBody>
                  <a:tcPr marL="6422" marR="6422" marT="6422"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6628">
                <a:tc>
                  <a:txBody>
                    <a:bodyPr/>
                    <a:lstStyle/>
                    <a:p>
                      <a:pPr algn="ctr" rtl="0" fontAlgn="ctr"/>
                      <a:r>
                        <a:rPr lang="en-US" sz="1100" u="none" strike="noStrike" dirty="0" smtClean="0">
                          <a:solidFill>
                            <a:schemeClr val="bg1"/>
                          </a:solidFill>
                          <a:effectLst/>
                        </a:rPr>
                        <a:t>9/16/19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5</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1</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24</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67</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34</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38</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28</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solidFill>
                            <a:schemeClr val="bg1"/>
                          </a:solidFill>
                          <a:effectLst/>
                        </a:rPr>
                        <a:t>9/17/19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3</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3</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29</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64</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88</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8</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solidFill>
                            <a:schemeClr val="bg1"/>
                          </a:solidFill>
                          <a:effectLst/>
                        </a:rPr>
                        <a:t>9/18/19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67</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52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7</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55</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9</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solidFill>
                            <a:schemeClr val="bg1"/>
                          </a:solidFill>
                          <a:effectLst/>
                        </a:rPr>
                        <a:t>9/19/19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1</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6</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32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47</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83</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24</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solidFill>
                            <a:schemeClr val="bg1"/>
                          </a:solidFill>
                          <a:effectLst/>
                        </a:rPr>
                        <a:t>9/20/19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1</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6</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44</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117</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25</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solidFill>
                            <a:schemeClr val="bg1"/>
                          </a:solidFill>
                          <a:effectLst/>
                        </a:rPr>
                        <a:t>9/21/19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1</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58</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90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25</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17</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solidFill>
                            <a:schemeClr val="bg1"/>
                          </a:solidFill>
                          <a:effectLst/>
                        </a:rPr>
                        <a:t>9/22/19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1</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12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137</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39</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solidFill>
                            <a:schemeClr val="bg1"/>
                          </a:solidFill>
                          <a:effectLst/>
                        </a:rPr>
                        <a:t>9/23/19</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rtl="0" fontAlgn="ctr"/>
                      <a:r>
                        <a:rPr lang="en-US" sz="1100" u="none" strike="noStrike">
                          <a:solidFill>
                            <a:schemeClr val="bg1"/>
                          </a:solidFill>
                          <a:effectLst/>
                        </a:rPr>
                        <a:t>5</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1</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28</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102</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30</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a:solidFill>
                            <a:schemeClr val="bg1"/>
                          </a:solidFill>
                          <a:effectLst/>
                        </a:rPr>
                        <a:t>29</a:t>
                      </a:r>
                      <a:endParaRPr lang="en-US" sz="1100" b="0" i="0" u="none" strike="noStrike">
                        <a:solidFill>
                          <a:schemeClr val="bg1"/>
                        </a:solidFill>
                        <a:effectLst/>
                        <a:latin typeface="Arial" panose="020B0604020202020204" pitchFamily="34" charset="0"/>
                      </a:endParaRPr>
                    </a:p>
                  </a:txBody>
                  <a:tcPr marL="6422" marR="6422" marT="6422" marB="0" anchor="ctr">
                    <a:solidFill>
                      <a:schemeClr val="accent1"/>
                    </a:solidFill>
                  </a:tcPr>
                </a:tc>
                <a:tc>
                  <a:txBody>
                    <a:bodyPr/>
                    <a:lstStyle/>
                    <a:p>
                      <a:pPr algn="ctr" fontAlgn="ctr"/>
                      <a:r>
                        <a:rPr lang="en-US" sz="1100" u="none" strike="noStrike" dirty="0">
                          <a:solidFill>
                            <a:schemeClr val="bg1"/>
                          </a:solidFill>
                          <a:effectLst/>
                        </a:rPr>
                        <a:t>2</a:t>
                      </a:r>
                      <a:endParaRPr lang="en-US" sz="1100" b="0" i="0" u="none" strike="noStrike" dirty="0">
                        <a:solidFill>
                          <a:schemeClr val="bg1"/>
                        </a:solidFill>
                        <a:effectLst/>
                        <a:latin typeface="Arial" panose="020B0604020202020204" pitchFamily="34" charset="0"/>
                      </a:endParaRPr>
                    </a:p>
                  </a:txBody>
                  <a:tcPr marL="6422" marR="6422" marT="6422" marB="0" anchor="ctr">
                    <a:solidFill>
                      <a:schemeClr val="accent1"/>
                    </a:solidFill>
                  </a:tcPr>
                </a:tc>
              </a:tr>
              <a:tr h="216628">
                <a:tc>
                  <a:txBody>
                    <a:bodyPr/>
                    <a:lstStyle/>
                    <a:p>
                      <a:pPr algn="ctr" rtl="0" fontAlgn="ctr"/>
                      <a:r>
                        <a:rPr lang="en-US" sz="1100" u="none" strike="noStrike" dirty="0" smtClean="0">
                          <a:effectLst/>
                        </a:rPr>
                        <a:t>9/24/19 </a:t>
                      </a:r>
                      <a:r>
                        <a:rPr lang="en-US" sz="1100" u="none" strike="noStrike" dirty="0">
                          <a:effectLst/>
                        </a:rPr>
                        <a:t>**</a:t>
                      </a:r>
                      <a:endParaRPr lang="en-US" sz="11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r>
                        <a:rPr lang="en-US" sz="1100" u="none" strike="noStrike">
                          <a:effectLst/>
                        </a:rPr>
                        <a:t>5</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0</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3</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24</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146</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15</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4</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0</a:t>
                      </a:r>
                      <a:endParaRPr lang="en-US" sz="1100" b="0" i="0" u="none" strike="noStrike">
                        <a:solidFill>
                          <a:srgbClr val="000000"/>
                        </a:solidFill>
                        <a:effectLst/>
                        <a:latin typeface="Arial" panose="020B0604020202020204" pitchFamily="34" charset="0"/>
                      </a:endParaRPr>
                    </a:p>
                  </a:txBody>
                  <a:tcPr marL="6422" marR="6422" marT="6422" marB="0" anchor="ctr"/>
                </a:tc>
              </a:tr>
              <a:tr h="216628">
                <a:tc>
                  <a:txBody>
                    <a:bodyPr/>
                    <a:lstStyle/>
                    <a:p>
                      <a:pPr algn="ctr" rtl="0" fontAlgn="ctr"/>
                      <a:r>
                        <a:rPr lang="en-US" sz="1100" u="none" strike="noStrike" dirty="0" smtClean="0">
                          <a:effectLst/>
                        </a:rPr>
                        <a:t>9/25/19 </a:t>
                      </a:r>
                      <a:r>
                        <a:rPr lang="en-US" sz="1100" u="none" strike="noStrike" dirty="0">
                          <a:effectLst/>
                        </a:rPr>
                        <a:t>**</a:t>
                      </a:r>
                      <a:endParaRPr lang="en-US" sz="1100" b="0" i="0" u="none" strike="noStrike" dirty="0">
                        <a:solidFill>
                          <a:srgbClr val="000000"/>
                        </a:solidFill>
                        <a:effectLst/>
                        <a:latin typeface="Arial" panose="020B0604020202020204" pitchFamily="34" charset="0"/>
                      </a:endParaRPr>
                    </a:p>
                  </a:txBody>
                  <a:tcPr marL="6422" marR="6422" marT="6422" marB="0" anchor="ctr"/>
                </a:tc>
                <a:tc>
                  <a:txBody>
                    <a:bodyPr/>
                    <a:lstStyle/>
                    <a:p>
                      <a:pPr algn="ctr" rtl="0" fontAlgn="ctr"/>
                      <a:r>
                        <a:rPr lang="en-US" sz="1100" u="none" strike="noStrike">
                          <a:effectLst/>
                        </a:rPr>
                        <a:t>5</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23</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31</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47</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49</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22</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a:effectLst/>
                        </a:rPr>
                        <a:t>12</a:t>
                      </a:r>
                      <a:endParaRPr lang="en-US" sz="1100" b="0" i="0" u="none" strike="noStrike">
                        <a:solidFill>
                          <a:srgbClr val="000000"/>
                        </a:solidFill>
                        <a:effectLst/>
                        <a:latin typeface="Arial" panose="020B0604020202020204" pitchFamily="34" charset="0"/>
                      </a:endParaRPr>
                    </a:p>
                  </a:txBody>
                  <a:tcPr marL="6422" marR="6422" marT="6422" marB="0" anchor="ctr"/>
                </a:tc>
                <a:tc>
                  <a:txBody>
                    <a:bodyPr/>
                    <a:lstStyle/>
                    <a:p>
                      <a:pPr algn="ctr" fontAlgn="ctr"/>
                      <a:r>
                        <a:rPr lang="en-US" sz="1100" u="none" strike="noStrike" dirty="0">
                          <a:effectLst/>
                        </a:rPr>
                        <a:t>8</a:t>
                      </a:r>
                      <a:endParaRPr lang="en-US" sz="1100" b="0" i="0" u="none" strike="noStrike" dirty="0">
                        <a:solidFill>
                          <a:srgbClr val="000000"/>
                        </a:solidFill>
                        <a:effectLst/>
                        <a:latin typeface="Arial" panose="020B0604020202020204" pitchFamily="34" charset="0"/>
                      </a:endParaRPr>
                    </a:p>
                  </a:txBody>
                  <a:tcPr marL="6422" marR="6422" marT="6422" marB="0" anchor="ctr"/>
                </a:tc>
              </a:tr>
            </a:tbl>
          </a:graphicData>
        </a:graphic>
      </p:graphicFrame>
      <p:sp>
        <p:nvSpPr>
          <p:cNvPr id="5" name="Rectangle 4"/>
          <p:cNvSpPr/>
          <p:nvPr/>
        </p:nvSpPr>
        <p:spPr>
          <a:xfrm>
            <a:off x="990600" y="5564555"/>
            <a:ext cx="7772400" cy="276999"/>
          </a:xfrm>
          <a:prstGeom prst="rect">
            <a:avLst/>
          </a:prstGeom>
        </p:spPr>
        <p:txBody>
          <a:bodyPr wrap="square">
            <a:spAutoFit/>
          </a:bodyPr>
          <a:lstStyle/>
          <a:p>
            <a:r>
              <a:rPr lang="en-US" sz="1200" dirty="0"/>
              <a:t>Note: a positive value indicates that the corrected or proposed price is higher than the original price. </a:t>
            </a:r>
          </a:p>
        </p:txBody>
      </p:sp>
    </p:spTree>
    <p:extLst>
      <p:ext uri="{BB962C8B-B14F-4D97-AF65-F5344CB8AC3E}">
        <p14:creationId xmlns:p14="http://schemas.microsoft.com/office/powerpoint/2010/main" val="1988455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8B5E9260-F6CD-4DEF-B0FE-7B1B3177E7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1766</TotalTime>
  <Words>818</Words>
  <Application>Microsoft Office PowerPoint</Application>
  <PresentationFormat>On-screen Show (4:3)</PresentationFormat>
  <Paragraphs>194</Paragraphs>
  <Slides>6</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1_Custom Design</vt:lpstr>
      <vt:lpstr>Office Theme</vt:lpstr>
      <vt:lpstr>PowerPoint Presentation</vt:lpstr>
      <vt:lpstr>Background </vt:lpstr>
      <vt:lpstr>Background </vt:lpstr>
      <vt:lpstr>Impacts</vt:lpstr>
      <vt:lpstr>Price Correction (Board Review)</vt:lpstr>
      <vt:lpstr>Price Correction (Board Review)  Summary of Price Impacts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Juliana Morehead</cp:lastModifiedBy>
  <cp:revision>172</cp:revision>
  <cp:lastPrinted>2016-01-21T20:53:15Z</cp:lastPrinted>
  <dcterms:created xsi:type="dcterms:W3CDTF">2016-01-21T15:20:31Z</dcterms:created>
  <dcterms:modified xsi:type="dcterms:W3CDTF">2019-10-22T20:21:38Z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