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339" r:id="rId7"/>
    <p:sldId id="285" r:id="rId8"/>
    <p:sldId id="293" r:id="rId9"/>
    <p:sldId id="333" r:id="rId10"/>
    <p:sldId id="334" r:id="rId11"/>
    <p:sldId id="340" r:id="rId12"/>
    <p:sldId id="322" r:id="rId13"/>
    <p:sldId id="337" r:id="rId14"/>
    <p:sldId id="31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hn, Doug" initials="FD" lastIdx="1" clrIdx="0">
    <p:extLst>
      <p:ext uri="{19B8F6BF-5375-455C-9EA6-DF929625EA0E}">
        <p15:presenceInfo xmlns:p15="http://schemas.microsoft.com/office/powerpoint/2012/main" userId="S-1-5-21-639947351-343809578-3807592339-50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132" d="100"/>
          <a:sy n="132" d="100"/>
        </p:scale>
        <p:origin x="76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upl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B6770"/>
                </a:solidFill>
              </a:rPr>
              <a:t>Footer text goes here.</a:t>
            </a:r>
            <a:endParaRPr lang="en-US" dirty="0">
              <a:solidFill>
                <a:srgbClr val="5B677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612134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286000"/>
            <a:ext cx="4953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 Rounded MT Bold" panose="020F0704030504030204" pitchFamily="34" charset="0"/>
              </a:rPr>
              <a:t>Battery Energy Storage Task Force (BESTF) Update to TAC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Kenneth Ragsdale	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October 23,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Questions?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19125" y="914400"/>
            <a:ext cx="7981950" cy="532311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GR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 Generation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CLR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Controllable Load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ESR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Storage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Market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EMS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Network Model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RARF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Resource Asset Registration 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RIOO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Resource Integration and On-Going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“Combo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Model”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Current approach of representing a battery as a GR and a CLR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“Single Model”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Future approach of representing a battery as a single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“KTC Recommendation”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Key Topic/Concept Recommendation   (this is a “principle” to be used in writing the NPRRs)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Before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EMS Upgrade and RTC Implementation”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With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EMS Upgrade and RTC I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mplementation”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</a:t>
            </a:r>
            <a:endParaRPr lang="en-US" sz="1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Acronyms and Key Phrases</a:t>
            </a:r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686800" y="6553200"/>
            <a:ext cx="533400" cy="2206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118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Outline of BESTF Update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238" y="1066800"/>
            <a:ext cx="8534400" cy="5052221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TAC Voting Items</a:t>
            </a: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Chair and Vice Chair</a:t>
            </a: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Battery Energy Storage Task Force Charter</a:t>
            </a:r>
            <a:endParaRPr lang="en-US" sz="20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/>
              <a:t>Overview of battery Energy Storage Resources I</a:t>
            </a:r>
            <a:r>
              <a:rPr lang="en-US" sz="2000" dirty="0" smtClean="0"/>
              <a:t>ntegration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Next Steps</a:t>
            </a:r>
            <a:endParaRPr lang="en-US" sz="18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Key </a:t>
            </a:r>
            <a:r>
              <a:rPr lang="en-US" sz="2000" dirty="0"/>
              <a:t>Topics and Concepts and Schedule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Reminder of review process for BESTF and TAC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</a:t>
            </a:r>
            <a:r>
              <a:rPr lang="en-US" sz="2400" dirty="0" smtClean="0"/>
              <a:t>Voting Items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4102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/>
              <a:t>Seeking TAC approval of BESTF Leadership:</a:t>
            </a:r>
          </a:p>
          <a:p>
            <a:pPr marL="0" indent="0">
              <a:buNone/>
            </a:pPr>
            <a:r>
              <a:rPr lang="en-US" sz="2000" dirty="0"/>
              <a:t>	Chair:  Kenneth Ragsdale (ERCOT)</a:t>
            </a:r>
          </a:p>
          <a:p>
            <a:pPr marL="0" indent="0">
              <a:buNone/>
            </a:pPr>
            <a:r>
              <a:rPr lang="en-US" sz="2000" dirty="0"/>
              <a:t>	Vice-Chair:  Andy Nguyen  (LCRA)</a:t>
            </a:r>
          </a:p>
          <a:p>
            <a:endParaRPr lang="en-US" sz="2000" dirty="0"/>
          </a:p>
          <a:p>
            <a:r>
              <a:rPr lang="en-US" sz="2000" dirty="0" smtClean="0"/>
              <a:t>Seeking TAC approval of the BESTF Charter:</a:t>
            </a:r>
          </a:p>
          <a:p>
            <a:pPr lvl="1"/>
            <a:r>
              <a:rPr lang="en-US" sz="1800" dirty="0" smtClean="0"/>
              <a:t>See the recommended charter from the BESTF</a:t>
            </a:r>
          </a:p>
          <a:p>
            <a:pPr lvl="1"/>
            <a:r>
              <a:rPr lang="en-US" sz="1800" dirty="0" smtClean="0"/>
              <a:t>“BESTF will develop </a:t>
            </a:r>
            <a:r>
              <a:rPr lang="en-US" sz="1800" dirty="0"/>
              <a:t>policy recommendations for consideration by TAC relating to the integration of battery Energy Storage Resources into the ERCOT </a:t>
            </a:r>
            <a:r>
              <a:rPr lang="en-US" sz="1800" dirty="0" smtClean="0"/>
              <a:t>System.”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4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AEC7"/>
                </a:solidFill>
              </a:rPr>
              <a:t>Energy Storage Roadmap</a:t>
            </a:r>
            <a:endParaRPr lang="en-US" sz="2400" dirty="0">
              <a:solidFill>
                <a:srgbClr val="00AEC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07986" y="1409021"/>
            <a:ext cx="8476936" cy="4763179"/>
            <a:chOff x="207986" y="1409021"/>
            <a:chExt cx="8476936" cy="4763179"/>
          </a:xfrm>
        </p:grpSpPr>
        <p:cxnSp>
          <p:nvCxnSpPr>
            <p:cNvPr id="38" name="Elbow Connector 37"/>
            <p:cNvCxnSpPr>
              <a:stCxn id="49" idx="3"/>
              <a:endCxn id="45" idx="0"/>
            </p:cNvCxnSpPr>
            <p:nvPr/>
          </p:nvCxnSpPr>
          <p:spPr>
            <a:xfrm>
              <a:off x="2730341" y="2291125"/>
              <a:ext cx="3620969" cy="1394948"/>
            </a:xfrm>
            <a:prstGeom prst="bentConnector2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Bent-Up Arrow 9"/>
            <p:cNvSpPr/>
            <p:nvPr/>
          </p:nvSpPr>
          <p:spPr>
            <a:xfrm rot="10800000" flipH="1">
              <a:off x="207986" y="2030377"/>
              <a:ext cx="6380228" cy="1665379"/>
            </a:xfrm>
            <a:prstGeom prst="bentUpArrow">
              <a:avLst>
                <a:gd name="adj1" fmla="val 20182"/>
                <a:gd name="adj2" fmla="val 14483"/>
                <a:gd name="adj3" fmla="val 16310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Connector 19"/>
            <p:cNvCxnSpPr>
              <a:stCxn id="23" idx="2"/>
            </p:cNvCxnSpPr>
            <p:nvPr/>
          </p:nvCxnSpPr>
          <p:spPr>
            <a:xfrm>
              <a:off x="779280" y="1716798"/>
              <a:ext cx="299" cy="202413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24" idx="2"/>
            </p:cNvCxnSpPr>
            <p:nvPr/>
          </p:nvCxnSpPr>
          <p:spPr>
            <a:xfrm flipH="1">
              <a:off x="2185955" y="1731584"/>
              <a:ext cx="42408" cy="212528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25" idx="2"/>
            </p:cNvCxnSpPr>
            <p:nvPr/>
          </p:nvCxnSpPr>
          <p:spPr>
            <a:xfrm>
              <a:off x="5846164" y="1731584"/>
              <a:ext cx="18866" cy="215461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88174" y="1409021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2020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13272" y="1423807"/>
              <a:ext cx="1630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Jan 1, 2021</a:t>
              </a:r>
              <a:endParaRPr 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5058" y="142380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2024</a:t>
              </a:r>
              <a:endParaRPr lang="en-US" sz="1400" b="1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5189" y="3707011"/>
              <a:ext cx="6097547" cy="31367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Combination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833906" y="4027418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81000" y="4018958"/>
              <a:ext cx="3861" cy="576757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13461" y="4018958"/>
              <a:ext cx="4564" cy="58521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557914" y="2487281"/>
              <a:ext cx="2127008" cy="52322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Single-Model  ES Improvement NPRRs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7344946" y="301050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7907552" y="301891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Elbow Connector 83"/>
            <p:cNvCxnSpPr/>
            <p:nvPr/>
          </p:nvCxnSpPr>
          <p:spPr>
            <a:xfrm flipV="1">
              <a:off x="1905000" y="4078870"/>
              <a:ext cx="956997" cy="786917"/>
            </a:xfrm>
            <a:prstGeom prst="bentConnector3">
              <a:avLst>
                <a:gd name="adj1" fmla="val 100049"/>
              </a:avLst>
            </a:prstGeom>
            <a:ln w="28575">
              <a:solidFill>
                <a:srgbClr val="00AEC7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07986" y="4604176"/>
              <a:ext cx="1726756" cy="52322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Combination model</a:t>
              </a:r>
            </a:p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NPRRs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839901" y="1937182"/>
              <a:ext cx="890440" cy="707886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2"/>
                  </a:solidFill>
                </a:rPr>
                <a:t>Single Model NPRR Approved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6353225" y="3581400"/>
              <a:ext cx="2190426" cy="579332"/>
            </a:xfrm>
            <a:prstGeom prst="rightArrow">
              <a:avLst/>
            </a:prstGeom>
            <a:solidFill>
              <a:srgbClr val="26D07C">
                <a:alpha val="80000"/>
              </a:srgb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  Single-unit model for 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6165442" y="3686073"/>
              <a:ext cx="371735" cy="396756"/>
            </a:xfrm>
            <a:prstGeom prst="star5">
              <a:avLst/>
            </a:prstGeom>
            <a:solidFill>
              <a:srgbClr val="FFD100"/>
            </a:solidFill>
            <a:ln>
              <a:solidFill>
                <a:srgbClr val="003865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96047" y="4646210"/>
              <a:ext cx="10374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</a:t>
              </a:r>
              <a:endParaRPr lang="en-US" sz="900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88732" y="2082282"/>
              <a:ext cx="132600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Implementation Goal</a:t>
              </a:r>
              <a:endParaRPr lang="en-US" sz="9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19632" y="4015596"/>
              <a:ext cx="14477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90C58"/>
                  </a:solidFill>
                </a:rPr>
                <a:t>RTC and EMS 3.3 Go-Live</a:t>
              </a:r>
              <a:endParaRPr lang="en-US" sz="1400" dirty="0">
                <a:solidFill>
                  <a:srgbClr val="890C58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38200" y="1941435"/>
              <a:ext cx="575071" cy="646331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solidFill>
                    <a:schemeClr val="tx2"/>
                  </a:solidFill>
                </a:defRPr>
              </a:lvl1pPr>
            </a:lstStyle>
            <a:p>
              <a:r>
                <a:rPr lang="en-US" sz="900" dirty="0"/>
                <a:t>File Single Model NPRR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2081875" y="4018039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3357229" y="4030044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32"/>
            <p:cNvSpPr/>
            <p:nvPr/>
          </p:nvSpPr>
          <p:spPr>
            <a:xfrm>
              <a:off x="1187611" y="2783698"/>
              <a:ext cx="876854" cy="73720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000" b="1" dirty="0" smtClean="0">
                  <a:solidFill>
                    <a:schemeClr val="tx1"/>
                  </a:solidFill>
                </a:rPr>
                <a:t>MMS Change Freeze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1104916" y="2606927"/>
              <a:ext cx="2424" cy="1041707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123384" y="2650203"/>
              <a:ext cx="3641" cy="963556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4736620" y="2819654"/>
              <a:ext cx="1370169" cy="76162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50000"/>
                </a:lnSpc>
              </a:pPr>
              <a:r>
                <a:rPr lang="en-US" sz="1100" b="1" dirty="0" smtClean="0">
                  <a:solidFill>
                    <a:schemeClr val="tx1"/>
                  </a:solidFill>
                </a:rPr>
                <a:t>EMS/MMS Change Freeze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ular Callout 4"/>
            <p:cNvSpPr/>
            <p:nvPr/>
          </p:nvSpPr>
          <p:spPr>
            <a:xfrm>
              <a:off x="3276601" y="5181600"/>
              <a:ext cx="2569564" cy="990600"/>
            </a:xfrm>
            <a:prstGeom prst="wedgeRectCallout">
              <a:avLst>
                <a:gd name="adj1" fmla="val -112958"/>
                <a:gd name="adj2" fmla="val -6903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57229" y="5181600"/>
              <a:ext cx="258637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These include NPRRs 963 and 967, as well as several ERCOT-sponsored NPRRs under development 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50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Milestones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r>
              <a:rPr lang="en-US" sz="2000" dirty="0" smtClean="0"/>
              <a:t>File key NPRRs </a:t>
            </a:r>
            <a:r>
              <a:rPr lang="en-US" sz="2000" dirty="0"/>
              <a:t>needed to </a:t>
            </a:r>
            <a:r>
              <a:rPr lang="en-US" sz="2000" dirty="0" smtClean="0"/>
              <a:t>sustain/improve </a:t>
            </a:r>
            <a:r>
              <a:rPr lang="en-US" sz="2000" dirty="0"/>
              <a:t>the </a:t>
            </a:r>
            <a:r>
              <a:rPr lang="en-US" sz="2000" dirty="0" smtClean="0"/>
              <a:t>current “combo model”: </a:t>
            </a:r>
            <a:r>
              <a:rPr lang="en-US" sz="2000" b="1" dirty="0" smtClean="0">
                <a:solidFill>
                  <a:srgbClr val="FF0000"/>
                </a:solidFill>
              </a:rPr>
              <a:t>(before the </a:t>
            </a:r>
            <a:r>
              <a:rPr lang="en-US" sz="2000" b="1" dirty="0">
                <a:solidFill>
                  <a:srgbClr val="FF0000"/>
                </a:solidFill>
              </a:rPr>
              <a:t>end of Q1 </a:t>
            </a:r>
            <a:r>
              <a:rPr lang="en-US" sz="2000" b="1" dirty="0" smtClean="0">
                <a:solidFill>
                  <a:srgbClr val="FF0000"/>
                </a:solidFill>
              </a:rPr>
              <a:t>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 </a:t>
            </a:r>
            <a:endParaRPr lang="en-US" sz="2000" dirty="0" smtClean="0"/>
          </a:p>
          <a:p>
            <a:r>
              <a:rPr lang="en-US" sz="2000" dirty="0" smtClean="0"/>
              <a:t>File NPRRs related to Single Model (and RTC):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of Q1 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Single Model (and RTC) NPRRs BOD approved:  </a:t>
            </a:r>
            <a:r>
              <a:rPr lang="en-US" sz="2000" b="1" dirty="0" smtClean="0">
                <a:solidFill>
                  <a:srgbClr val="FF0000"/>
                </a:solidFill>
              </a:rPr>
              <a:t>(before January 1, 2021)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r>
              <a:rPr lang="en-US" sz="2000" dirty="0" smtClean="0"/>
              <a:t>Start discussion on the integration of </a:t>
            </a:r>
            <a:r>
              <a:rPr lang="en-US" sz="2000" dirty="0"/>
              <a:t>hybrid (battery and </a:t>
            </a:r>
            <a:r>
              <a:rPr lang="en-US" sz="2000" dirty="0" smtClean="0"/>
              <a:t>thermal), </a:t>
            </a:r>
            <a:r>
              <a:rPr lang="en-US" sz="2000" dirty="0"/>
              <a:t>and DC-coupled (battery and solar behind the inverter) </a:t>
            </a:r>
            <a:r>
              <a:rPr lang="en-US" sz="2000" dirty="0" smtClean="0"/>
              <a:t>resources:  </a:t>
            </a:r>
            <a:r>
              <a:rPr lang="en-US" sz="2000" b="1" dirty="0" smtClean="0">
                <a:solidFill>
                  <a:srgbClr val="FF0000"/>
                </a:solidFill>
              </a:rPr>
              <a:t>(early January 2020)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 Identify </a:t>
            </a:r>
            <a:r>
              <a:rPr lang="en-US" sz="2000" dirty="0"/>
              <a:t>solutions (NPRRs, system changes etc.) </a:t>
            </a:r>
            <a:r>
              <a:rPr lang="en-US" sz="2000" dirty="0" smtClean="0"/>
              <a:t>for hybrids: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</a:t>
            </a:r>
            <a:r>
              <a:rPr lang="en-US" sz="2000" b="1" dirty="0">
                <a:solidFill>
                  <a:srgbClr val="FF0000"/>
                </a:solidFill>
              </a:rPr>
              <a:t>of Q2 </a:t>
            </a:r>
            <a:r>
              <a:rPr lang="en-US" sz="2000" b="1" dirty="0" smtClean="0">
                <a:solidFill>
                  <a:srgbClr val="FF0000"/>
                </a:solidFill>
              </a:rPr>
              <a:t>2020)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KTC Schedule  </a:t>
            </a:r>
            <a:r>
              <a:rPr lang="en-US" sz="2400" dirty="0" smtClean="0"/>
              <a:t>(see posted spreadsheet for details)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10-18-19 </a:t>
            </a:r>
            <a:r>
              <a:rPr lang="en-US" sz="1600" dirty="0" smtClean="0"/>
              <a:t>BESTF Meeting: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 smtClean="0"/>
              <a:t>KTC 2:  </a:t>
            </a:r>
            <a:r>
              <a:rPr lang="en-US" sz="1200" dirty="0" smtClean="0"/>
              <a:t> Physical </a:t>
            </a:r>
            <a:r>
              <a:rPr lang="en-US" sz="1200" dirty="0" smtClean="0"/>
              <a:t>Responsive Capability and ORDC Reserve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 smtClean="0"/>
              <a:t>KTC 3:  </a:t>
            </a:r>
            <a:r>
              <a:rPr lang="en-US" sz="1200" dirty="0" smtClean="0"/>
              <a:t> Dispatch</a:t>
            </a:r>
            <a:r>
              <a:rPr lang="en-US" sz="1200" dirty="0" smtClean="0"/>
              <a:t>, Pricing, and Mitigation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 smtClean="0"/>
              <a:t>KTC 4:  </a:t>
            </a:r>
            <a:r>
              <a:rPr lang="en-US" sz="1200" dirty="0" smtClean="0"/>
              <a:t> Technical </a:t>
            </a:r>
            <a:r>
              <a:rPr lang="en-US" sz="1200" dirty="0" smtClean="0"/>
              <a:t>Requirements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 smtClean="0"/>
              <a:t>KTC 6:  </a:t>
            </a:r>
            <a:r>
              <a:rPr lang="en-US" sz="1200" dirty="0" smtClean="0"/>
              <a:t> ESR </a:t>
            </a:r>
            <a:r>
              <a:rPr lang="en-US" sz="1200" dirty="0" smtClean="0"/>
              <a:t>Options to Maintain Desired Level of State of Charge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 smtClean="0"/>
              <a:t>KTC 10: ESR- Study and Capacity Assumptions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 smtClean="0"/>
              <a:t>NPRR </a:t>
            </a:r>
            <a:r>
              <a:rPr lang="en-US" sz="1200" dirty="0" smtClean="0"/>
              <a:t>963</a:t>
            </a:r>
          </a:p>
          <a:p>
            <a:pPr marL="914400" lvl="2" indent="0">
              <a:buNone/>
            </a:pPr>
            <a:endParaRPr lang="en-US" sz="12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11-4-19 </a:t>
            </a:r>
            <a:r>
              <a:rPr lang="en-US" sz="1600" dirty="0"/>
              <a:t>BESTF Meeting: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Review KTC Recommendations on previously discussed items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1: </a:t>
            </a:r>
            <a:r>
              <a:rPr lang="en-US" sz="1200" dirty="0" smtClean="0"/>
              <a:t> Definitions </a:t>
            </a:r>
            <a:r>
              <a:rPr lang="en-US" sz="1200" dirty="0"/>
              <a:t>and Registration for ESRs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5:  Performance  [Note that NPRR 963 is at PRS and if necessary should be sent back to BESTF]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6:  ESR Options to Maintain Desired Level of State of Charge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7: </a:t>
            </a:r>
            <a:r>
              <a:rPr lang="en-US" sz="1200" dirty="0" smtClean="0"/>
              <a:t> Settlement</a:t>
            </a:r>
            <a:endParaRPr lang="en-US" sz="1200" dirty="0"/>
          </a:p>
          <a:p>
            <a:pPr lvl="2">
              <a:buFont typeface="Courier New" panose="02070309020205020404" pitchFamily="49" charset="0"/>
              <a:buChar char="o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Future BESTF Meetings: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8:  </a:t>
            </a:r>
            <a:r>
              <a:rPr lang="en-US" sz="1200" dirty="0" smtClean="0"/>
              <a:t> Wholesale </a:t>
            </a:r>
            <a:r>
              <a:rPr lang="en-US" sz="1200" dirty="0"/>
              <a:t>Storage Load Treatment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9:  </a:t>
            </a:r>
            <a:r>
              <a:rPr lang="en-US" sz="1200" dirty="0" smtClean="0"/>
              <a:t> ESR </a:t>
            </a:r>
            <a:r>
              <a:rPr lang="en-US" sz="1200" dirty="0"/>
              <a:t>on the Distribution System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11: </a:t>
            </a:r>
            <a:r>
              <a:rPr lang="en-US" sz="1200" dirty="0" smtClean="0"/>
              <a:t> DC </a:t>
            </a:r>
            <a:r>
              <a:rPr lang="en-US" sz="1200" dirty="0"/>
              <a:t>Coupled Resources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12: </a:t>
            </a:r>
            <a:r>
              <a:rPr lang="en-US" sz="1200" dirty="0" smtClean="0"/>
              <a:t> AC </a:t>
            </a:r>
            <a:r>
              <a:rPr lang="en-US" sz="1200" dirty="0"/>
              <a:t>Coupled Resources that want to operate as one resource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200" dirty="0"/>
              <a:t>KTC 13:  Process and Policy Questions related to Interconnection Requests for Energy Storage Resources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9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 BESTF meeting is scheduled for November 4</a:t>
            </a:r>
          </a:p>
          <a:p>
            <a:endParaRPr lang="en-US" dirty="0" smtClean="0"/>
          </a:p>
          <a:p>
            <a:r>
              <a:rPr lang="en-US" dirty="0" smtClean="0"/>
              <a:t>Most likely will be requesting approval from TAC on several BESTF “Key Topic/Concept Recommendations” at the 11-20-19 TAC meeting</a:t>
            </a:r>
          </a:p>
          <a:p>
            <a:endParaRPr lang="en-US" dirty="0"/>
          </a:p>
          <a:p>
            <a:r>
              <a:rPr lang="en-US" dirty="0" smtClean="0"/>
              <a:t>Continue to work the items on the Discussion Points and Issue Tracking Spreadsheet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1346010" y="408313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38600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53200" y="4061239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596117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2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53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14600" y="317671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38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532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BESTF Review Process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847288"/>
            <a:ext cx="1828800" cy="1226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i="1" dirty="0" smtClean="0"/>
              <a:t>Internal ERCOT draft policy recommendations and recommendation concepts (elements)</a:t>
            </a:r>
            <a:endParaRPr lang="en-US" sz="1300" i="1" dirty="0"/>
          </a:p>
        </p:txBody>
      </p:sp>
      <p:sp>
        <p:nvSpPr>
          <p:cNvPr id="8" name="Rectangle 7"/>
          <p:cNvSpPr/>
          <p:nvPr/>
        </p:nvSpPr>
        <p:spPr>
          <a:xfrm>
            <a:off x="381000" y="2080038"/>
            <a:ext cx="1828800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presents recommendations for meeting in presentation format.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17577" y="2080039"/>
            <a:ext cx="1625219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takes feedback and posts in 2 days as initial document for MP edits.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352800" y="4366039"/>
            <a:ext cx="2819400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MPs submit feedback as edits to document and any 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-   Concerns  </a:t>
            </a:r>
            <a:endParaRPr lang="en-US" sz="1600" dirty="0">
              <a:solidFill>
                <a:schemeClr val="bg2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600" dirty="0" smtClean="0">
                <a:solidFill>
                  <a:schemeClr val="bg2"/>
                </a:solidFill>
              </a:rPr>
              <a:t>Alternatives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7" y="4390588"/>
            <a:ext cx="2044043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MPs share initial feedback, </a:t>
            </a:r>
            <a:r>
              <a:rPr lang="en-US" sz="1600" dirty="0" smtClean="0"/>
              <a:t>concerns, or requests </a:t>
            </a:r>
            <a:r>
              <a:rPr lang="en-US" sz="1600" dirty="0"/>
              <a:t>for additional </a:t>
            </a:r>
            <a:r>
              <a:rPr lang="en-US" sz="1600" dirty="0" smtClean="0"/>
              <a:t>information.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49622" y="4366039"/>
            <a:ext cx="2515168" cy="135804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must document concerns and alternative approaches prior to meeting, and be prepared to discuss.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9621" y="2080038"/>
            <a:ext cx="2489580" cy="1447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provides responses to finalize supporting policy recommendations.</a:t>
            </a:r>
            <a:endParaRPr 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04800" y="3604039"/>
            <a:ext cx="8686800" cy="6096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Meeting #1                                 Meeting #2                             Meeting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7917" y="5767481"/>
            <a:ext cx="230988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Take consensus and non-consensus items to TAC for vote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3012" y="1828801"/>
            <a:ext cx="2235388" cy="1699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posts MP feedback and responds to MP redlines, concerns, or alternatives. Issues that have broad consensus may go to TAC for approval following second discussion.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483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2737</TotalTime>
  <Words>628</Words>
  <Application>Microsoft Office PowerPoint</Application>
  <PresentationFormat>On-screen Show (4:3)</PresentationFormat>
  <Paragraphs>120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Rounded MT Bold</vt:lpstr>
      <vt:lpstr>Calibri</vt:lpstr>
      <vt:lpstr>Courier New</vt:lpstr>
      <vt:lpstr>Wingdings</vt:lpstr>
      <vt:lpstr>1_Custom Design</vt:lpstr>
      <vt:lpstr>Office Theme</vt:lpstr>
      <vt:lpstr>PowerPoint Presentation</vt:lpstr>
      <vt:lpstr>Acronyms and Key Phrases</vt:lpstr>
      <vt:lpstr>Outline of BESTF Update </vt:lpstr>
      <vt:lpstr>TAC Voting Items</vt:lpstr>
      <vt:lpstr>Energy Storage Roadmap</vt:lpstr>
      <vt:lpstr>Key Milestones </vt:lpstr>
      <vt:lpstr>KTC Schedule  (see posted spreadsheet for details)</vt:lpstr>
      <vt:lpstr>Next Steps</vt:lpstr>
      <vt:lpstr>BESTF Review Process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Ragsdale, Kenneth</cp:lastModifiedBy>
  <cp:revision>282</cp:revision>
  <cp:lastPrinted>2019-10-21T19:26:36Z</cp:lastPrinted>
  <dcterms:created xsi:type="dcterms:W3CDTF">2016-01-21T15:20:31Z</dcterms:created>
  <dcterms:modified xsi:type="dcterms:W3CDTF">2019-10-21T22:39:58Z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