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0"/>
  </p:notesMasterIdLst>
  <p:handoutMasterIdLst>
    <p:handoutMasterId r:id="rId21"/>
  </p:handoutMasterIdLst>
  <p:sldIdLst>
    <p:sldId id="260" r:id="rId5"/>
    <p:sldId id="296" r:id="rId6"/>
    <p:sldId id="299" r:id="rId7"/>
    <p:sldId id="294" r:id="rId8"/>
    <p:sldId id="331" r:id="rId9"/>
    <p:sldId id="301" r:id="rId10"/>
    <p:sldId id="302" r:id="rId11"/>
    <p:sldId id="333" r:id="rId12"/>
    <p:sldId id="332" r:id="rId13"/>
    <p:sldId id="323" r:id="rId14"/>
    <p:sldId id="303" r:id="rId15"/>
    <p:sldId id="334" r:id="rId16"/>
    <p:sldId id="335" r:id="rId17"/>
    <p:sldId id="336" r:id="rId18"/>
    <p:sldId id="337" r:id="rId19"/>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130" d="100"/>
          <a:sy n="130" d="100"/>
        </p:scale>
        <p:origin x="1122" y="-5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10/15/2019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10/15/2019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692728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328305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60840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October 2019</a:t>
            </a:r>
            <a:endParaRPr lang="en-US" sz="1000" dirty="0">
              <a:solidFill>
                <a:prstClr val="black"/>
              </a:solidFill>
            </a:endParaRPr>
          </a:p>
        </p:txBody>
      </p:sp>
    </p:spTree>
    <p:extLst>
      <p:ext uri="{BB962C8B-B14F-4D97-AF65-F5344CB8AC3E}">
        <p14:creationId xmlns:p14="http://schemas.microsoft.com/office/powerpoint/2010/main" val="56786306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115213403"/>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4: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October 23,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NPRR968, Revise EEA Level 3 Triggers from 1375 MW to 1430 MW to Align with New Most Severe Single Contingency Value [ERCOT]</a:t>
            </a:r>
            <a:endParaRPr lang="en-US" sz="18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2020</a:t>
            </a:r>
          </a:p>
          <a:p>
            <a:r>
              <a:rPr lang="en-US" b="1" dirty="0"/>
              <a:t>ERCOT Impact Analysis:  </a:t>
            </a:r>
            <a:r>
              <a:rPr lang="en-US" dirty="0"/>
              <a:t>Less than $10k (O&amp;M); no impacts to ERCOT staffing; impacts to </a:t>
            </a:r>
            <a:r>
              <a:rPr lang="en-US" dirty="0" err="1"/>
              <a:t>NoticeBuilder</a:t>
            </a:r>
            <a:r>
              <a:rPr lang="en-US" dirty="0"/>
              <a:t> and Energy Management System (EMS); </a:t>
            </a:r>
            <a:r>
              <a:rPr lang="x-none" dirty="0"/>
              <a:t>ERCOT business processes</a:t>
            </a:r>
            <a:r>
              <a:rPr lang="en-US" dirty="0"/>
              <a:t> will be updated; ERCOT grid operations and practices will be updated.</a:t>
            </a:r>
          </a:p>
          <a:p>
            <a:r>
              <a:rPr lang="en-US" b="1" dirty="0"/>
              <a:t>Revision Description:  </a:t>
            </a:r>
            <a:r>
              <a:rPr lang="en-US" dirty="0"/>
              <a:t>This NPRR updates Protocol language for compliance with North American Electric Reliability Corporation (NERC) Reliability Standard BAL-002-3, Disturbance Control Standard – Contingency Reserve for Recovery from a Balancing Contingency Event, and EOP-011-1, Emergency Operations.  The NPRR language changes the Physical Responsive Capability (PRC) trigger for </a:t>
            </a:r>
            <a:r>
              <a:rPr lang="en-US" dirty="0" smtClean="0"/>
              <a:t>EEA </a:t>
            </a:r>
            <a:r>
              <a:rPr lang="en-US" dirty="0"/>
              <a:t>Level 3 to match a new Most Severe Single Contingency (MSSC) of 1,430 MW, which ERCOT intends to implement on January 1, 2020.</a:t>
            </a:r>
          </a:p>
          <a:p>
            <a:r>
              <a:rPr lang="en-US" b="1" dirty="0"/>
              <a:t>PRS Decision:</a:t>
            </a:r>
            <a:r>
              <a:rPr lang="en-US" dirty="0"/>
              <a:t>  On 9/12/19, PRS unanimously voted to recommend approval of NPRR968 as submitted.  On 10/10/19, PRS unanimously voted to endorse and forward to TAC the 9/12/19 PRS Report and the Impact Analysis for NPRR968.</a:t>
            </a:r>
          </a:p>
        </p:txBody>
      </p:sp>
    </p:spTree>
    <p:extLst>
      <p:ext uri="{BB962C8B-B14F-4D97-AF65-F5344CB8AC3E}">
        <p14:creationId xmlns:p14="http://schemas.microsoft.com/office/powerpoint/2010/main" val="1245814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NPRR969, Clean-up of Protocol 19.8, Retail Market Testing [ERCOT]</a:t>
            </a:r>
            <a:endParaRPr lang="en-US" sz="1800" dirty="0"/>
          </a:p>
        </p:txBody>
      </p:sp>
      <p:sp>
        <p:nvSpPr>
          <p:cNvPr id="14339" name="Rectangle 2"/>
          <p:cNvSpPr>
            <a:spLocks noChangeArrowheads="1"/>
          </p:cNvSpPr>
          <p:nvPr/>
        </p:nvSpPr>
        <p:spPr bwMode="auto">
          <a:xfrm>
            <a:off x="491319" y="879475"/>
            <a:ext cx="8256896"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clarifies language regarding ERCOT’s role in qualifying Market Participants.</a:t>
            </a:r>
          </a:p>
          <a:p>
            <a:r>
              <a:rPr lang="en-US" b="1" dirty="0"/>
              <a:t>PRS Decision:</a:t>
            </a:r>
            <a:r>
              <a:rPr lang="en-US" dirty="0"/>
              <a:t>  On 9/12/19, PRS unanimously voted to recommend approval of NPRR969 as submitted.  On 10/10/19, PRS unanimously voted to endorse and forward to TAC the 9/12/19 PRS Report as amended by the 9/23/19 AEP comments and the Impact Analysis for NPRR969.  </a:t>
            </a:r>
          </a:p>
        </p:txBody>
      </p:sp>
    </p:spTree>
    <p:extLst>
      <p:ext uri="{BB962C8B-B14F-4D97-AF65-F5344CB8AC3E}">
        <p14:creationId xmlns:p14="http://schemas.microsoft.com/office/powerpoint/2010/main" val="1615378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SCR800, Addition of DC Tie Ramp to GTBD Calculation [ERCOT]</a:t>
            </a:r>
            <a:endParaRPr lang="en-US" sz="1800" dirty="0"/>
          </a:p>
        </p:txBody>
      </p:sp>
      <p:sp>
        <p:nvSpPr>
          <p:cNvPr id="14339" name="Rectangle 2"/>
          <p:cNvSpPr>
            <a:spLocks noChangeArrowheads="1"/>
          </p:cNvSpPr>
          <p:nvPr/>
        </p:nvSpPr>
        <p:spPr bwMode="auto">
          <a:xfrm>
            <a:off x="491319" y="879475"/>
            <a:ext cx="8256896"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2910</a:t>
            </a:r>
          </a:p>
          <a:p>
            <a:r>
              <a:rPr lang="en-US" b="1" dirty="0"/>
              <a:t>ERCOT Impact Analysis:  </a:t>
            </a:r>
            <a:r>
              <a:rPr lang="en-US" dirty="0"/>
              <a:t>Between $30k and $50k; no impacts to ERCOT staffing; impacts to EMS, Data Management, Market Management System (MMS), and BI &amp; Data Analytics; no impacts to </a:t>
            </a:r>
            <a:r>
              <a:rPr lang="x-none" dirty="0"/>
              <a:t>ERCOT business processes</a:t>
            </a:r>
            <a:r>
              <a:rPr lang="en-US" dirty="0"/>
              <a:t>; no impacts to ERCOT grid operations and practices.</a:t>
            </a:r>
          </a:p>
          <a:p>
            <a:r>
              <a:rPr lang="en-US" b="1" dirty="0"/>
              <a:t>Revision Description:  </a:t>
            </a:r>
            <a:r>
              <a:rPr lang="en-US" dirty="0"/>
              <a:t>This SCR incorporates Direct Current Tie (DC Tie) scheduled ramp into SCED by updating the formula used by the Resource Limit Calculator to calculate the Generation To Be Dispatched (GTBD) value to include the addition of a scheduled 5-minute DC Tie ramp rate (DCTRR).  This DCTRR will be calculated from the scheduled system-wide DC Tie ramp times five and a configurable factor to capture the scheduled 5-minute DC Tie ramp.</a:t>
            </a:r>
          </a:p>
          <a:p>
            <a:r>
              <a:rPr lang="en-US" b="1" dirty="0"/>
              <a:t>PRS Decision:</a:t>
            </a:r>
            <a:r>
              <a:rPr lang="en-US" dirty="0"/>
              <a:t>  On 9/12/19, PRS voted unanimously to recommend approval of SCR800 as submitted.  On 10/10/19, PRS voted unanimously to endorse and forward to TAC the 9/12/19 PRS Report and Impact Analysis for SCR800 with a recommended priority of 2020 and a rank of 2910.</a:t>
            </a:r>
          </a:p>
        </p:txBody>
      </p:sp>
    </p:spTree>
    <p:extLst>
      <p:ext uri="{BB962C8B-B14F-4D97-AF65-F5344CB8AC3E}">
        <p14:creationId xmlns:p14="http://schemas.microsoft.com/office/powerpoint/2010/main" val="3895193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SCR805, Provide Early Access to Certain 60-Day Reports to TSPs Upon Request [ERCOT]</a:t>
            </a:r>
            <a:endParaRPr lang="en-US" sz="1800" dirty="0"/>
          </a:p>
        </p:txBody>
      </p:sp>
      <p:sp>
        <p:nvSpPr>
          <p:cNvPr id="14339" name="Rectangle 2"/>
          <p:cNvSpPr>
            <a:spLocks noChangeArrowheads="1"/>
          </p:cNvSpPr>
          <p:nvPr/>
        </p:nvSpPr>
        <p:spPr bwMode="auto">
          <a:xfrm>
            <a:off x="491319" y="879475"/>
            <a:ext cx="8256896"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2920</a:t>
            </a:r>
          </a:p>
          <a:p>
            <a:r>
              <a:rPr lang="en-US" b="1" dirty="0"/>
              <a:t>ERCOT Impact Analysis:  </a:t>
            </a:r>
            <a:r>
              <a:rPr lang="en-US" dirty="0"/>
              <a:t>Between $40k and $60k; no impacts to ERCOT staffing; impacts to DAIP and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SCR allows ERCOT to automatically provide certain reports to requesting Transmission Service Providers (TSPs) prior to the date the reports are posted to the Market Information System (MIS) Public Area (i.e., 60 days after the Operating Day).  The reports will be provided only to TSPs that make a formal request to ERCOT.  Once the formal request is approved by ERCOT, ERCOT will automatically provide these reports on an ongoing basis to the TSP.  </a:t>
            </a:r>
          </a:p>
          <a:p>
            <a:r>
              <a:rPr lang="en-US" b="1" dirty="0"/>
              <a:t>PRS Decision:</a:t>
            </a:r>
            <a:r>
              <a:rPr lang="en-US" dirty="0"/>
              <a:t>  On 9/12/19, PRS voted to recommend approval of SCR805 as submitted.  There was one abstention from the Consumer (Occidental) Market Segment.  On 10/10/19, PRS voted </a:t>
            </a:r>
            <a:r>
              <a:rPr lang="en-US" dirty="0" smtClean="0"/>
              <a:t>to </a:t>
            </a:r>
            <a:r>
              <a:rPr lang="en-US" dirty="0"/>
              <a:t>endorse and forward to TAC the 9/12/19 PRS Report and Impact Analysis for SCR805 with a recommended priority of 2020 and a rank of 2920.  There was one abstention from the Consumer (Occidental) Market Segment.</a:t>
            </a:r>
          </a:p>
        </p:txBody>
      </p:sp>
    </p:spTree>
    <p:extLst>
      <p:ext uri="{BB962C8B-B14F-4D97-AF65-F5344CB8AC3E}">
        <p14:creationId xmlns:p14="http://schemas.microsoft.com/office/powerpoint/2010/main" val="1674915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14</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07144"/>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cap="none" normalizeH="0" baseline="0" dirty="0" smtClean="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NPRR809</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(a/b)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5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Ph1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NPRR909</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NOGRR154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OBDRR014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PGRR070</a:t>
                      </a:r>
                      <a:r>
                        <a:rPr kumimoji="0" lang="en-US" sz="900" b="0" i="0" u="none" strike="noStrike" cap="none" normalizeH="0" baseline="0" dirty="0" smtClean="0">
                          <a:ln>
                            <a:noFill/>
                          </a:ln>
                          <a:solidFill>
                            <a:srgbClr val="FF0000"/>
                          </a:solidFill>
                          <a:effectLst/>
                          <a:latin typeface="Courier New" pitchFamily="49" charset="0"/>
                        </a:rPr>
                        <a:t>(a)</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bg1"/>
                          </a:solidFill>
                          <a:effectLst/>
                          <a:latin typeface="Courier New" pitchFamily="49" charset="0"/>
                          <a:ea typeface="+mn-ea"/>
                          <a:cs typeface="+mn-cs"/>
                        </a:rPr>
                        <a:t>RR917</a:t>
                      </a:r>
                      <a:r>
                        <a:rPr kumimoji="0" lang="en-US" sz="900" b="0" i="0" u="none" strike="noStrike" kern="1200" cap="none" normalizeH="0" baseline="0" dirty="0" smtClean="0">
                          <a:ln>
                            <a:noFill/>
                          </a:ln>
                          <a:solidFill>
                            <a:schemeClr val="bg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bg1"/>
                          </a:solidFill>
                          <a:effectLst/>
                          <a:latin typeface="Courier New" pitchFamily="49" charset="0"/>
                          <a:ea typeface="+mn-ea"/>
                          <a:cs typeface="+mn-cs"/>
                        </a:rPr>
                        <a:t>PGRR070</a:t>
                      </a:r>
                      <a:r>
                        <a:rPr kumimoji="0" lang="en-US" sz="900" b="0" i="0" u="none" strike="noStrike" kern="1200" cap="none" normalizeH="0" baseline="0" dirty="0" smtClean="0">
                          <a:ln>
                            <a:noFill/>
                          </a:ln>
                          <a:solidFill>
                            <a:schemeClr val="bg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498328" y="5529261"/>
            <a:ext cx="248539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NPRR916(a) </a:t>
            </a:r>
            <a:r>
              <a:rPr lang="en-US" sz="800" b="0" kern="0" dirty="0">
                <a:solidFill>
                  <a:prstClr val="black"/>
                </a:solidFill>
                <a:cs typeface="+mn-cs"/>
              </a:rPr>
              <a:t>– Mitigated Offer Floor to </a:t>
            </a:r>
            <a:r>
              <a:rPr lang="en-US" sz="800" b="0" kern="0" dirty="0" smtClean="0">
                <a:solidFill>
                  <a:prstClr val="black"/>
                </a:solidFill>
                <a:cs typeface="+mn-cs"/>
              </a:rPr>
              <a:t>$0/MWh</a:t>
            </a:r>
          </a:p>
          <a:p>
            <a:pPr defTabSz="914400" eaLnBrk="1" hangingPunct="1">
              <a:defRPr/>
            </a:pPr>
            <a:r>
              <a:rPr lang="en-US" sz="800" b="0" kern="0" dirty="0" smtClean="0">
                <a:solidFill>
                  <a:prstClr val="black"/>
                </a:solidFill>
                <a:cs typeface="+mn-cs"/>
              </a:rPr>
              <a:t>NPRR916(b) – Mitigated Offer Floor to -$20/MWh</a:t>
            </a:r>
          </a:p>
          <a:p>
            <a:pPr defTabSz="914400" eaLnBrk="1" hangingPunct="1">
              <a:defRPr/>
            </a:pPr>
            <a:r>
              <a:rPr lang="en-US" sz="800" b="0" kern="0" dirty="0" smtClean="0">
                <a:solidFill>
                  <a:prstClr val="black"/>
                </a:solidFill>
                <a:cs typeface="+mn-cs"/>
              </a:rPr>
              <a:t>PGRR057(b) – List of GMD event contingencies</a:t>
            </a:r>
          </a:p>
        </p:txBody>
      </p:sp>
      <p:sp>
        <p:nvSpPr>
          <p:cNvPr id="13" name="TextBox 12"/>
          <p:cNvSpPr txBox="1"/>
          <p:nvPr/>
        </p:nvSpPr>
        <p:spPr>
          <a:xfrm>
            <a:off x="2828754" y="1359665"/>
            <a:ext cx="278384" cy="3670236"/>
          </a:xfrm>
          <a:prstGeom prst="rect">
            <a:avLst/>
          </a:prstGeom>
          <a:noFill/>
        </p:spPr>
        <p:txBody>
          <a:bodyPr wrap="square" rtlCol="0">
            <a:spAutoFit/>
          </a:bodyPr>
          <a:lstStyle/>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 </a:t>
            </a:r>
            <a:endParaRPr lang="en-US" b="1" i="1" kern="0" dirty="0" smtClean="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Arial" panose="020B0604020202020204"/>
              <a:cs typeface="+mn-cs"/>
            </a:endParaRPr>
          </a:p>
        </p:txBody>
      </p:sp>
      <p:sp>
        <p:nvSpPr>
          <p:cNvPr id="20" name="TextBox 19"/>
          <p:cNvSpPr txBox="1"/>
          <p:nvPr/>
        </p:nvSpPr>
        <p:spPr>
          <a:xfrm>
            <a:off x="8649675" y="1351705"/>
            <a:ext cx="370549" cy="1846659"/>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3" name="TextBox 12"/>
          <p:cNvSpPr txBox="1">
            <a:spLocks noChangeArrowheads="1"/>
          </p:cNvSpPr>
          <p:nvPr/>
        </p:nvSpPr>
        <p:spPr bwMode="auto">
          <a:xfrm>
            <a:off x="4575566" y="2805690"/>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4005"/>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p:txBody>
      </p:sp>
      <p:sp>
        <p:nvSpPr>
          <p:cNvPr id="34" name="TextBox 12"/>
          <p:cNvSpPr txBox="1">
            <a:spLocks noChangeArrowheads="1"/>
          </p:cNvSpPr>
          <p:nvPr/>
        </p:nvSpPr>
        <p:spPr bwMode="auto">
          <a:xfrm>
            <a:off x="3468509" y="336366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a:t>
            </a:r>
            <a:endParaRPr lang="en-US" sz="1200" kern="0" dirty="0" smtClean="0">
              <a:solidFill>
                <a:prstClr val="black"/>
              </a:solidFill>
              <a:cs typeface="+mn-cs"/>
            </a:endParaRPr>
          </a:p>
        </p:txBody>
      </p:sp>
      <p:sp>
        <p:nvSpPr>
          <p:cNvPr id="36" name="TextBox 35"/>
          <p:cNvSpPr txBox="1"/>
          <p:nvPr/>
        </p:nvSpPr>
        <p:spPr>
          <a:xfrm>
            <a:off x="4256907" y="4475946"/>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37" name="TextBox 36"/>
          <p:cNvSpPr txBox="1"/>
          <p:nvPr/>
        </p:nvSpPr>
        <p:spPr>
          <a:xfrm rot="16200000">
            <a:off x="2636731" y="4112235"/>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294001" y="3635933"/>
            <a:ext cx="181024" cy="1275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594953" y="3637014"/>
            <a:ext cx="1513605"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7" name="TextBox 12"/>
          <p:cNvSpPr txBox="1">
            <a:spLocks noChangeArrowheads="1"/>
          </p:cNvSpPr>
          <p:nvPr/>
        </p:nvSpPr>
        <p:spPr bwMode="auto">
          <a:xfrm>
            <a:off x="147569" y="22860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54016" y="3886200"/>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/26</a:t>
            </a:r>
            <a:endParaRPr lang="en-US" sz="1200" kern="0" dirty="0">
              <a:solidFill>
                <a:prstClr val="black"/>
              </a:solidFill>
              <a:cs typeface="+mn-cs"/>
            </a:endParaRPr>
          </a:p>
        </p:txBody>
      </p:sp>
      <p:sp>
        <p:nvSpPr>
          <p:cNvPr id="40" name="TextBox 39"/>
          <p:cNvSpPr txBox="1"/>
          <p:nvPr/>
        </p:nvSpPr>
        <p:spPr>
          <a:xfrm>
            <a:off x="1326869" y="1374797"/>
            <a:ext cx="338554" cy="2623795"/>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05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graphicFrame>
        <p:nvGraphicFramePr>
          <p:cNvPr id="41" name="Table 40"/>
          <p:cNvGraphicFramePr>
            <a:graphicFrameLocks noGrp="1"/>
          </p:cNvGraphicFramePr>
          <p:nvPr>
            <p:extLst/>
          </p:nvPr>
        </p:nvGraphicFramePr>
        <p:xfrm>
          <a:off x="176358" y="5032090"/>
          <a:ext cx="8807362" cy="464820"/>
        </p:xfrm>
        <a:graphic>
          <a:graphicData uri="http://schemas.openxmlformats.org/drawingml/2006/table">
            <a:tbl>
              <a:tblPr firstRow="1" bandRow="1"/>
              <a:tblGrid>
                <a:gridCol w="845627"/>
                <a:gridCol w="709823"/>
                <a:gridCol w="1239992"/>
                <a:gridCol w="1905000"/>
                <a:gridCol w="4106920"/>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NPRR885,NPRR887,NPRR904,NPRR905,NPRR929,SCR799,PGRR070, </a:t>
                      </a:r>
                      <a:r>
                        <a:rPr lang="en-US" sz="800" b="0" strike="noStrike" kern="1200" baseline="0" dirty="0" smtClean="0">
                          <a:solidFill>
                            <a:srgbClr val="FF0000"/>
                          </a:solidFill>
                          <a:latin typeface="+mn-lt"/>
                          <a:ea typeface="+mn-ea"/>
                          <a:cs typeface="+mn-cs"/>
                        </a:rPr>
                        <a:t>OBDRR009</a:t>
                      </a:r>
                      <a:endParaRPr lang="en-US" sz="800" b="0" strike="noStrike" kern="1200" baseline="0" dirty="0">
                        <a:solidFill>
                          <a:srgbClr val="FF0000"/>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3" name="TextBox 42"/>
          <p:cNvSpPr txBox="1"/>
          <p:nvPr/>
        </p:nvSpPr>
        <p:spPr>
          <a:xfrm>
            <a:off x="7121419" y="1355990"/>
            <a:ext cx="370549" cy="163121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169297" y="282526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8" y="335280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3/5</a:t>
            </a:r>
            <a:endParaRPr lang="en-US" sz="1200" kern="0" dirty="0">
              <a:solidFill>
                <a:prstClr val="black"/>
              </a:solidFill>
              <a:cs typeface="+mn-cs"/>
            </a:endParaRPr>
          </a:p>
        </p:txBody>
      </p:sp>
      <p:sp>
        <p:nvSpPr>
          <p:cNvPr id="50" name="TextBox 12"/>
          <p:cNvSpPr txBox="1">
            <a:spLocks noChangeArrowheads="1"/>
          </p:cNvSpPr>
          <p:nvPr/>
        </p:nvSpPr>
        <p:spPr bwMode="auto">
          <a:xfrm>
            <a:off x="1598974" y="4316816"/>
            <a:ext cx="1517904"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5/6 – 5/7</a:t>
            </a:r>
            <a:endParaRPr lang="en-US" sz="1200" kern="0" dirty="0">
              <a:solidFill>
                <a:prstClr val="black"/>
              </a:solidFill>
              <a:cs typeface="+mn-cs"/>
            </a:endParaRPr>
          </a:p>
        </p:txBody>
      </p:sp>
      <p:sp>
        <p:nvSpPr>
          <p:cNvPr id="42" name="TextBox 12"/>
          <p:cNvSpPr txBox="1">
            <a:spLocks noChangeArrowheads="1"/>
          </p:cNvSpPr>
          <p:nvPr/>
        </p:nvSpPr>
        <p:spPr bwMode="auto">
          <a:xfrm>
            <a:off x="7464907" y="3733800"/>
            <a:ext cx="1524438" cy="113877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Q4</a:t>
            </a:r>
          </a:p>
          <a:p>
            <a:pPr algn="ctr" defTabSz="914400" eaLnBrk="1" hangingPunct="1">
              <a:defRPr/>
            </a:pPr>
            <a:r>
              <a:rPr lang="en-US" sz="1200" dirty="0" smtClean="0">
                <a:solidFill>
                  <a:prstClr val="black"/>
                </a:solidFill>
                <a:cs typeface="+mn-cs"/>
              </a:rPr>
              <a:t>RARF (SCR781)</a:t>
            </a:r>
          </a:p>
          <a:p>
            <a:pPr algn="ctr" defTabSz="914400" eaLnBrk="1" hangingPunct="1">
              <a:defRPr/>
            </a:pPr>
            <a:r>
              <a:rPr lang="en-US" sz="1200" b="0" kern="0" dirty="0" smtClean="0">
                <a:solidFill>
                  <a:prstClr val="black"/>
                </a:solidFill>
                <a:cs typeface="+mn-cs"/>
              </a:rPr>
              <a:t>Testing/Training of View/Update</a:t>
            </a:r>
          </a:p>
          <a:p>
            <a:pPr algn="ctr" defTabSz="914400" eaLnBrk="1" hangingPunct="1">
              <a:defRPr/>
            </a:pPr>
            <a:endParaRPr lang="en-US" sz="1000" b="0" kern="0" dirty="0" smtClean="0">
              <a:solidFill>
                <a:prstClr val="black"/>
              </a:solidFill>
              <a:cs typeface="+mn-cs"/>
            </a:endParaRPr>
          </a:p>
          <a:p>
            <a:pPr algn="ctr" defTabSz="914400" eaLnBrk="1" hangingPunct="1">
              <a:defRPr/>
            </a:pPr>
            <a:r>
              <a:rPr lang="en-US" sz="1000" b="0" kern="0" dirty="0" smtClean="0">
                <a:solidFill>
                  <a:prstClr val="black"/>
                </a:solidFill>
                <a:cs typeface="+mn-cs"/>
              </a:rPr>
              <a:t>(Go-Live in early 2020)</a:t>
            </a:r>
            <a:endParaRPr lang="en-US" sz="1200" b="0" kern="0" dirty="0" smtClean="0">
              <a:solidFill>
                <a:prstClr val="black"/>
              </a:solidFill>
              <a:cs typeface="+mn-cs"/>
            </a:endParaRPr>
          </a:p>
        </p:txBody>
      </p:sp>
      <p:sp>
        <p:nvSpPr>
          <p:cNvPr id="45" name="TextBox 44"/>
          <p:cNvSpPr txBox="1"/>
          <p:nvPr/>
        </p:nvSpPr>
        <p:spPr>
          <a:xfrm>
            <a:off x="1305691" y="469412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46" name="TextBox 45"/>
          <p:cNvSpPr txBox="1"/>
          <p:nvPr/>
        </p:nvSpPr>
        <p:spPr>
          <a:xfrm>
            <a:off x="2819308" y="384516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48" name="TextBox 12"/>
          <p:cNvSpPr txBox="1">
            <a:spLocks noChangeArrowheads="1"/>
          </p:cNvSpPr>
          <p:nvPr/>
        </p:nvSpPr>
        <p:spPr bwMode="auto">
          <a:xfrm>
            <a:off x="152400" y="4426381"/>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4/10</a:t>
            </a:r>
            <a:endParaRPr lang="en-US" sz="1200" kern="0" dirty="0">
              <a:solidFill>
                <a:prstClr val="black"/>
              </a:solidFill>
              <a:cs typeface="+mn-cs"/>
            </a:endParaRPr>
          </a:p>
        </p:txBody>
      </p:sp>
      <p:sp>
        <p:nvSpPr>
          <p:cNvPr id="49" name="TextBox 48"/>
          <p:cNvSpPr txBox="1"/>
          <p:nvPr/>
        </p:nvSpPr>
        <p:spPr>
          <a:xfrm>
            <a:off x="1295400" y="4164624"/>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6" name="TextBox 55"/>
          <p:cNvSpPr txBox="1"/>
          <p:nvPr/>
        </p:nvSpPr>
        <p:spPr>
          <a:xfrm>
            <a:off x="2819400" y="4066401"/>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9" name="TextBox 12"/>
          <p:cNvSpPr txBox="1">
            <a:spLocks noChangeArrowheads="1"/>
          </p:cNvSpPr>
          <p:nvPr/>
        </p:nvSpPr>
        <p:spPr bwMode="auto">
          <a:xfrm>
            <a:off x="3464405" y="426720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47" name="TextBox 46"/>
          <p:cNvSpPr txBox="1"/>
          <p:nvPr/>
        </p:nvSpPr>
        <p:spPr>
          <a:xfrm>
            <a:off x="4302989" y="1374797"/>
            <a:ext cx="278384" cy="307776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1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a:solidFill>
                <a:prstClr val="black"/>
              </a:solidFill>
              <a:latin typeface="Wingdings" panose="05000000000000000000" pitchFamily="2" charset="2"/>
              <a:cs typeface="+mn-cs"/>
            </a:endParaRPr>
          </a:p>
        </p:txBody>
      </p:sp>
      <p:sp>
        <p:nvSpPr>
          <p:cNvPr id="60" name="TextBox 12"/>
          <p:cNvSpPr txBox="1">
            <a:spLocks noChangeArrowheads="1"/>
          </p:cNvSpPr>
          <p:nvPr/>
        </p:nvSpPr>
        <p:spPr bwMode="auto">
          <a:xfrm>
            <a:off x="3470498" y="276059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62" name="TextBox 12"/>
          <p:cNvSpPr txBox="1">
            <a:spLocks noChangeArrowheads="1"/>
          </p:cNvSpPr>
          <p:nvPr/>
        </p:nvSpPr>
        <p:spPr bwMode="auto">
          <a:xfrm>
            <a:off x="4572000" y="41426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9</a:t>
            </a:r>
            <a:r>
              <a:rPr lang="en-US" sz="1200" dirty="0" smtClean="0">
                <a:solidFill>
                  <a:prstClr val="black"/>
                </a:solidFill>
                <a:cs typeface="+mn-cs"/>
              </a:rPr>
              <a:t>/1</a:t>
            </a:r>
            <a:endParaRPr lang="en-US" sz="1200" kern="0" dirty="0" smtClean="0">
              <a:solidFill>
                <a:prstClr val="black"/>
              </a:solidFill>
              <a:cs typeface="+mn-cs"/>
            </a:endParaRPr>
          </a:p>
        </p:txBody>
      </p:sp>
      <p:sp>
        <p:nvSpPr>
          <p:cNvPr id="67" name="TextBox 66"/>
          <p:cNvSpPr txBox="1"/>
          <p:nvPr/>
        </p:nvSpPr>
        <p:spPr>
          <a:xfrm>
            <a:off x="4301827" y="2992715"/>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63" name="TextBox 62"/>
          <p:cNvSpPr txBox="1"/>
          <p:nvPr/>
        </p:nvSpPr>
        <p:spPr>
          <a:xfrm>
            <a:off x="5686236" y="1360234"/>
            <a:ext cx="278384" cy="201593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6" name="TextBox 65"/>
          <p:cNvSpPr txBox="1"/>
          <p:nvPr/>
        </p:nvSpPr>
        <p:spPr>
          <a:xfrm>
            <a:off x="5669441" y="4457516"/>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7" name="TextBox 12"/>
          <p:cNvSpPr txBox="1">
            <a:spLocks noChangeArrowheads="1"/>
          </p:cNvSpPr>
          <p:nvPr/>
        </p:nvSpPr>
        <p:spPr bwMode="auto">
          <a:xfrm>
            <a:off x="4567778" y="3497919"/>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smtClean="0">
              <a:solidFill>
                <a:prstClr val="black"/>
              </a:solidFill>
              <a:cs typeface="+mn-cs"/>
            </a:endParaRPr>
          </a:p>
        </p:txBody>
      </p:sp>
      <p:sp>
        <p:nvSpPr>
          <p:cNvPr id="61" name="TextBox 60"/>
          <p:cNvSpPr txBox="1"/>
          <p:nvPr/>
        </p:nvSpPr>
        <p:spPr>
          <a:xfrm>
            <a:off x="5651917" y="377491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8" name="TextBox 12"/>
          <p:cNvSpPr txBox="1">
            <a:spLocks noChangeArrowheads="1"/>
          </p:cNvSpPr>
          <p:nvPr/>
        </p:nvSpPr>
        <p:spPr bwMode="auto">
          <a:xfrm>
            <a:off x="6014376" y="3019407"/>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10/18</a:t>
            </a:r>
            <a:endParaRPr lang="en-US" sz="1200" kern="0" dirty="0" smtClean="0">
              <a:solidFill>
                <a:srgbClr val="FF0000"/>
              </a:solidFill>
              <a:cs typeface="+mn-cs"/>
            </a:endParaRPr>
          </a:p>
        </p:txBody>
      </p:sp>
    </p:spTree>
    <p:extLst>
      <p:ext uri="{BB962C8B-B14F-4D97-AF65-F5344CB8AC3E}">
        <p14:creationId xmlns:p14="http://schemas.microsoft.com/office/powerpoint/2010/main" val="27990561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5/26 – 5/28</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smtClean="0">
                          <a:ln>
                            <a:noFill/>
                          </a:ln>
                          <a:solidFill>
                            <a:srgbClr val="FF0000"/>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NPRR863 </a:t>
                      </a:r>
                      <a:r>
                        <a:rPr kumimoji="0" lang="en-US" sz="1000" b="0" i="0" u="none" strike="noStrike" cap="none" normalizeH="0" baseline="0" dirty="0" smtClean="0">
                          <a:ln>
                            <a:noFill/>
                          </a:ln>
                          <a:solidFill>
                            <a:schemeClr val="tx1"/>
                          </a:solidFill>
                          <a:effectLst/>
                          <a:latin typeface="Courier New" pitchFamily="49" charset="0"/>
                        </a:rPr>
                        <a:t>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OBDRR006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MMS/OS Refresh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NPRR917</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21419" y="1366500"/>
            <a:ext cx="370549" cy="2985433"/>
          </a:xfrm>
          <a:prstGeom prst="rect">
            <a:avLst/>
          </a:prstGeom>
          <a:noFill/>
        </p:spPr>
        <p:txBody>
          <a:bodyPr wrap="square" rtlCol="0">
            <a:spAutoFit/>
          </a:bodyPr>
          <a:lstStyle/>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433874"/>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526605"/>
            <a:ext cx="2485392" cy="46166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 portion</a:t>
            </a:r>
          </a:p>
          <a:p>
            <a:pPr defTabSz="914400" eaLnBrk="1" hangingPunct="1">
              <a:defRPr/>
            </a:pPr>
            <a:r>
              <a:rPr lang="en-US" sz="800" b="0" kern="0" dirty="0">
                <a:solidFill>
                  <a:prstClr val="black"/>
                </a:solidFill>
                <a:cs typeface="+mn-cs"/>
              </a:rPr>
              <a:t>SCR781(a) – View / Edit </a:t>
            </a:r>
            <a:r>
              <a:rPr lang="en-US" sz="800" b="0" kern="0" dirty="0" smtClean="0">
                <a:solidFill>
                  <a:prstClr val="black"/>
                </a:solidFill>
                <a:cs typeface="+mn-cs"/>
              </a:rPr>
              <a:t>capability</a:t>
            </a: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endParaRPr lang="en-US" sz="800" b="0" kern="0" dirty="0">
              <a:solidFill>
                <a:prstClr val="black"/>
              </a:solidFill>
              <a:cs typeface="+mn-cs"/>
            </a:endParaRPr>
          </a:p>
        </p:txBody>
      </p:sp>
      <p:sp>
        <p:nvSpPr>
          <p:cNvPr id="19" name="TextBox 13"/>
          <p:cNvSpPr txBox="1">
            <a:spLocks noChangeArrowheads="1"/>
          </p:cNvSpPr>
          <p:nvPr/>
        </p:nvSpPr>
        <p:spPr bwMode="auto">
          <a:xfrm>
            <a:off x="906449" y="4738941"/>
            <a:ext cx="3657599"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742345"/>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1" name="TextBox 12"/>
          <p:cNvSpPr txBox="1">
            <a:spLocks noChangeArrowheads="1"/>
          </p:cNvSpPr>
          <p:nvPr/>
        </p:nvSpPr>
        <p:spPr bwMode="auto">
          <a:xfrm>
            <a:off x="1586742" y="2667000"/>
            <a:ext cx="1534828"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March/April</a:t>
            </a:r>
          </a:p>
          <a:p>
            <a:pPr algn="ctr" defTabSz="914400" eaLnBrk="1" hangingPunct="1">
              <a:defRPr/>
            </a:pPr>
            <a:r>
              <a:rPr lang="en-US" sz="1200" b="0" kern="0" dirty="0" smtClean="0">
                <a:solidFill>
                  <a:prstClr val="black"/>
                </a:solidFill>
                <a:cs typeface="+mn-cs"/>
              </a:rPr>
              <a:t>RARF Go-Live for View/Update</a:t>
            </a:r>
            <a:endParaRPr lang="en-US" sz="1200" b="0" kern="0" dirty="0">
              <a:solidFill>
                <a:prstClr val="black"/>
              </a:solidFill>
              <a:cs typeface="+mn-cs"/>
            </a:endParaRPr>
          </a:p>
        </p:txBody>
      </p:sp>
      <p:sp>
        <p:nvSpPr>
          <p:cNvPr id="22" name="TextBox 21"/>
          <p:cNvSpPr txBox="1"/>
          <p:nvPr/>
        </p:nvSpPr>
        <p:spPr>
          <a:xfrm>
            <a:off x="2758901" y="1355716"/>
            <a:ext cx="370549" cy="340093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3" name="TextBox 22"/>
          <p:cNvSpPr txBox="1"/>
          <p:nvPr/>
        </p:nvSpPr>
        <p:spPr>
          <a:xfrm>
            <a:off x="1293429" y="1366501"/>
            <a:ext cx="370549" cy="2923877"/>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5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6" name="TextBox 25"/>
          <p:cNvSpPr txBox="1"/>
          <p:nvPr/>
        </p:nvSpPr>
        <p:spPr>
          <a:xfrm>
            <a:off x="4216493" y="1360066"/>
            <a:ext cx="370549" cy="938719"/>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I</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p:txBody>
      </p:sp>
      <p:sp>
        <p:nvSpPr>
          <p:cNvPr id="27" name="TextBox 12"/>
          <p:cNvSpPr txBox="1">
            <a:spLocks noChangeArrowheads="1"/>
          </p:cNvSpPr>
          <p:nvPr/>
        </p:nvSpPr>
        <p:spPr bwMode="auto">
          <a:xfrm>
            <a:off x="6012861" y="3284539"/>
            <a:ext cx="1453638"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October</a:t>
            </a:r>
          </a:p>
          <a:p>
            <a:pPr algn="ctr" defTabSz="914400" eaLnBrk="1" hangingPunct="1">
              <a:defRPr/>
            </a:pPr>
            <a:r>
              <a:rPr lang="en-US" sz="1200" b="0" kern="0" dirty="0" smtClean="0">
                <a:solidFill>
                  <a:prstClr val="black"/>
                </a:solidFill>
                <a:cs typeface="+mn-cs"/>
              </a:rPr>
              <a:t>MMS/OS Tech Refresh</a:t>
            </a:r>
            <a:endParaRPr lang="en-US" sz="1200" b="0" kern="0" dirty="0">
              <a:solidFill>
                <a:prstClr val="black"/>
              </a:solidFill>
              <a:cs typeface="+mn-cs"/>
            </a:endParaRPr>
          </a:p>
        </p:txBody>
      </p:sp>
      <p:sp>
        <p:nvSpPr>
          <p:cNvPr id="25" name="TextBox 12"/>
          <p:cNvSpPr txBox="1">
            <a:spLocks noChangeArrowheads="1"/>
          </p:cNvSpPr>
          <p:nvPr/>
        </p:nvSpPr>
        <p:spPr bwMode="auto">
          <a:xfrm>
            <a:off x="146686" y="2327871"/>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28" name="TextBox 12"/>
          <p:cNvSpPr txBox="1">
            <a:spLocks noChangeArrowheads="1"/>
          </p:cNvSpPr>
          <p:nvPr/>
        </p:nvSpPr>
        <p:spPr bwMode="auto">
          <a:xfrm>
            <a:off x="7466499" y="2333219"/>
            <a:ext cx="1512475"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Future Year Go-Live Targets</a:t>
            </a:r>
            <a:endParaRPr lang="en-US" sz="1200" b="0" kern="0" dirty="0">
              <a:solidFill>
                <a:srgbClr val="FF0000"/>
              </a:solidFill>
              <a:cs typeface="+mn-cs"/>
            </a:endParaRPr>
          </a:p>
        </p:txBody>
      </p:sp>
      <p:sp>
        <p:nvSpPr>
          <p:cNvPr id="31" name="TextBox 12"/>
          <p:cNvSpPr txBox="1">
            <a:spLocks noChangeArrowheads="1"/>
          </p:cNvSpPr>
          <p:nvPr/>
        </p:nvSpPr>
        <p:spPr bwMode="auto">
          <a:xfrm>
            <a:off x="7467600"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2021</a:t>
            </a:r>
            <a:endParaRPr lang="en-US" sz="1200" b="0" kern="0" dirty="0">
              <a:solidFill>
                <a:srgbClr val="FF0000"/>
              </a:solidFill>
              <a:cs typeface="+mn-cs"/>
            </a:endParaRPr>
          </a:p>
        </p:txBody>
      </p:sp>
      <p:sp>
        <p:nvSpPr>
          <p:cNvPr id="34" name="TextBox 12"/>
          <p:cNvSpPr txBox="1">
            <a:spLocks noChangeArrowheads="1"/>
          </p:cNvSpPr>
          <p:nvPr/>
        </p:nvSpPr>
        <p:spPr bwMode="auto">
          <a:xfrm>
            <a:off x="7467600" y="38378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2022</a:t>
            </a:r>
            <a:endParaRPr lang="en-US" sz="1200" b="0" kern="0" dirty="0">
              <a:solidFill>
                <a:srgbClr val="FF0000"/>
              </a:solidFill>
              <a:cs typeface="+mn-cs"/>
            </a:endParaRPr>
          </a:p>
        </p:txBody>
      </p:sp>
      <p:sp>
        <p:nvSpPr>
          <p:cNvPr id="35" name="TextBox 34"/>
          <p:cNvSpPr txBox="1"/>
          <p:nvPr/>
        </p:nvSpPr>
        <p:spPr>
          <a:xfrm>
            <a:off x="8638633" y="1366500"/>
            <a:ext cx="370549" cy="29700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Tree>
    <p:extLst>
      <p:ext uri="{BB962C8B-B14F-4D97-AF65-F5344CB8AC3E}">
        <p14:creationId xmlns:p14="http://schemas.microsoft.com/office/powerpoint/2010/main" val="635689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spcAft>
                <a:spcPts val="600"/>
              </a:spcAft>
              <a:defRPr/>
            </a:pPr>
            <a:r>
              <a:rPr lang="en-US" b="0" dirty="0" smtClean="0"/>
              <a:t>NPRR849</a:t>
            </a:r>
            <a:r>
              <a:rPr lang="en-US" b="0" dirty="0"/>
              <a:t>, Clarification of the Range of Voltage Set Points at a Generation Resource’s POI [ERCOT</a:t>
            </a:r>
            <a:r>
              <a:rPr lang="en-US" b="0" dirty="0" smtClean="0"/>
              <a:t>]*</a:t>
            </a:r>
          </a:p>
          <a:p>
            <a:pPr eaLnBrk="1">
              <a:spcAft>
                <a:spcPts val="600"/>
              </a:spcAft>
              <a:defRPr/>
            </a:pPr>
            <a:r>
              <a:rPr lang="en-US" b="0" dirty="0" smtClean="0"/>
              <a:t>NPRR937</a:t>
            </a:r>
            <a:r>
              <a:rPr lang="en-US" b="0" dirty="0"/>
              <a:t>, Distribution Voltage Level Block Load Transfer (BLT) Deployment [GSEC</a:t>
            </a:r>
            <a:r>
              <a:rPr lang="en-US" b="0" dirty="0" smtClean="0"/>
              <a:t>]*</a:t>
            </a:r>
            <a:endParaRPr lang="en-US" b="0" dirty="0"/>
          </a:p>
          <a:p>
            <a:pPr eaLnBrk="1">
              <a:spcAft>
                <a:spcPts val="600"/>
              </a:spcAft>
              <a:defRPr/>
            </a:pPr>
            <a:r>
              <a:rPr lang="en-US" b="0" dirty="0" smtClean="0"/>
              <a:t>NPRR957</a:t>
            </a:r>
            <a:r>
              <a:rPr lang="en-US" b="0" dirty="0"/>
              <a:t>, RTF-4 Definition of Energy Storage Resource and Related Registration and Telemetry Requirements [ERCOT</a:t>
            </a:r>
            <a:r>
              <a:rPr lang="en-US" b="0" dirty="0" smtClean="0"/>
              <a:t>]*</a:t>
            </a:r>
          </a:p>
          <a:p>
            <a:pPr eaLnBrk="1">
              <a:spcAft>
                <a:spcPts val="600"/>
              </a:spcAft>
              <a:defRPr/>
            </a:pPr>
            <a:r>
              <a:rPr lang="en-US" b="0" dirty="0" smtClean="0"/>
              <a:t>NPRR969</a:t>
            </a:r>
            <a:r>
              <a:rPr lang="en-US" b="0" dirty="0"/>
              <a:t>, Clean-up of Protocol 19.8, Retail Market Testing [ERCOT</a:t>
            </a:r>
            <a:r>
              <a:rPr lang="en-US" b="0" dirty="0" smtClean="0"/>
              <a:t>]*</a:t>
            </a:r>
            <a:endParaRPr lang="en-US" b="0" dirty="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100" dirty="0">
              <a:cs typeface="Arial" panose="020B0604020202020204" pitchFamily="34" charset="0"/>
            </a:endParaRPr>
          </a:p>
          <a:p>
            <a:pPr lvl="0"/>
            <a:r>
              <a:rPr lang="fr-FR" sz="1800" b="0" dirty="0" smtClean="0"/>
              <a:t>NPRR902</a:t>
            </a:r>
            <a:r>
              <a:rPr lang="fr-FR" sz="1800" b="0" dirty="0"/>
              <a:t>, ERCOT Critical Energy Infrastructure Information [ERCOT</a:t>
            </a:r>
            <a:r>
              <a:rPr lang="fr-FR" sz="1800" b="0" dirty="0" smtClean="0"/>
              <a:t>]</a:t>
            </a:r>
          </a:p>
          <a:p>
            <a:pPr lvl="1"/>
            <a:r>
              <a:rPr lang="en-US" sz="1800" dirty="0" smtClean="0"/>
              <a:t>IA: Between $150k and $225k		Priority 2020; Rank 2890</a:t>
            </a:r>
          </a:p>
          <a:p>
            <a:pPr marL="457200" lvl="1" indent="0">
              <a:buNone/>
            </a:pPr>
            <a:endParaRPr lang="en-US" sz="800" dirty="0"/>
          </a:p>
          <a:p>
            <a:pPr lvl="0"/>
            <a:r>
              <a:rPr lang="en-US" sz="1800" b="0" dirty="0"/>
              <a:t>NPRR965, GREDP Shutdown Exemption [Luminant]</a:t>
            </a:r>
          </a:p>
          <a:p>
            <a:pPr lvl="1"/>
            <a:r>
              <a:rPr lang="en-US" sz="1800" dirty="0" smtClean="0"/>
              <a:t>IA</a:t>
            </a:r>
            <a:r>
              <a:rPr lang="en-US" sz="1800" dirty="0"/>
              <a:t>: Between </a:t>
            </a:r>
            <a:r>
              <a:rPr lang="en-US" sz="1800" dirty="0" smtClean="0"/>
              <a:t>$10k </a:t>
            </a:r>
            <a:r>
              <a:rPr lang="en-US" sz="1800" dirty="0"/>
              <a:t>and </a:t>
            </a:r>
            <a:r>
              <a:rPr lang="en-US" sz="1800" dirty="0" smtClean="0"/>
              <a:t>$20k</a:t>
            </a:r>
            <a:r>
              <a:rPr lang="en-US" sz="1800" dirty="0"/>
              <a:t>	</a:t>
            </a:r>
            <a:r>
              <a:rPr lang="en-US" sz="1800" dirty="0" smtClean="0"/>
              <a:t>		Priority </a:t>
            </a:r>
            <a:r>
              <a:rPr lang="en-US" sz="1800" dirty="0"/>
              <a:t>2020; Rank </a:t>
            </a:r>
            <a:r>
              <a:rPr lang="en-US" sz="1800" dirty="0" smtClean="0"/>
              <a:t>2900</a:t>
            </a:r>
            <a:endParaRPr lang="en-US" sz="1800" dirty="0"/>
          </a:p>
          <a:p>
            <a:pPr marL="457200" lvl="1" indent="0">
              <a:buNone/>
            </a:pPr>
            <a:endParaRPr lang="en-US" sz="800" dirty="0"/>
          </a:p>
          <a:p>
            <a:r>
              <a:rPr lang="en-US" sz="1800" b="0" dirty="0"/>
              <a:t>NPRR968, Revise EEA Level 3 Triggers from 1375 MW to 1430 MW to Align with New Most Severe Single Contingency Value [ERCOT</a:t>
            </a:r>
            <a:r>
              <a:rPr lang="en-US" sz="1800" b="0" dirty="0" smtClean="0"/>
              <a:t>]</a:t>
            </a:r>
          </a:p>
          <a:p>
            <a:pPr lvl="1"/>
            <a:r>
              <a:rPr lang="en-US" sz="1800" b="0" dirty="0" smtClean="0"/>
              <a:t>IA:  Less than $10k	O&amp;M			</a:t>
            </a:r>
            <a:r>
              <a:rPr lang="en-US" sz="1800" dirty="0" smtClean="0"/>
              <a:t>Priority n/a; </a:t>
            </a:r>
            <a:r>
              <a:rPr lang="en-US" sz="1800" dirty="0"/>
              <a:t>Rank </a:t>
            </a:r>
            <a:r>
              <a:rPr lang="en-US" sz="1800" dirty="0" smtClean="0"/>
              <a:t>n/a</a:t>
            </a:r>
          </a:p>
          <a:p>
            <a:pPr marL="457200" lvl="1" indent="0">
              <a:buNone/>
            </a:pPr>
            <a:endParaRPr lang="en-US" sz="800" dirty="0"/>
          </a:p>
          <a:p>
            <a:pPr lvl="0"/>
            <a:r>
              <a:rPr lang="en-US" sz="1800" b="0" dirty="0" smtClean="0"/>
              <a:t>SCR800</a:t>
            </a:r>
            <a:r>
              <a:rPr lang="en-US" sz="1800" b="0" dirty="0"/>
              <a:t>, Addition of DC Tie Ramp to GTBD Calculation [ERCOT]</a:t>
            </a:r>
          </a:p>
          <a:p>
            <a:pPr lvl="1"/>
            <a:r>
              <a:rPr lang="en-US" sz="1800" dirty="0" smtClean="0"/>
              <a:t>IA</a:t>
            </a:r>
            <a:r>
              <a:rPr lang="en-US" sz="1800" dirty="0"/>
              <a:t>: </a:t>
            </a:r>
            <a:r>
              <a:rPr lang="en-US" sz="1800" dirty="0" smtClean="0"/>
              <a:t>Between $30k and $50k</a:t>
            </a:r>
            <a:r>
              <a:rPr lang="en-US" sz="1800" dirty="0"/>
              <a:t>	</a:t>
            </a:r>
            <a:r>
              <a:rPr lang="en-US" sz="1800" dirty="0" smtClean="0"/>
              <a:t>		Priority 2020; </a:t>
            </a:r>
            <a:r>
              <a:rPr lang="en-US" sz="1800" dirty="0"/>
              <a:t>Rank </a:t>
            </a:r>
            <a:r>
              <a:rPr lang="en-US" sz="1800" dirty="0" smtClean="0"/>
              <a:t>2910</a:t>
            </a:r>
            <a:endParaRPr lang="en-US" sz="1800" dirty="0"/>
          </a:p>
          <a:p>
            <a:pPr marL="457200" lvl="1" indent="0">
              <a:buNone/>
            </a:pPr>
            <a:endParaRPr lang="en-US" sz="800" dirty="0"/>
          </a:p>
          <a:p>
            <a:r>
              <a:rPr lang="en-US" sz="1800" b="0" dirty="0"/>
              <a:t>SCR805, Provide Early Access to Certain 60-Day Reports to TSPs Upon Request [ERCOT]</a:t>
            </a:r>
          </a:p>
          <a:p>
            <a:pPr lvl="1"/>
            <a:r>
              <a:rPr lang="en-US" sz="1800" dirty="0" smtClean="0"/>
              <a:t>IA</a:t>
            </a:r>
            <a:r>
              <a:rPr lang="en-US" sz="1800" dirty="0"/>
              <a:t>: Between </a:t>
            </a:r>
            <a:r>
              <a:rPr lang="en-US" sz="1800" dirty="0" smtClean="0"/>
              <a:t>$</a:t>
            </a:r>
            <a:r>
              <a:rPr lang="en-US" sz="1800" dirty="0"/>
              <a:t>4</a:t>
            </a:r>
            <a:r>
              <a:rPr lang="en-US" sz="1800" dirty="0" smtClean="0"/>
              <a:t>0k </a:t>
            </a:r>
            <a:r>
              <a:rPr lang="en-US" sz="1800" dirty="0"/>
              <a:t>and </a:t>
            </a:r>
            <a:r>
              <a:rPr lang="en-US" sz="1800" dirty="0" smtClean="0"/>
              <a:t>$</a:t>
            </a:r>
            <a:r>
              <a:rPr lang="en-US" sz="1800" dirty="0"/>
              <a:t>6</a:t>
            </a:r>
            <a:r>
              <a:rPr lang="en-US" sz="1800" dirty="0" smtClean="0"/>
              <a:t>0k</a:t>
            </a:r>
            <a:r>
              <a:rPr lang="en-US" sz="1800" dirty="0"/>
              <a:t>	</a:t>
            </a:r>
            <a:r>
              <a:rPr lang="en-US" sz="1800" dirty="0" smtClean="0"/>
              <a:t>		Priority </a:t>
            </a:r>
            <a:r>
              <a:rPr lang="en-US" sz="1800" dirty="0"/>
              <a:t>2019; Rank </a:t>
            </a:r>
            <a:r>
              <a:rPr lang="en-US" sz="1800" dirty="0" smtClean="0"/>
              <a:t>2920</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NPRR849, Clarification of the Range of Voltage Set Points at a Generation Resource’s POI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revises Section 3.15, Voltage Support, to clarify the range of voltages at the Point of Interconnection (POI) and circumstances for which a Generation Resource’s reactive capability must be designed to meet.</a:t>
            </a:r>
          </a:p>
          <a:p>
            <a:r>
              <a:rPr lang="en-US" b="1" dirty="0"/>
              <a:t>PRS Decision:</a:t>
            </a:r>
            <a:r>
              <a:rPr lang="en-US" dirty="0"/>
              <a:t>  On 9/12/19, PRS unanimously voted to recommend approval of NPRR849 as amended by the 9/11/19 ERCOT comments.  On 10/10/19, PRS unanimously voted to endorse and forward to TAC the 9/12/19 PRS Report and Impact Analysis for NPRR849.</a:t>
            </a:r>
          </a:p>
        </p:txBody>
      </p:sp>
    </p:spTree>
    <p:extLst>
      <p:ext uri="{BB962C8B-B14F-4D97-AF65-F5344CB8AC3E}">
        <p14:creationId xmlns:p14="http://schemas.microsoft.com/office/powerpoint/2010/main" val="1078594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NPRR902, ERCOT Critical Energy Infrastructure Information [ERCOT]</a:t>
            </a:r>
            <a:endParaRPr lang="en-US" sz="1800" dirty="0"/>
          </a:p>
        </p:txBody>
      </p:sp>
      <p:sp>
        <p:nvSpPr>
          <p:cNvPr id="14339" name="Rectangle 2"/>
          <p:cNvSpPr>
            <a:spLocks noChangeArrowheads="1"/>
          </p:cNvSpPr>
          <p:nvPr/>
        </p:nvSpPr>
        <p:spPr bwMode="auto">
          <a:xfrm>
            <a:off x="346586" y="879475"/>
            <a:ext cx="8480323"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2020; Rank 2890</a:t>
            </a:r>
          </a:p>
          <a:p>
            <a:r>
              <a:rPr lang="en-US" sz="1600" b="1" dirty="0"/>
              <a:t>ERCOT Impact Analysis:  </a:t>
            </a:r>
            <a:r>
              <a:rPr lang="en-US" sz="1600" dirty="0"/>
              <a:t>Between $150k and $225k; no impacts to ERCOT staffing; impacts to Data and Information Products (DAIP), Data Access &amp; Transparency, Integration, and External Public; </a:t>
            </a:r>
            <a:r>
              <a:rPr lang="x-none" sz="1600" dirty="0"/>
              <a:t>ERCOT business processes</a:t>
            </a:r>
            <a:r>
              <a:rPr lang="en-US" sz="1600" dirty="0"/>
              <a:t> will be updated; ERCOT grid operations and practices will be updated.</a:t>
            </a:r>
          </a:p>
          <a:p>
            <a:r>
              <a:rPr lang="en-US" sz="1600" b="1" dirty="0"/>
              <a:t>Revision Description:  </a:t>
            </a:r>
            <a:r>
              <a:rPr lang="en-US" sz="1600" dirty="0"/>
              <a:t>This NPRR clarifies parties’ responsibilities regarding ERCOT Critical Energy Infrastructure Information (ECEII).  This NPRR defines ECEII, adds lists of items that are considered ECEII, specifies the restrictions imposed upon parties that receive or create ECEII, and provides a framework for the submission of ECEII to ERCOT.  </a:t>
            </a:r>
          </a:p>
          <a:p>
            <a:r>
              <a:rPr lang="en-US" sz="1600" b="1" dirty="0"/>
              <a:t>PRS Decision:</a:t>
            </a:r>
            <a:r>
              <a:rPr lang="en-US" sz="1600" dirty="0"/>
              <a:t>  On 9/12/19, PRS voted to recommend approval of NPRR902 as amended by the 9/4/19 ERCOT comments.  There was one abstention from the Independent Generator (Luminant) Market Segment.  On 10/10/19, PRS voted to endorse and forward to TAC the 9/12/19 PRS Report and Revised Impact Analysis for NPRR902 with a recommended priority of 2020 and a rank of 2890.  There was one abstention from the Independent Generator (Luminant) Market Segment.</a:t>
            </a:r>
          </a:p>
        </p:txBody>
      </p:sp>
    </p:spTree>
    <p:extLst>
      <p:ext uri="{BB962C8B-B14F-4D97-AF65-F5344CB8AC3E}">
        <p14:creationId xmlns:p14="http://schemas.microsoft.com/office/powerpoint/2010/main" val="176536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NPRR937, Distribution Voltage Level Block Load Transfer (BLT) Deployment [GSEC]</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removes distribution-level and non-Settlement metered Block Load Transfers (BLTs) from Energy Emergency Alert (EEA) Level 2 deployment.</a:t>
            </a:r>
          </a:p>
          <a:p>
            <a:r>
              <a:rPr lang="en-US" b="1" dirty="0"/>
              <a:t>PRS Decision:</a:t>
            </a:r>
            <a:r>
              <a:rPr lang="en-US" dirty="0"/>
              <a:t>  On 9/12/19, PRS unanimously voted to recommend approval of NPRR937 as amended by the 8/2/19 GSEC comments.  On 10/10/19, PRS unanimously voted to endorse and forward to TAC the 9/12/19 PRS Report as amended by the 10/7/19 GSEC comments and the Impact Analysis for NPRR937.</a:t>
            </a:r>
          </a:p>
        </p:txBody>
      </p:sp>
    </p:spTree>
    <p:extLst>
      <p:ext uri="{BB962C8B-B14F-4D97-AF65-F5344CB8AC3E}">
        <p14:creationId xmlns:p14="http://schemas.microsoft.com/office/powerpoint/2010/main" val="3611238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NPRR957, RTF-4 Definition of Energy Storage Resource and Related Registration and Telemetry Requirements [ERCOT]</a:t>
            </a:r>
            <a:endParaRPr lang="en-US" sz="1800" dirty="0"/>
          </a:p>
        </p:txBody>
      </p:sp>
      <p:sp>
        <p:nvSpPr>
          <p:cNvPr id="14339" name="Rectangle 2"/>
          <p:cNvSpPr>
            <a:spLocks noChangeArrowheads="1"/>
          </p:cNvSpPr>
          <p:nvPr/>
        </p:nvSpPr>
        <p:spPr bwMode="auto">
          <a:xfrm>
            <a:off x="487363" y="879475"/>
            <a:ext cx="8158162"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January 1, 2020</a:t>
            </a:r>
          </a:p>
          <a:p>
            <a:r>
              <a:rPr lang="en-US" sz="1600" b="1" dirty="0"/>
              <a:t>ERCOT Impact Analysis:  </a:t>
            </a:r>
            <a:r>
              <a:rPr lang="en-US" sz="1600" dirty="0"/>
              <a:t>No budgetary impact; no impacts to ERCOT staffing; no impacts to ERCOT computer systems; no impacts to </a:t>
            </a:r>
            <a:r>
              <a:rPr lang="x-none" sz="1600" dirty="0"/>
              <a:t>ERCOT business processes</a:t>
            </a:r>
            <a:r>
              <a:rPr lang="en-US" sz="1600" dirty="0"/>
              <a:t>; no impacts to ERCOT grid operations and practices.</a:t>
            </a:r>
          </a:p>
          <a:p>
            <a:r>
              <a:rPr lang="en-US" sz="1600" b="1" dirty="0"/>
              <a:t>Revision Description:  </a:t>
            </a:r>
            <a:r>
              <a:rPr lang="en-US" sz="1600" dirty="0"/>
              <a:t>This NPRR establishes the terms “Energy Storage System” (ESS) and “Energy Storage Resource” (ESR), with ESS serving as an “umbrella term” for storage assets in general, and ESR corresponding to ESSs that are eligible to participate in Security-Constrained Economic Dispatch (SCED) and/or provide Ancillary Services; adds new Section 3.8.6, Energy Storage Resources, to clarify that the Resource Entity and Qualified Scheduling Entity (QSE) representing an ESR are responsible for following all requirements associated with Generation Resources and Controllable Load Resources.  Under this process, an ESR must be registered with ERCOT as both a Generation Resource and a Controllable Load Resource; adds new paragraph (12) to Section 6.5.5.2, Operational Data Requirements, to specify telemetry requirements unique to ESRs; and adds new paragraph (6) to Section 16.5, Registration of a Resource Entity, to provide greater transparency of ERCOT’s current practice of requiring a Resource Entity to register an ESR as both a Generation Resource and a Controllable Load Resource.</a:t>
            </a:r>
          </a:p>
          <a:p>
            <a:r>
              <a:rPr lang="en-US" sz="1600" b="1" dirty="0"/>
              <a:t>PRS Decision:</a:t>
            </a:r>
            <a:r>
              <a:rPr lang="en-US" sz="1600" dirty="0"/>
              <a:t>  On 9/12/19, PRS unanimously voted to recommend approval of NPRR957 as amended by the 9/5/19 ERCOT comments.  On 10/10/19, PRS unanimously voted to endorse and forward to TAC the 9/12/19 PRS Report and Impact Analysis for NPRR957.</a:t>
            </a:r>
          </a:p>
        </p:txBody>
      </p:sp>
    </p:spTree>
    <p:extLst>
      <p:ext uri="{BB962C8B-B14F-4D97-AF65-F5344CB8AC3E}">
        <p14:creationId xmlns:p14="http://schemas.microsoft.com/office/powerpoint/2010/main" val="1764499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NPRR965, GREDP Shutdown Exemption [Luminant]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2900</a:t>
            </a:r>
          </a:p>
          <a:p>
            <a:r>
              <a:rPr lang="en-US" b="1" dirty="0"/>
              <a:t>ERCOT Impact Analysis:  </a:t>
            </a:r>
            <a:r>
              <a:rPr lang="en-US" dirty="0"/>
              <a:t>Between $10k and $20k; no impacts to ERCOT staffing; impacts to BI &amp; Data Analytics; no impacts to </a:t>
            </a:r>
            <a:r>
              <a:rPr lang="x-none" dirty="0"/>
              <a:t>ERCOT business processes</a:t>
            </a:r>
            <a:r>
              <a:rPr lang="en-US" dirty="0"/>
              <a:t>; no impacts to ERCOT grid operations and practices.</a:t>
            </a:r>
          </a:p>
          <a:p>
            <a:r>
              <a:rPr lang="en-US" b="1" dirty="0"/>
              <a:t>Revision Description:  </a:t>
            </a:r>
            <a:r>
              <a:rPr lang="en-US" dirty="0"/>
              <a:t>This NPRR excludes from the Generation Resource Energy Deployment Performance (GREDP) calculation the five-minute intervals in which a Quick Start Generation Resource (QSGR) is engaging in the </a:t>
            </a:r>
            <a:r>
              <a:rPr lang="en-US" dirty="0" err="1"/>
              <a:t>decommitment</a:t>
            </a:r>
            <a:r>
              <a:rPr lang="en-US" dirty="0"/>
              <a:t> process under Section 3.8.3.1, Quick Start Generation Resource </a:t>
            </a:r>
            <a:r>
              <a:rPr lang="en-US" dirty="0" err="1"/>
              <a:t>Decommitment</a:t>
            </a:r>
            <a:r>
              <a:rPr lang="en-US" dirty="0"/>
              <a:t> Decision Process, or telemetering SHUTDOWN status.</a:t>
            </a:r>
          </a:p>
          <a:p>
            <a:r>
              <a:rPr lang="en-US" b="1" dirty="0"/>
              <a:t>PRS Decision:</a:t>
            </a:r>
            <a:r>
              <a:rPr lang="en-US" dirty="0"/>
              <a:t>  On 9/12/19, PRS unanimously voted to recommend approval of NPRR965 as submitted.  On 10/10/19, PRS unanimously voted to endorse and forward to TAC the 9/12/19 PRS Report and Impact Analysis for NPRR965 with a recommended priority of 2020 and a rank of 2900.</a:t>
            </a:r>
          </a:p>
        </p:txBody>
      </p:sp>
    </p:spTree>
    <p:extLst>
      <p:ext uri="{BB962C8B-B14F-4D97-AF65-F5344CB8AC3E}">
        <p14:creationId xmlns:p14="http://schemas.microsoft.com/office/powerpoint/2010/main" val="11711368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8486</TotalTime>
  <Words>2429</Words>
  <Application>Microsoft Office PowerPoint</Application>
  <PresentationFormat>On-screen Show (4:3)</PresentationFormat>
  <Paragraphs>569</Paragraphs>
  <Slides>15</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Appendix</vt:lpstr>
      <vt:lpstr>NPRR849, Clarification of the Range of Voltage Set Points at a Generation Resource’s POI [ERCOT]</vt:lpstr>
      <vt:lpstr>NPRR902, ERCOT Critical Energy Infrastructure Information [ERCOT]</vt:lpstr>
      <vt:lpstr>NPRR937, Distribution Voltage Level Block Load Transfer (BLT) Deployment [GSEC]</vt:lpstr>
      <vt:lpstr>NPRR957, RTF-4 Definition of Energy Storage Resource and Related Registration and Telemetry Requirements [ERCOT]</vt:lpstr>
      <vt:lpstr>NPRR965, GREDP Shutdown Exemption [Luminant]</vt:lpstr>
      <vt:lpstr>NPRR968, Revise EEA Level 3 Triggers from 1375 MW to 1430 MW to Align with New Most Severe Single Contingency Value [ERCOT]</vt:lpstr>
      <vt:lpstr>NPRR969, Clean-up of Protocol 19.8, Retail Market Testing [ERCOT]</vt:lpstr>
      <vt:lpstr>SCR800, Addition of DC Tie Ramp to GTBD Calculation [ERCOT]</vt:lpstr>
      <vt:lpstr>SCR805, Provide Early Access to Certain 60-Day Reports to TSPs Upon Request [ERCOT]</vt:lpstr>
      <vt:lpstr>2019 Release Targets – Board Approved NPRRs / SCRs / xGRRs </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101419</cp:lastModifiedBy>
  <cp:revision>471</cp:revision>
  <cp:lastPrinted>2013-01-30T23:16:36Z</cp:lastPrinted>
  <dcterms:created xsi:type="dcterms:W3CDTF">2010-04-12T23:12:02Z</dcterms:created>
  <dcterms:modified xsi:type="dcterms:W3CDTF">2019-10-15T16:44:21Z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