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260" r:id="rId6"/>
    <p:sldId id="267" r:id="rId7"/>
    <p:sldId id="276" r:id="rId8"/>
    <p:sldId id="277" r:id="rId9"/>
    <p:sldId id="274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9" d="100"/>
          <a:sy n="109" d="100"/>
        </p:scale>
        <p:origin x="402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Installed</a:t>
            </a:r>
            <a:r>
              <a:rPr lang="en-US" baseline="0"/>
              <a:t> Cumulative MW at end of Year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'S-Curve Scenario'!$B$41:$M$41</c:f>
              <c:numCache>
                <c:formatCode>General</c:formatCode>
                <c:ptCount val="12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</c:numCache>
            </c:numRef>
          </c:cat>
          <c:val>
            <c:numRef>
              <c:f>'S-Curve Scenario'!$B$42:$M$42</c:f>
              <c:numCache>
                <c:formatCode>_(* #,##0_);_(* \(#,##0\);_(* "-"??_);_(@_)</c:formatCode>
                <c:ptCount val="12"/>
                <c:pt idx="0">
                  <c:v>500.00032070147336</c:v>
                </c:pt>
                <c:pt idx="1">
                  <c:v>809.42015830677258</c:v>
                </c:pt>
                <c:pt idx="2">
                  <c:v>1379.8148656228352</c:v>
                </c:pt>
                <c:pt idx="3">
                  <c:v>2190.7544028657444</c:v>
                </c:pt>
                <c:pt idx="4">
                  <c:v>3001.6939401086529</c:v>
                </c:pt>
                <c:pt idx="5">
                  <c:v>3572.0886474247159</c:v>
                </c:pt>
                <c:pt idx="6">
                  <c:v>3881.5084850300145</c:v>
                </c:pt>
                <c:pt idx="7">
                  <c:v>4026.0932917546334</c:v>
                </c:pt>
                <c:pt idx="8">
                  <c:v>4088.929840271031</c:v>
                </c:pt>
                <c:pt idx="9">
                  <c:v>4115.3744651651596</c:v>
                </c:pt>
                <c:pt idx="10">
                  <c:v>4126.3526547663223</c:v>
                </c:pt>
                <c:pt idx="11">
                  <c:v>4130.8842560468202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0277392"/>
        <c:axId val="110280528"/>
      </c:lineChart>
      <c:catAx>
        <c:axId val="110277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280528"/>
        <c:crosses val="autoZero"/>
        <c:auto val="1"/>
        <c:lblAlgn val="ctr"/>
        <c:lblOffset val="100"/>
        <c:noMultiLvlLbl val="0"/>
      </c:catAx>
      <c:valAx>
        <c:axId val="110280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277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Installed</a:t>
            </a:r>
            <a:r>
              <a:rPr lang="en-US" baseline="0" dirty="0"/>
              <a:t> Cumulative </a:t>
            </a:r>
            <a:r>
              <a:rPr lang="en-US" baseline="0" dirty="0" smtClean="0"/>
              <a:t>MW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'S-Curve Scenario'!$B$41:$M$41</c:f>
              <c:numCache>
                <c:formatCode>General</c:formatCode>
                <c:ptCount val="12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</c:numCache>
            </c:numRef>
          </c:cat>
          <c:val>
            <c:numRef>
              <c:f>'S-Curve Scenario'!$B$42:$M$42</c:f>
              <c:numCache>
                <c:formatCode>_(* #,##0_);_(* \(#,##0\);_(* "-"??_);_(@_)</c:formatCode>
                <c:ptCount val="12"/>
                <c:pt idx="0">
                  <c:v>500.00000000001836</c:v>
                </c:pt>
                <c:pt idx="1">
                  <c:v>656.85445137830754</c:v>
                </c:pt>
                <c:pt idx="2">
                  <c:v>858.54330212385503</c:v>
                </c:pt>
                <c:pt idx="3">
                  <c:v>1108.8421130000409</c:v>
                </c:pt>
                <c:pt idx="4">
                  <c:v>1406.1416881974228</c:v>
                </c:pt>
                <c:pt idx="5">
                  <c:v>1741.418947367493</c:v>
                </c:pt>
                <c:pt idx="6">
                  <c:v>2098.1107238363793</c:v>
                </c:pt>
                <c:pt idx="7">
                  <c:v>2454.8025003052658</c:v>
                </c:pt>
                <c:pt idx="8">
                  <c:v>2790.0797594753358</c:v>
                </c:pt>
                <c:pt idx="9">
                  <c:v>3087.379334672718</c:v>
                </c:pt>
                <c:pt idx="10">
                  <c:v>3337.6781455489036</c:v>
                </c:pt>
                <c:pt idx="11">
                  <c:v>3539.3669962944514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8999072"/>
        <c:axId val="109003384"/>
      </c:lineChart>
      <c:catAx>
        <c:axId val="108999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003384"/>
        <c:crosses val="autoZero"/>
        <c:auto val="1"/>
        <c:lblAlgn val="ctr"/>
        <c:lblOffset val="100"/>
        <c:noMultiLvlLbl val="0"/>
      </c:catAx>
      <c:valAx>
        <c:axId val="109003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99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Installed</a:t>
            </a:r>
            <a:r>
              <a:rPr lang="en-US" baseline="0" dirty="0"/>
              <a:t> Cumulative </a:t>
            </a:r>
            <a:r>
              <a:rPr lang="en-US" baseline="0" dirty="0" smtClean="0"/>
              <a:t>MW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'S-Curve Scenario'!$B$41:$M$41</c:f>
              <c:numCache>
                <c:formatCode>General</c:formatCode>
                <c:ptCount val="12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</c:numCache>
            </c:numRef>
          </c:cat>
          <c:val>
            <c:numRef>
              <c:f>'S-Curve Scenario'!$B$42:$M$42</c:f>
              <c:numCache>
                <c:formatCode>_(* #,##0_);_(* \(#,##0\);_(* "-"??_);_(@_)</c:formatCode>
                <c:ptCount val="12"/>
                <c:pt idx="0">
                  <c:v>499.99947830982762</c:v>
                </c:pt>
                <c:pt idx="1">
                  <c:v>822.84189210517809</c:v>
                </c:pt>
                <c:pt idx="2">
                  <c:v>1417.9802179190249</c:v>
                </c:pt>
                <c:pt idx="3">
                  <c:v>2264.0981645632501</c:v>
                </c:pt>
                <c:pt idx="4">
                  <c:v>3110.2161112074741</c:v>
                </c:pt>
                <c:pt idx="5">
                  <c:v>3705.3544370213217</c:v>
                </c:pt>
                <c:pt idx="6">
                  <c:v>4028.1968508166719</c:v>
                </c:pt>
                <c:pt idx="7">
                  <c:v>4179.0537201188054</c:v>
                </c:pt>
                <c:pt idx="8">
                  <c:v>4244.6161066632649</c:v>
                </c:pt>
                <c:pt idx="9">
                  <c:v>4272.2078945680332</c:v>
                </c:pt>
                <c:pt idx="10">
                  <c:v>4283.6623160342588</c:v>
                </c:pt>
                <c:pt idx="11">
                  <c:v>4288.3904973528088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3494064"/>
        <c:axId val="163492104"/>
      </c:lineChart>
      <c:catAx>
        <c:axId val="163494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492104"/>
        <c:crosses val="autoZero"/>
        <c:auto val="1"/>
        <c:lblAlgn val="ctr"/>
        <c:lblOffset val="100"/>
        <c:noMultiLvlLbl val="0"/>
      </c:catAx>
      <c:valAx>
        <c:axId val="163492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494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Installed</a:t>
            </a:r>
            <a:r>
              <a:rPr lang="en-US" baseline="0" dirty="0"/>
              <a:t> Cumulative </a:t>
            </a:r>
            <a:r>
              <a:rPr lang="en-US" baseline="0" dirty="0" smtClean="0"/>
              <a:t>MW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'S-Curve Scenario'!$B$41:$M$41</c:f>
              <c:numCache>
                <c:formatCode>General</c:formatCode>
                <c:ptCount val="12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</c:numCache>
            </c:numRef>
          </c:cat>
          <c:val>
            <c:numRef>
              <c:f>'S-Curve Scenario'!$B$42:$M$42</c:f>
              <c:numCache>
                <c:formatCode>_(* #,##0_);_(* \(#,##0\);_(* "-"??_);_(@_)</c:formatCode>
                <c:ptCount val="12"/>
                <c:pt idx="0">
                  <c:v>499.99999999999244</c:v>
                </c:pt>
                <c:pt idx="1">
                  <c:v>744.34875598992517</c:v>
                </c:pt>
                <c:pt idx="2">
                  <c:v>1349.9684735925809</c:v>
                </c:pt>
                <c:pt idx="3">
                  <c:v>2403.2942105353795</c:v>
                </c:pt>
                <c:pt idx="4">
                  <c:v>3456.6199474781783</c:v>
                </c:pt>
                <c:pt idx="5">
                  <c:v>4062.2396650808341</c:v>
                </c:pt>
                <c:pt idx="6">
                  <c:v>4306.5884210707673</c:v>
                </c:pt>
                <c:pt idx="7">
                  <c:v>4390.7437154858744</c:v>
                </c:pt>
                <c:pt idx="8">
                  <c:v>4418.1109663354237</c:v>
                </c:pt>
                <c:pt idx="9">
                  <c:v>4426.8430616842315</c:v>
                </c:pt>
                <c:pt idx="10">
                  <c:v>4429.6122490904318</c:v>
                </c:pt>
                <c:pt idx="11">
                  <c:v>4430.4887310833255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3490928"/>
        <c:axId val="163494848"/>
      </c:lineChart>
      <c:catAx>
        <c:axId val="163490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494848"/>
        <c:crosses val="autoZero"/>
        <c:auto val="1"/>
        <c:lblAlgn val="ctr"/>
        <c:lblOffset val="100"/>
        <c:noMultiLvlLbl val="0"/>
      </c:catAx>
      <c:valAx>
        <c:axId val="163494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490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Installed</a:t>
            </a:r>
            <a:r>
              <a:rPr lang="en-US" baseline="0" dirty="0"/>
              <a:t> Cumulative </a:t>
            </a:r>
            <a:r>
              <a:rPr lang="en-US" baseline="0" dirty="0" smtClean="0"/>
              <a:t>MW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'S-Curve Scenario'!$B$41:$M$41</c:f>
              <c:numCache>
                <c:formatCode>General</c:formatCode>
                <c:ptCount val="12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</c:numCache>
            </c:numRef>
          </c:cat>
          <c:val>
            <c:numRef>
              <c:f>'S-Curve Scenario'!$B$42:$M$42</c:f>
              <c:numCache>
                <c:formatCode>_(* #,##0_);_(* \(#,##0\);_(* "-"??_);_(@_)</c:formatCode>
                <c:ptCount val="12"/>
                <c:pt idx="0">
                  <c:v>499.99999999999761</c:v>
                </c:pt>
                <c:pt idx="1">
                  <c:v>565.56238654445781</c:v>
                </c:pt>
                <c:pt idx="2">
                  <c:v>716.41925584659123</c:v>
                </c:pt>
                <c:pt idx="3">
                  <c:v>1039.2616696419418</c:v>
                </c:pt>
                <c:pt idx="4">
                  <c:v>1634.3999954557883</c:v>
                </c:pt>
                <c:pt idx="5">
                  <c:v>2480.5179421000134</c:v>
                </c:pt>
                <c:pt idx="6">
                  <c:v>3326.6358887442384</c:v>
                </c:pt>
                <c:pt idx="7">
                  <c:v>3921.7742145580855</c:v>
                </c:pt>
                <c:pt idx="8">
                  <c:v>4244.6166283534358</c:v>
                </c:pt>
                <c:pt idx="9">
                  <c:v>4395.4734976555701</c:v>
                </c:pt>
                <c:pt idx="10">
                  <c:v>4461.0358842000287</c:v>
                </c:pt>
                <c:pt idx="11">
                  <c:v>4488.6276721047971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3497592"/>
        <c:axId val="163495240"/>
      </c:lineChart>
      <c:catAx>
        <c:axId val="163497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495240"/>
        <c:crosses val="autoZero"/>
        <c:auto val="1"/>
        <c:lblAlgn val="ctr"/>
        <c:lblOffset val="100"/>
        <c:noMultiLvlLbl val="0"/>
      </c:catAx>
      <c:valAx>
        <c:axId val="163495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497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735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82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alendar/2019/4/12/172702-SAW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lists/114800/ERCOT_Solar_SiteScreenHrlyProfiles_Jan2017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ercot.com/content/wcm/key_documents_lists/172703/SAWG__Meeting_4-12-2019_DistGenData.ppt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1054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Discussion on proposed Solar PV Growth Projection using </a:t>
            </a:r>
            <a:r>
              <a:rPr lang="en-US" sz="2000" b="1" dirty="0" smtClean="0"/>
              <a:t>an S-curve Model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b="1" dirty="0" smtClean="0">
              <a:solidFill>
                <a:schemeClr val="tx2"/>
              </a:solidFill>
            </a:endParaRPr>
          </a:p>
          <a:p>
            <a:endParaRPr lang="en-US" b="1" dirty="0" smtClean="0">
              <a:solidFill>
                <a:schemeClr val="tx2"/>
              </a:solidFill>
            </a:endParaRPr>
          </a:p>
          <a:p>
            <a:r>
              <a:rPr lang="en-US" b="1" dirty="0" smtClean="0">
                <a:solidFill>
                  <a:schemeClr val="tx2"/>
                </a:solidFill>
              </a:rPr>
              <a:t>Supply Analysis Working Group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September 27, 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 smtClean="0"/>
              <a:t>S-Curve Growth Projections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105399"/>
          </a:xfrm>
        </p:spPr>
        <p:txBody>
          <a:bodyPr/>
          <a:lstStyle/>
          <a:p>
            <a:pPr marL="285750" indent="-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600" dirty="0" smtClean="0"/>
              <a:t>Initial Methodology Proposed at April 12, 2019 SAWG Meeting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400" dirty="0" smtClean="0"/>
              <a:t> </a:t>
            </a:r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www.ercot.com/calendar/2019/4/12/172702-SAWG</a:t>
            </a:r>
            <a:endParaRPr lang="en-US" sz="1400" dirty="0" smtClean="0"/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3501942"/>
              </p:ext>
            </p:extLst>
          </p:nvPr>
        </p:nvGraphicFramePr>
        <p:xfrm>
          <a:off x="1066800" y="2057400"/>
          <a:ext cx="6705600" cy="3653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 smtClean="0"/>
              <a:t>S-Curve Major Variables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534400" cy="5181600"/>
          </a:xfrm>
        </p:spPr>
        <p:txBody>
          <a:bodyPr/>
          <a:lstStyle/>
          <a:p>
            <a:pPr marL="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2000" b="1" dirty="0" smtClean="0"/>
              <a:t>“Fixed” Variables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800" b="1" dirty="0" smtClean="0"/>
              <a:t>Total potential</a:t>
            </a:r>
            <a:r>
              <a:rPr lang="en-US" sz="1800" dirty="0" smtClean="0"/>
              <a:t>:  </a:t>
            </a:r>
            <a:r>
              <a:rPr lang="en-US" sz="1800" b="1" dirty="0"/>
              <a:t>18,433 MW</a:t>
            </a:r>
            <a:r>
              <a:rPr lang="en-US" sz="1800" dirty="0"/>
              <a:t>, is based on Table 4.3 of the AWS </a:t>
            </a:r>
            <a:r>
              <a:rPr lang="en-US" sz="1800" dirty="0" err="1"/>
              <a:t>Truepower</a:t>
            </a:r>
            <a:r>
              <a:rPr lang="en-US" sz="1800" dirty="0"/>
              <a:t> report, "Solar Site </a:t>
            </a:r>
            <a:r>
              <a:rPr lang="en-US" sz="1800" dirty="0" smtClean="0"/>
              <a:t>Screening </a:t>
            </a:r>
            <a:r>
              <a:rPr lang="en-US" sz="1800" dirty="0"/>
              <a:t>and Hourly Generation Profiles," prepared for </a:t>
            </a:r>
            <a:r>
              <a:rPr lang="en-US" sz="1800" dirty="0" smtClean="0"/>
              <a:t>ERCOT</a:t>
            </a:r>
            <a:r>
              <a:rPr lang="en-US" sz="1800" dirty="0"/>
              <a:t> </a:t>
            </a:r>
            <a:r>
              <a:rPr lang="en-US" sz="1800" dirty="0" smtClean="0"/>
              <a:t>representing </a:t>
            </a:r>
            <a:r>
              <a:rPr lang="en-US" sz="1800" dirty="0"/>
              <a:t>development </a:t>
            </a:r>
            <a:r>
              <a:rPr lang="en-US" sz="1800" dirty="0" smtClean="0"/>
              <a:t>for the </a:t>
            </a:r>
            <a:r>
              <a:rPr lang="en-US" sz="1800" dirty="0"/>
              <a:t>four </a:t>
            </a:r>
            <a:r>
              <a:rPr lang="en-US" sz="1800" dirty="0" smtClean="0"/>
              <a:t>major metropolitan </a:t>
            </a:r>
            <a:r>
              <a:rPr lang="en-US" sz="1800" dirty="0"/>
              <a:t>areas </a:t>
            </a:r>
            <a:r>
              <a:rPr lang="en-US" sz="1800" dirty="0" smtClean="0"/>
              <a:t>in ERCOT (DFW</a:t>
            </a:r>
            <a:r>
              <a:rPr lang="en-US" sz="1800" dirty="0"/>
              <a:t>, Houston, San Antonio, Austin)</a:t>
            </a:r>
          </a:p>
          <a:p>
            <a:pPr marL="1085850" lvl="2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600" dirty="0" smtClean="0"/>
              <a:t>Link</a:t>
            </a:r>
            <a:r>
              <a:rPr lang="en-US" sz="1600" dirty="0"/>
              <a:t>: </a:t>
            </a:r>
            <a:r>
              <a:rPr lang="en-US" sz="1100" dirty="0" smtClean="0">
                <a:hlinkClick r:id="rId3"/>
              </a:rPr>
              <a:t>http://www.ercot.com/content/wcm/lists/114800/ERCOT_Solar_SiteScreenHrlyProfiles_Jan2017.pdf</a:t>
            </a:r>
            <a:endParaRPr lang="en-US" sz="1100" dirty="0" smtClean="0"/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endParaRPr lang="en-US" sz="1200" dirty="0"/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800" b="1" dirty="0" smtClean="0"/>
              <a:t>Base year and Value: </a:t>
            </a:r>
            <a:r>
              <a:rPr lang="en-US" sz="1800" dirty="0" smtClean="0"/>
              <a:t> 500 MW for 2018 based on ERCOT data presented at April 12, 2019 SAWG meeting.</a:t>
            </a:r>
          </a:p>
          <a:p>
            <a:pPr marL="1085850" lvl="2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100" dirty="0">
                <a:hlinkClick r:id="rId4"/>
              </a:rPr>
              <a:t>http://www.ercot.com/content/wcm/key_documents_lists/172703/SAWG__</a:t>
            </a:r>
            <a:r>
              <a:rPr lang="en-US" sz="1100" dirty="0" smtClean="0">
                <a:hlinkClick r:id="rId4"/>
              </a:rPr>
              <a:t>Meeting_4-12-2019_DistGenData.pptx</a:t>
            </a:r>
            <a:endParaRPr lang="en-US" sz="1100" dirty="0" smtClean="0"/>
          </a:p>
          <a:p>
            <a:pPr marL="400050" lvl="1" indent="0">
              <a:spcBef>
                <a:spcPts val="0"/>
              </a:spcBef>
              <a:spcAft>
                <a:spcPts val="384"/>
              </a:spcAft>
              <a:buNone/>
            </a:pPr>
            <a:endParaRPr lang="en-US" sz="1200" dirty="0"/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800" b="1" dirty="0"/>
              <a:t>Baseline MW calibration factor</a:t>
            </a:r>
            <a:r>
              <a:rPr lang="en-US" sz="1800" dirty="0"/>
              <a:t>:  TBD  (Adjusted so that 2018 = 500 MW)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endParaRPr lang="en-US" sz="1800" dirty="0" smtClean="0"/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02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 smtClean="0"/>
              <a:t>S-Curve Major Variables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14400"/>
            <a:ext cx="8534400" cy="5105399"/>
          </a:xfrm>
        </p:spPr>
        <p:txBody>
          <a:bodyPr/>
          <a:lstStyle/>
          <a:p>
            <a:pPr marL="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2000" b="1" dirty="0" smtClean="0"/>
              <a:t>Variables for discussion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800" b="1" dirty="0" smtClean="0"/>
              <a:t>Additional Capacity Potential </a:t>
            </a:r>
            <a:r>
              <a:rPr lang="en-US" sz="1800" b="1" u="sng" dirty="0" smtClean="0"/>
              <a:t>outside</a:t>
            </a:r>
            <a:r>
              <a:rPr lang="en-US" sz="1800" b="1" dirty="0" smtClean="0"/>
              <a:t> 4 major cities:  </a:t>
            </a:r>
            <a:r>
              <a:rPr lang="en-US" sz="1800" dirty="0" smtClean="0"/>
              <a:t>10% selected</a:t>
            </a:r>
          </a:p>
          <a:p>
            <a:pPr marL="2000250" lvl="4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400" dirty="0" smtClean="0"/>
              <a:t>The </a:t>
            </a:r>
            <a:r>
              <a:rPr lang="en-US" sz="1400" dirty="0"/>
              <a:t>larger the number, the greater the final installed </a:t>
            </a:r>
            <a:r>
              <a:rPr lang="en-US" sz="1400" dirty="0" smtClean="0"/>
              <a:t>MW</a:t>
            </a:r>
          </a:p>
          <a:p>
            <a:pPr marL="2000250" lvl="4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400" dirty="0" smtClean="0">
                <a:solidFill>
                  <a:srgbClr val="FF0000"/>
                </a:solidFill>
              </a:rPr>
              <a:t>ERCOT will have UL look at non-metropolitan solar PV potential next year</a:t>
            </a:r>
            <a:endParaRPr lang="en-US" sz="1400" dirty="0" smtClean="0">
              <a:solidFill>
                <a:srgbClr val="FF0000"/>
              </a:solidFill>
            </a:endParaRPr>
          </a:p>
          <a:p>
            <a:pPr marL="2000250" lvl="4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endParaRPr lang="en-US" sz="1400" dirty="0" smtClean="0"/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800" b="1" dirty="0" smtClean="0"/>
              <a:t>Market Saturation</a:t>
            </a:r>
            <a:r>
              <a:rPr lang="en-US" sz="1800" dirty="0" smtClean="0"/>
              <a:t>:  20% selected</a:t>
            </a:r>
          </a:p>
          <a:p>
            <a:pPr marL="2000250" lvl="4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400" dirty="0" smtClean="0"/>
              <a:t>The </a:t>
            </a:r>
            <a:r>
              <a:rPr lang="en-US" sz="1400" dirty="0" smtClean="0"/>
              <a:t>larger the number, the greater the final installed MW.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endParaRPr lang="en-US" sz="1800" dirty="0"/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800" b="1" dirty="0" smtClean="0"/>
              <a:t>Start of Fast Growth</a:t>
            </a:r>
            <a:r>
              <a:rPr lang="en-US" sz="1800" dirty="0" smtClean="0"/>
              <a:t>: 2019  (selected for ITC Credit </a:t>
            </a:r>
            <a:r>
              <a:rPr lang="en-US" sz="1800" dirty="0" err="1" smtClean="0"/>
              <a:t>rampdown</a:t>
            </a:r>
            <a:r>
              <a:rPr lang="en-US" sz="1800" dirty="0" smtClean="0"/>
              <a:t>) 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endParaRPr lang="en-US" sz="1600" dirty="0"/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800" b="1" dirty="0" smtClean="0"/>
              <a:t>Takeover Time (Years):  </a:t>
            </a:r>
            <a:r>
              <a:rPr lang="en-US" sz="1800" dirty="0" smtClean="0"/>
              <a:t>4  (Selected for more geometric growth)</a:t>
            </a:r>
          </a:p>
          <a:p>
            <a:pPr marL="2000250" lvl="4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400" dirty="0" smtClean="0"/>
              <a:t>The </a:t>
            </a:r>
            <a:r>
              <a:rPr lang="en-US" sz="1400" dirty="0" smtClean="0"/>
              <a:t>larger the number, the slower the growth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endParaRPr lang="en-US" sz="1800" dirty="0"/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800" b="1" dirty="0" smtClean="0"/>
              <a:t>Smoothing parameter</a:t>
            </a:r>
            <a:r>
              <a:rPr lang="en-US" sz="1800" dirty="0" smtClean="0"/>
              <a:t>: </a:t>
            </a:r>
            <a:r>
              <a:rPr lang="en-US" sz="1800" dirty="0"/>
              <a:t>35  </a:t>
            </a:r>
            <a:r>
              <a:rPr lang="en-US" sz="1800" dirty="0" smtClean="0"/>
              <a:t>(selected to provide a geometric growth) </a:t>
            </a:r>
          </a:p>
          <a:p>
            <a:pPr marL="2000250" lvl="4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400" dirty="0" smtClean="0"/>
              <a:t>Must </a:t>
            </a:r>
            <a:r>
              <a:rPr lang="en-US" sz="1400" dirty="0"/>
              <a:t>be greater than </a:t>
            </a:r>
            <a:r>
              <a:rPr lang="en-US" sz="1400" dirty="0" smtClean="0"/>
              <a:t>15 to solve</a:t>
            </a:r>
          </a:p>
          <a:p>
            <a:pPr marL="2000250" lvl="4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78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8956131"/>
              </p:ext>
            </p:extLst>
          </p:nvPr>
        </p:nvGraphicFramePr>
        <p:xfrm>
          <a:off x="4730208" y="914400"/>
          <a:ext cx="4010311" cy="2285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Effects of Variable changes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285999" y="5105400"/>
            <a:ext cx="1496299" cy="461665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Smoothing changed to 100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34200" y="2321371"/>
            <a:ext cx="1496299" cy="461665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Takeover time changed to 10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8918957"/>
              </p:ext>
            </p:extLst>
          </p:nvPr>
        </p:nvGraphicFramePr>
        <p:xfrm>
          <a:off x="228600" y="914400"/>
          <a:ext cx="4114799" cy="2285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918461"/>
              </p:ext>
            </p:extLst>
          </p:nvPr>
        </p:nvGraphicFramePr>
        <p:xfrm>
          <a:off x="370114" y="3581400"/>
          <a:ext cx="3973285" cy="2513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385059" y="2057399"/>
            <a:ext cx="1676400" cy="64633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Takeover time 4 </a:t>
            </a:r>
          </a:p>
          <a:p>
            <a:r>
              <a:rPr lang="en-US" sz="1200" dirty="0" smtClean="0"/>
              <a:t>Smoothing 35</a:t>
            </a:r>
          </a:p>
          <a:p>
            <a:r>
              <a:rPr lang="en-US" sz="1200" dirty="0" smtClean="0"/>
              <a:t>Start of growth 2019</a:t>
            </a:r>
          </a:p>
        </p:txBody>
      </p:sp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9710373"/>
              </p:ext>
            </p:extLst>
          </p:nvPr>
        </p:nvGraphicFramePr>
        <p:xfrm>
          <a:off x="4644578" y="3699611"/>
          <a:ext cx="4095941" cy="2394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6858000" y="5105399"/>
            <a:ext cx="1496299" cy="461665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Start of Growth changed to 2021</a:t>
            </a:r>
          </a:p>
        </p:txBody>
      </p:sp>
    </p:spTree>
    <p:extLst>
      <p:ext uri="{BB962C8B-B14F-4D97-AF65-F5344CB8AC3E}">
        <p14:creationId xmlns:p14="http://schemas.microsoft.com/office/powerpoint/2010/main" val="331334759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2880</TotalTime>
  <Words>305</Words>
  <Application>Microsoft Office PowerPoint</Application>
  <PresentationFormat>On-screen Show (4:3)</PresentationFormat>
  <Paragraphs>53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Wingdings</vt:lpstr>
      <vt:lpstr>1_Custom Design</vt:lpstr>
      <vt:lpstr>Office Theme</vt:lpstr>
      <vt:lpstr>PowerPoint Presentation</vt:lpstr>
      <vt:lpstr>S-Curve Growth Projections</vt:lpstr>
      <vt:lpstr>S-Curve Major Variables</vt:lpstr>
      <vt:lpstr>S-Curve Major Variables</vt:lpstr>
      <vt:lpstr>Effects of Variable changes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53</cp:revision>
  <cp:lastPrinted>2016-01-21T20:53:15Z</cp:lastPrinted>
  <dcterms:created xsi:type="dcterms:W3CDTF">2016-01-21T15:20:31Z</dcterms:created>
  <dcterms:modified xsi:type="dcterms:W3CDTF">2019-09-18T13:38:43Z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